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4" r:id="rId4"/>
    <p:sldId id="257" r:id="rId5"/>
    <p:sldId id="265" r:id="rId6"/>
    <p:sldId id="307" r:id="rId7"/>
    <p:sldId id="288" r:id="rId8"/>
    <p:sldId id="297" r:id="rId9"/>
    <p:sldId id="304" r:id="rId10"/>
    <p:sldId id="266" r:id="rId11"/>
    <p:sldId id="306" r:id="rId12"/>
    <p:sldId id="299" r:id="rId13"/>
    <p:sldId id="291" r:id="rId14"/>
    <p:sldId id="308" r:id="rId15"/>
    <p:sldId id="311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2.wmf"/><Relationship Id="rId1" Type="http://schemas.openxmlformats.org/officeDocument/2006/relationships/image" Target="../media/image24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2A6F-B539-45D3-8E95-B07DD689C25D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AF16-742C-48E6-B200-13E3B76E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7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815A36-60DD-469F-B1EA-17628889DB3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960D71-622F-4D47-9A05-1C4278FD9AD6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465BE1-4FFC-4E02-8907-A8BE4F6F6776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7" tIns="45713" rIns="91427" bIns="45713"/>
          <a:lstStyle/>
          <a:p>
            <a:pPr eaLnBrk="1" hangingPunct="1"/>
            <a:r>
              <a:rPr lang="en-US" sz="1800" smtClean="0">
                <a:latin typeface="Arial" pitchFamily="34" charset="0"/>
                <a:cs typeface="Arial" pitchFamily="34" charset="0"/>
              </a:rPr>
              <a:t>Why does a lapto cost more than a newspaper?</a:t>
            </a:r>
          </a:p>
          <a:p>
            <a:pPr eaLnBrk="1" hangingPunct="1"/>
            <a:r>
              <a:rPr lang="en-US" sz="1800" smtClean="0">
                <a:latin typeface="Arial" pitchFamily="34" charset="0"/>
                <a:cs typeface="Arial" pitchFamily="34" charset="0"/>
              </a:rPr>
              <a:t>Chip takes 2 weeks x 7 days a week x 24 hrs to make.  Made in a $2 Billion dollar fab.</a:t>
            </a:r>
          </a:p>
          <a:p>
            <a:pPr eaLnBrk="1" hangingPunct="1"/>
            <a:endParaRPr 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800" smtClean="0">
                <a:latin typeface="Arial" pitchFamily="34" charset="0"/>
                <a:cs typeface="Arial" pitchFamily="34" charset="0"/>
              </a:rPr>
              <a:t>Maximally interesting world - as many people as possible involved in the inventive process.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F960D71-622F-4D47-9A05-1C4278FD9AD6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5C065-5CE6-47B8-8758-E5AE5701A783}" type="slidenum">
              <a:rPr lang="en-US"/>
              <a:pPr/>
              <a:t>11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9C1D6D-84B7-4A84-ADA8-102E5D1640C6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9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A61B-136F-45CE-AF1F-B33DBC562898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53A0-FA40-4AFE-A3B3-211F16383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15.jpeg"/><Relationship Id="rId10" Type="http://schemas.openxmlformats.org/officeDocument/2006/relationships/image" Target="../media/image46.png"/><Relationship Id="rId4" Type="http://schemas.openxmlformats.org/officeDocument/2006/relationships/hyperlink" Target="http://cba.mit.edu/media/logos/" TargetMode="External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emf"/><Relationship Id="rId7" Type="http://schemas.openxmlformats.org/officeDocument/2006/relationships/hyperlink" Target="http://upload.wikimedia.org/wikipedia/commons/3/3f/Stem-loop.svg" TargetMode="External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3.png"/><Relationship Id="rId11" Type="http://schemas.openxmlformats.org/officeDocument/2006/relationships/image" Target="../media/image65.jpeg"/><Relationship Id="rId5" Type="http://schemas.openxmlformats.org/officeDocument/2006/relationships/image" Target="../media/image15.jpeg"/><Relationship Id="rId10" Type="http://schemas.openxmlformats.org/officeDocument/2006/relationships/image" Target="../media/image61.wmf"/><Relationship Id="rId4" Type="http://schemas.openxmlformats.org/officeDocument/2006/relationships/hyperlink" Target="http://cba.mit.edu/media/logos/" TargetMode="External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jpeg"/><Relationship Id="rId4" Type="http://schemas.openxmlformats.org/officeDocument/2006/relationships/hyperlink" Target="http://cba.mit.edu/media/logo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dkimages.com/discover/previews/747/103305.JPG&amp;imgrefurl=http://www.dkimages.com/discover/DKIMAGES/Discover/Home/Technology/Materials-Technology/Plastics/Plastics-67.html&amp;usg=__SEqaibk-LfMgfaVyW-z9ue2eyPU=&amp;h=395&amp;w=429&amp;sz=31&amp;hl=en&amp;start=20&amp;sig2=YZkvJT9qhECCDEMhLbm2lw&amp;um=1&amp;tbnid=qSY5xyw6NduIEM:&amp;tbnh=116&amp;tbnw=126&amp;ei=ojaPSf_4KZeENd3NoIUL&amp;prev=/images?q=plastic+pellets&amp;um=1&amp;hl=en&amp;rlz=1W1SKPB_en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hyperlink" Target="http://cba.mit.edu/media/logo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3.bin"/><Relationship Id="rId4" Type="http://schemas.openxmlformats.org/officeDocument/2006/relationships/hyperlink" Target="http://cba.mit.edu/media/logos/" TargetMode="External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cba.mit.edu/media/logos/" TargetMode="Externa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2.png"/><Relationship Id="rId5" Type="http://schemas.openxmlformats.org/officeDocument/2006/relationships/hyperlink" Target="http://cba.mit.edu/media/logos/" TargetMode="External"/><Relationship Id="rId10" Type="http://schemas.openxmlformats.org/officeDocument/2006/relationships/hyperlink" Target="http://www.kovio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wmf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8.bin"/><Relationship Id="rId4" Type="http://schemas.openxmlformats.org/officeDocument/2006/relationships/hyperlink" Target="http://cba.mit.edu/media/logos/" TargetMode="External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1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1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ba.mit.edu/media/logos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chipsetc.com/the-transistor.html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8.png"/><Relationship Id="rId4" Type="http://schemas.openxmlformats.org/officeDocument/2006/relationships/hyperlink" Target="http://www.webenweb.co.uk/museum/comp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5799138"/>
            <a:ext cx="9144000" cy="112337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 Molecular Machines (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Jacobson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Group </a:t>
            </a:r>
          </a:p>
          <a:p>
            <a:pPr algn="ctr" eaLnBrk="1" hangingPunct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jacobson@media.mit.edu</a:t>
            </a:r>
          </a:p>
          <a:p>
            <a:pPr algn="ctr" eaLnBrk="1" hangingPunct="1"/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3.9.13</a:t>
            </a:r>
            <a:endParaRPr lang="en-US" sz="19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cba.mit.edu/events/13.03.scifab/C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7" y="54533"/>
            <a:ext cx="3090057" cy="8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cba.mit.edu/events/13.03.scifab/OST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99" y="5626475"/>
            <a:ext cx="1175588" cy="117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9318" y="904299"/>
            <a:ext cx="9144000" cy="7721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Fabricational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Complexity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7346" name="Picture 2" descr="http://faculty.cooper.edu/mar/EID111_spring2006/self_replicating_robo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05" y="1721297"/>
            <a:ext cx="6583026" cy="39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3" descr="klenow_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2895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1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53975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99"/>
                </a:solidFill>
              </a:rPr>
              <a:t>DNA Synthesis</a:t>
            </a:r>
          </a:p>
        </p:txBody>
      </p:sp>
      <p:graphicFrame>
        <p:nvGraphicFramePr>
          <p:cNvPr id="409797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67214"/>
              </p:ext>
            </p:extLst>
          </p:nvPr>
        </p:nvGraphicFramePr>
        <p:xfrm>
          <a:off x="0" y="685800"/>
          <a:ext cx="9144000" cy="5334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Synthesis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(Open Loop Protection Group)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Biological Synthesis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(Error Correcting Polymerase)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6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Error Rate:  1:10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Throughput:  300 S per Base Addition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http://www.med.upenn.edu/naf/services/catalog99.pdf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Throughput Error Rate Product Differential: ~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55" name="Picture 37" descr="merm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743200"/>
            <a:ext cx="21605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72" descr="p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32288"/>
            <a:ext cx="10668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173" descr="pol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21175"/>
            <a:ext cx="1066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74" descr="pol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0"/>
            <a:ext cx="9334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Rectangle 175"/>
          <p:cNvSpPr>
            <a:spLocks noChangeArrowheads="1"/>
          </p:cNvSpPr>
          <p:nvPr/>
        </p:nvSpPr>
        <p:spPr bwMode="auto">
          <a:xfrm>
            <a:off x="4648200" y="4953000"/>
            <a:ext cx="156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template dependant 5'-3' </a:t>
            </a:r>
          </a:p>
          <a:p>
            <a:r>
              <a:rPr lang="en-US" sz="1000" b="1">
                <a:latin typeface="Times New Roman" pitchFamily="18" charset="0"/>
              </a:rPr>
              <a:t>primer extension</a:t>
            </a:r>
          </a:p>
        </p:txBody>
      </p:sp>
      <p:sp>
        <p:nvSpPr>
          <p:cNvPr id="14360" name="Rectangle 176"/>
          <p:cNvSpPr>
            <a:spLocks noChangeArrowheads="1"/>
          </p:cNvSpPr>
          <p:nvPr/>
        </p:nvSpPr>
        <p:spPr bwMode="auto">
          <a:xfrm>
            <a:off x="7761288" y="4953000"/>
            <a:ext cx="138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5'-3' error-correcting </a:t>
            </a:r>
          </a:p>
          <a:p>
            <a:r>
              <a:rPr lang="en-US" sz="1000" b="1">
                <a:latin typeface="Times New Roman" pitchFamily="18" charset="0"/>
              </a:rPr>
              <a:t>exonuclease</a:t>
            </a:r>
          </a:p>
        </p:txBody>
      </p:sp>
      <p:sp>
        <p:nvSpPr>
          <p:cNvPr id="14361" name="Rectangle 177"/>
          <p:cNvSpPr>
            <a:spLocks noChangeArrowheads="1"/>
          </p:cNvSpPr>
          <p:nvPr/>
        </p:nvSpPr>
        <p:spPr bwMode="auto">
          <a:xfrm>
            <a:off x="6324600" y="49530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en-US" sz="1000" b="1">
                <a:latin typeface="Times New Roman" pitchFamily="18" charset="0"/>
              </a:rPr>
              <a:t>3'-5' proofreading </a:t>
            </a:r>
          </a:p>
          <a:p>
            <a:r>
              <a:rPr lang="en-US" sz="1000" b="1">
                <a:latin typeface="Times New Roman" pitchFamily="18" charset="0"/>
              </a:rPr>
              <a:t>exonuclease</a:t>
            </a:r>
          </a:p>
        </p:txBody>
      </p:sp>
      <p:sp>
        <p:nvSpPr>
          <p:cNvPr id="14362" name="Text Box 187"/>
          <p:cNvSpPr txBox="1">
            <a:spLocks noChangeArrowheads="1"/>
          </p:cNvSpPr>
          <p:nvPr/>
        </p:nvSpPr>
        <p:spPr bwMode="auto">
          <a:xfrm>
            <a:off x="25400" y="6140450"/>
            <a:ext cx="759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800"/>
              <a:t>Example:  [A] Synthesize 1500 Nucleotide Base Gene.  Error Rate = 0.99</a:t>
            </a:r>
          </a:p>
          <a:p>
            <a:pPr eaLnBrk="1" hangingPunct="1"/>
            <a:r>
              <a:rPr lang="en-US" sz="1800"/>
              <a:t>(0.99)</a:t>
            </a:r>
            <a:r>
              <a:rPr lang="en-US" sz="1800" baseline="30000"/>
              <a:t>1500</a:t>
            </a:r>
            <a:r>
              <a:rPr lang="en-US" sz="1800"/>
              <a:t> ~ 10</a:t>
            </a:r>
            <a:r>
              <a:rPr lang="en-US" sz="1800" baseline="30000"/>
              <a:t>-7</a:t>
            </a:r>
            <a:r>
              <a:rPr lang="en-US" sz="1800"/>
              <a:t>.  [B] 3000 Nucleotide Base Gene.  (0.99)</a:t>
            </a:r>
            <a:r>
              <a:rPr lang="en-US" sz="1800" baseline="30000"/>
              <a:t>3000</a:t>
            </a:r>
            <a:r>
              <a:rPr lang="en-US" sz="1800"/>
              <a:t> ~ 10</a:t>
            </a:r>
            <a:r>
              <a:rPr lang="en-US" sz="1800" baseline="30000"/>
              <a:t>-13</a:t>
            </a:r>
            <a:r>
              <a:rPr lang="en-US" sz="1800"/>
              <a:t>. </a:t>
            </a:r>
          </a:p>
        </p:txBody>
      </p:sp>
      <p:sp>
        <p:nvSpPr>
          <p:cNvPr id="14363" name="Rectangle 189"/>
          <p:cNvSpPr>
            <a:spLocks noChangeArrowheads="1"/>
          </p:cNvSpPr>
          <p:nvPr/>
        </p:nvSpPr>
        <p:spPr bwMode="auto">
          <a:xfrm>
            <a:off x="8001000" y="5867400"/>
            <a:ext cx="1143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64" name="Picture 18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15000"/>
            <a:ext cx="674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2133600"/>
            <a:ext cx="44958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8" descr="File:DNA polymerase.svg"/>
          <p:cNvPicPr>
            <a:picLocks noChangeAspect="1" noChangeArrowheads="1"/>
          </p:cNvPicPr>
          <p:nvPr/>
        </p:nvPicPr>
        <p:blipFill>
          <a:blip r:embed="rId11"/>
          <a:srcRect b="20799"/>
          <a:stretch>
            <a:fillRect/>
          </a:stretch>
        </p:blipFill>
        <p:spPr bwMode="auto">
          <a:xfrm>
            <a:off x="4692825" y="1524000"/>
            <a:ext cx="2502168" cy="39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80288" y="3102380"/>
            <a:ext cx="15240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Error Rate:  1:10</a:t>
            </a:r>
            <a:r>
              <a:rPr lang="en-US" baseline="30000" dirty="0">
                <a:latin typeface="Times New Roman" pitchFamily="18" charset="0"/>
              </a:rPr>
              <a:t>6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Throughput:  10 </a:t>
            </a:r>
            <a:r>
              <a:rPr lang="en-US" dirty="0" err="1">
                <a:latin typeface="Times New Roman" pitchFamily="18" charset="0"/>
              </a:rPr>
              <a:t>mS</a:t>
            </a:r>
            <a:r>
              <a:rPr lang="en-US" dirty="0">
                <a:latin typeface="Times New Roman" pitchFamily="18" charset="0"/>
              </a:rPr>
              <a:t> per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</a:rPr>
              <a:t>Base Addition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800" dirty="0" err="1">
                <a:latin typeface="Times New Roman" pitchFamily="18" charset="0"/>
              </a:rPr>
              <a:t>Beese</a:t>
            </a:r>
            <a:r>
              <a:rPr lang="en-US" sz="800" dirty="0">
                <a:latin typeface="Times New Roman" pitchFamily="18" charset="0"/>
              </a:rPr>
              <a:t> </a:t>
            </a:r>
            <a:r>
              <a:rPr lang="en-US" sz="800" i="1" dirty="0">
                <a:latin typeface="Times New Roman" pitchFamily="18" charset="0"/>
              </a:rPr>
              <a:t>et al.</a:t>
            </a:r>
            <a:r>
              <a:rPr lang="en-US" sz="800" dirty="0">
                <a:latin typeface="Times New Roman" pitchFamily="18" charset="0"/>
              </a:rPr>
              <a:t> (1993), </a:t>
            </a:r>
            <a:r>
              <a:rPr lang="en-US" sz="800" i="1" dirty="0">
                <a:latin typeface="Times New Roman" pitchFamily="18" charset="0"/>
              </a:rPr>
              <a:t>Science</a:t>
            </a:r>
            <a:r>
              <a:rPr lang="en-US" sz="800" dirty="0">
                <a:latin typeface="Times New Roman" pitchFamily="18" charset="0"/>
              </a:rPr>
              <a:t>, </a:t>
            </a:r>
            <a:r>
              <a:rPr lang="en-US" sz="800" b="1" dirty="0">
                <a:latin typeface="Times New Roman" pitchFamily="18" charset="0"/>
              </a:rPr>
              <a:t>260</a:t>
            </a:r>
            <a:r>
              <a:rPr lang="en-US" sz="800" dirty="0">
                <a:latin typeface="Times New Roman" pitchFamily="18" charset="0"/>
              </a:rPr>
              <a:t>, 352-355. http://www.biochem.ucl.ac.uk/bsm/xtal/teach/repl/klenow.html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66" y="1658054"/>
            <a:ext cx="1705644" cy="14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048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Error Correcting Gene Synthesis</a:t>
            </a:r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0" y="6340475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i="1"/>
              <a:t>Nucleic Acids Research</a:t>
            </a:r>
            <a:r>
              <a:rPr lang="en-US" sz="1400"/>
              <a:t> 2004 32(20):e162</a:t>
            </a:r>
          </a:p>
        </p:txBody>
      </p:sp>
      <p:pic>
        <p:nvPicPr>
          <p:cNvPr id="406534" name="Picture 6" descr="Error corrected GF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2702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35" name="Picture 7" descr="Figure3A-300d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6" y="3781623"/>
            <a:ext cx="35814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50" y="622697"/>
            <a:ext cx="2565417" cy="256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38036" y="3870532"/>
            <a:ext cx="2633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dirty="0" err="1"/>
              <a:t>Lamers</a:t>
            </a:r>
            <a:r>
              <a:rPr lang="en-US" sz="1200" dirty="0"/>
              <a:t> et al. Nature 407:711 (2000)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02768" y="1246364"/>
            <a:ext cx="1379078" cy="1635697"/>
            <a:chOff x="7102768" y="1581218"/>
            <a:chExt cx="1379078" cy="1635697"/>
          </a:xfrm>
        </p:grpSpPr>
        <p:sp>
          <p:nvSpPr>
            <p:cNvPr id="4" name="TextBox 3"/>
            <p:cNvSpPr txBox="1"/>
            <p:nvPr/>
          </p:nvSpPr>
          <p:spPr>
            <a:xfrm>
              <a:off x="7968189" y="158121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02768" y="1780912"/>
              <a:ext cx="1379078" cy="1436003"/>
              <a:chOff x="5851048" y="4456089"/>
              <a:chExt cx="1379078" cy="1436003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5866075" y="4456089"/>
                <a:ext cx="1316831" cy="12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851048" y="4569852"/>
                <a:ext cx="1316831" cy="1287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5876806" y="4801674"/>
                <a:ext cx="1316831" cy="12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861779" y="4915437"/>
                <a:ext cx="1316831" cy="1287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889685" y="5123649"/>
                <a:ext cx="1316831" cy="12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874658" y="5237412"/>
                <a:ext cx="1316831" cy="1287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057631" y="4730771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900416" y="5443476"/>
                <a:ext cx="1316831" cy="12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885389" y="5557239"/>
                <a:ext cx="1316831" cy="1287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913295" y="5765451"/>
                <a:ext cx="1316831" cy="12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898268" y="5879214"/>
                <a:ext cx="1316831" cy="12878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364579" y="537257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</p:grpSp>
      <p:pic>
        <p:nvPicPr>
          <p:cNvPr id="37" name="Picture 3" descr="Figure4-300dp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37" y="3636389"/>
            <a:ext cx="5091447" cy="21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375630" y="5881657"/>
            <a:ext cx="2895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i="1" dirty="0"/>
              <a:t>Nucleic Acids Research</a:t>
            </a:r>
            <a:r>
              <a:rPr lang="en-US" sz="1400" dirty="0"/>
              <a:t> 2004 32(20):e162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990554" y="3236279"/>
            <a:ext cx="2804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Error Rate </a:t>
            </a:r>
            <a:r>
              <a:rPr lang="en-US" sz="2000" b="1" dirty="0"/>
              <a:t>1:10</a:t>
            </a:r>
            <a:r>
              <a:rPr lang="en-US" sz="2000" b="1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57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421780" y="6642556"/>
            <a:ext cx="27222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http://www.ornl.gov/hgmis/publicat/microbial/image3.html</a:t>
            </a:r>
          </a:p>
        </p:txBody>
      </p:sp>
      <p:pic>
        <p:nvPicPr>
          <p:cNvPr id="72708" name="Picture 4" descr="dein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44958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85799" y="729994"/>
            <a:ext cx="3505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200" b="1" dirty="0" smtClean="0">
                <a:latin typeface="Times New Roman" pitchFamily="18" charset="0"/>
              </a:rPr>
              <a:t>Nature </a:t>
            </a:r>
            <a:r>
              <a:rPr lang="en-US" sz="1200" b="1" dirty="0">
                <a:latin typeface="Times New Roman" pitchFamily="18" charset="0"/>
              </a:rPr>
              <a:t>Biotechnology 18, 85-90 (January 2000</a:t>
            </a:r>
            <a:r>
              <a:rPr lang="en-US" sz="1200" b="1" dirty="0" smtClean="0">
                <a:latin typeface="Times New Roman" pitchFamily="18" charset="0"/>
              </a:rPr>
              <a:t>)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828800" y="0"/>
            <a:ext cx="509746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3200" b="1" i="1">
                <a:solidFill>
                  <a:srgbClr val="0066FF"/>
                </a:solidFill>
                <a:latin typeface="Times New Roman" pitchFamily="18" charset="0"/>
              </a:rPr>
              <a:t>Deinococcus radiodurans</a:t>
            </a:r>
            <a:r>
              <a:rPr lang="en-US" sz="3200" b="1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       (3.2 Mb,  4-10 Copies of Genome )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26834" y="5619705"/>
            <a:ext cx="87062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 dirty="0"/>
              <a:t>D. </a:t>
            </a:r>
            <a:r>
              <a:rPr lang="en-US" i="1" dirty="0" err="1"/>
              <a:t>radiodurans</a:t>
            </a:r>
            <a:r>
              <a:rPr lang="en-US" dirty="0"/>
              <a:t>: 	1.7 Million </a:t>
            </a:r>
            <a:r>
              <a:rPr lang="en-US" dirty="0" err="1"/>
              <a:t>Rads</a:t>
            </a:r>
            <a:r>
              <a:rPr lang="en-US" dirty="0"/>
              <a:t> (17kGy) – 200 DS breaks</a:t>
            </a:r>
          </a:p>
          <a:p>
            <a:pPr eaLnBrk="1" hangingPunct="1"/>
            <a:r>
              <a:rPr lang="en-US" i="1" dirty="0"/>
              <a:t>E. coli</a:t>
            </a:r>
            <a:r>
              <a:rPr lang="en-US" dirty="0"/>
              <a:t>:		25 Thousand </a:t>
            </a:r>
            <a:r>
              <a:rPr lang="en-US" dirty="0" err="1"/>
              <a:t>Rads</a:t>
            </a:r>
            <a:r>
              <a:rPr lang="en-US" dirty="0"/>
              <a:t> – 2 or 3 DS </a:t>
            </a:r>
            <a:r>
              <a:rPr lang="en-US" dirty="0" smtClean="0"/>
              <a:t>breaks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30" y="347939"/>
            <a:ext cx="1676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67400" y="6461125"/>
            <a:ext cx="319670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latin typeface="Times New Roman" pitchFamily="18" charset="0"/>
              </a:rPr>
              <a:t>photos provided by David Schwartz (University of Wisconsin, Madison)]</a:t>
            </a:r>
          </a:p>
        </p:txBody>
      </p:sp>
      <p:pic>
        <p:nvPicPr>
          <p:cNvPr id="11" name="Picture 2" descr="dradfr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9" y="2286000"/>
            <a:ext cx="269358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36032" y="1571902"/>
            <a:ext cx="23743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</a:rPr>
              <a:t>D. </a:t>
            </a:r>
            <a:r>
              <a:rPr lang="en-US" sz="2000" i="1" dirty="0" err="1">
                <a:latin typeface="Times New Roman" pitchFamily="18" charset="0"/>
              </a:rPr>
              <a:t>radiodurans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</a:rPr>
              <a:t>1.75 </a:t>
            </a:r>
            <a:r>
              <a:rPr lang="en-US" sz="2000" dirty="0">
                <a:latin typeface="Times New Roman" pitchFamily="18" charset="0"/>
              </a:rPr>
              <a:t>million </a:t>
            </a:r>
            <a:r>
              <a:rPr lang="en-US" sz="2000" dirty="0" err="1">
                <a:latin typeface="Times New Roman" pitchFamily="18" charset="0"/>
              </a:rPr>
              <a:t>rads</a:t>
            </a:r>
            <a:r>
              <a:rPr lang="en-US" sz="2000" dirty="0">
                <a:latin typeface="Times New Roman" pitchFamily="18" charset="0"/>
              </a:rPr>
              <a:t>, 0 </a:t>
            </a:r>
            <a:r>
              <a:rPr lang="en-US" sz="2000" dirty="0" smtClean="0">
                <a:latin typeface="Times New Roman" pitchFamily="18" charset="0"/>
              </a:rPr>
              <a:t>h</a:t>
            </a:r>
            <a:endParaRPr lang="en-US" sz="3700" dirty="0">
              <a:latin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16095" y="4247531"/>
            <a:ext cx="25026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latin typeface="Times New Roman" pitchFamily="18" charset="0"/>
              </a:rPr>
              <a:t>D. </a:t>
            </a:r>
            <a:r>
              <a:rPr lang="en-US" sz="2000" i="1" dirty="0" err="1">
                <a:latin typeface="Times New Roman" pitchFamily="18" charset="0"/>
              </a:rPr>
              <a:t>radiodurans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</a:rPr>
              <a:t>1.75 </a:t>
            </a:r>
            <a:r>
              <a:rPr lang="en-US" sz="2000" dirty="0">
                <a:latin typeface="Times New Roman" pitchFamily="18" charset="0"/>
              </a:rPr>
              <a:t>million </a:t>
            </a:r>
            <a:r>
              <a:rPr lang="en-US" sz="2000" dirty="0" err="1">
                <a:latin typeface="Times New Roman" pitchFamily="18" charset="0"/>
              </a:rPr>
              <a:t>rads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</a:rPr>
              <a:t>24 h</a:t>
            </a:r>
            <a:endParaRPr lang="en-US" sz="3700" dirty="0">
              <a:latin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83" y="3352800"/>
            <a:ext cx="1514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8305800" y="2872064"/>
            <a:ext cx="0" cy="633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5" descr="http://openi.nlm.nih.gov/imgs/rescaled512/1079854_1471-2180-5-17-1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932880" y="3769594"/>
            <a:ext cx="3258119" cy="18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63377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http://openi.nlm.nih.gov/imgs/rescaled512/1079854_1471-2180-5-17-11.png</a:t>
            </a:r>
          </a:p>
        </p:txBody>
      </p:sp>
    </p:spTree>
    <p:extLst>
      <p:ext uri="{BB962C8B-B14F-4D97-AF65-F5344CB8AC3E}">
        <p14:creationId xmlns:p14="http://schemas.microsoft.com/office/powerpoint/2010/main" val="11777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1093"/>
            <a:ext cx="2732131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8016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0975" y="388512"/>
            <a:ext cx="2112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Atoms: ~ 20 [C,N,O]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 3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0975" y="5334000"/>
            <a:ext cx="215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 C = 4 states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19312" y="6017201"/>
            <a:ext cx="275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=~ .0625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712" y="527011"/>
            <a:ext cx="341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 (</a:t>
            </a:r>
            <a:r>
              <a:rPr lang="en-US" dirty="0" err="1" smtClean="0"/>
              <a:t>uProcessor</a:t>
            </a:r>
            <a:r>
              <a:rPr lang="en-US" dirty="0" smtClean="0"/>
              <a:t>/program):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~ 1K byte = 8000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741" y="5038979"/>
            <a:ext cx="215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 C = 4 states</a:t>
            </a:r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937" y="5978943"/>
            <a:ext cx="287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=~ .00025 </a:t>
            </a:r>
            <a:endParaRPr lang="en-US" dirty="0"/>
          </a:p>
        </p:txBody>
      </p:sp>
      <p:pic>
        <p:nvPicPr>
          <p:cNvPr id="2055" name="Picture 7" descr="DNA polymer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47" y="1828800"/>
            <a:ext cx="2476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4522357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18118" y="569228"/>
            <a:ext cx="221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Nucleotides: ~ 1000</a:t>
            </a:r>
          </a:p>
          <a:p>
            <a:r>
              <a:rPr lang="en-US" dirty="0" smtClean="0"/>
              <a:t>Complexion: </a:t>
            </a:r>
            <a:r>
              <a:rPr lang="en-US" i="1" dirty="0" smtClean="0"/>
              <a:t>W</a:t>
            </a:r>
            <a:r>
              <a:rPr lang="en-US" dirty="0" smtClean="0"/>
              <a:t>~4</a:t>
            </a:r>
            <a:r>
              <a:rPr lang="en-US" baseline="30000" dirty="0" smtClean="0"/>
              <a:t>1000</a:t>
            </a:r>
            <a:r>
              <a:rPr lang="en-US" dirty="0" smtClean="0"/>
              <a:t> </a:t>
            </a:r>
          </a:p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 = 2000 = 2Kb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349266"/>
            <a:ext cx="25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Product: 10</a:t>
            </a:r>
            <a:r>
              <a:rPr lang="en-US" baseline="30000" dirty="0" smtClean="0"/>
              <a:t>7</a:t>
            </a:r>
            <a:r>
              <a:rPr lang="en-US" dirty="0"/>
              <a:t> Nucleotides</a:t>
            </a:r>
          </a:p>
          <a:p>
            <a:r>
              <a:rPr lang="en-US" i="1" dirty="0" smtClean="0">
                <a:latin typeface="Symbol" pitchFamily="18" charset="2"/>
              </a:rPr>
              <a:t>x</a:t>
            </a:r>
            <a:r>
              <a:rPr lang="en-US" dirty="0" smtClean="0"/>
              <a:t> = 2x10</a:t>
            </a:r>
            <a:r>
              <a:rPr lang="en-US" baseline="30000" dirty="0" smtClean="0"/>
              <a:t>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5459" y="6040571"/>
            <a:ext cx="232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itchFamily="18" charset="2"/>
              </a:rPr>
              <a:t>x</a:t>
            </a:r>
            <a:r>
              <a:rPr lang="en-US" dirty="0" smtClean="0"/>
              <a:t>[Product / Parts] =10</a:t>
            </a:r>
            <a:r>
              <a:rPr lang="en-US" baseline="30000" dirty="0" smtClean="0"/>
              <a:t>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801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</a:rPr>
              <a:t>x </a:t>
            </a:r>
            <a:r>
              <a:rPr lang="en-US" b="1" dirty="0" smtClean="0">
                <a:solidFill>
                  <a:srgbClr val="FF0000"/>
                </a:solidFill>
              </a:rPr>
              <a:t>&gt;1  Product has sufficient complexity to encode for parts / assembler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9180"/>
            <a:ext cx="913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Synthetic Complexities of Various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9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91000"/>
            <a:ext cx="360947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2" name="Picture 2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Threshold for Life</a:t>
            </a: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What is the Threshold for Self Replicating Systems?</a:t>
            </a:r>
          </a:p>
          <a:p>
            <a:pPr algn="ctr" eaLnBrk="0" hangingPunct="0"/>
            <a:r>
              <a:rPr lang="en-US" sz="1800" b="1" u="sng" dirty="0">
                <a:latin typeface="Arial" pitchFamily="34" charset="0"/>
              </a:rPr>
              <a:t>Measurement Theory</a:t>
            </a:r>
          </a:p>
        </p:txBody>
      </p:sp>
      <p:pic>
        <p:nvPicPr>
          <p:cNvPr id="424969" name="Picture 9" descr="350px-DNA_chemical_stru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340">
            <a:off x="7804150" y="1844675"/>
            <a:ext cx="11112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071" name="Picture 111" descr="File:Stem-loop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92400"/>
            <a:ext cx="17526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072" name="Rectangle 112"/>
          <p:cNvSpPr>
            <a:spLocks noChangeArrowheads="1"/>
          </p:cNvSpPr>
          <p:nvPr/>
        </p:nvSpPr>
        <p:spPr bwMode="auto">
          <a:xfrm>
            <a:off x="5562600" y="3733800"/>
            <a:ext cx="2249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/>
              <a:t>http://en.wikipedia.org/wiki/File:Stem-loop.svg</a:t>
            </a:r>
          </a:p>
        </p:txBody>
      </p:sp>
      <p:sp>
        <p:nvSpPr>
          <p:cNvPr id="425073" name="Text Box 113"/>
          <p:cNvSpPr txBox="1">
            <a:spLocks noChangeArrowheads="1"/>
          </p:cNvSpPr>
          <p:nvPr/>
        </p:nvSpPr>
        <p:spPr bwMode="auto">
          <a:xfrm>
            <a:off x="5849938" y="2441575"/>
            <a:ext cx="1616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Error Correcting </a:t>
            </a:r>
          </a:p>
          <a:p>
            <a:pPr algn="ctr"/>
            <a:r>
              <a:rPr lang="en-US" sz="1400" b="1" dirty="0" err="1"/>
              <a:t>Exonuclease</a:t>
            </a:r>
            <a:endParaRPr lang="en-US" sz="1400" b="1" dirty="0"/>
          </a:p>
          <a:p>
            <a:pPr algn="ctr"/>
            <a:r>
              <a:rPr lang="en-US" sz="1400" b="1" dirty="0"/>
              <a:t>(Ruler)</a:t>
            </a:r>
          </a:p>
        </p:txBody>
      </p:sp>
      <p:sp>
        <p:nvSpPr>
          <p:cNvPr id="425074" name="Text Box 114"/>
          <p:cNvSpPr txBox="1">
            <a:spLocks noChangeArrowheads="1"/>
          </p:cNvSpPr>
          <p:nvPr/>
        </p:nvSpPr>
        <p:spPr bwMode="auto">
          <a:xfrm>
            <a:off x="8077200" y="151765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DNA</a:t>
            </a:r>
          </a:p>
        </p:txBody>
      </p:sp>
      <p:sp>
        <p:nvSpPr>
          <p:cNvPr id="425076" name="Text Box 116"/>
          <p:cNvSpPr txBox="1">
            <a:spLocks noChangeArrowheads="1"/>
          </p:cNvSpPr>
          <p:nvPr/>
        </p:nvSpPr>
        <p:spPr bwMode="auto">
          <a:xfrm>
            <a:off x="6384627" y="6437303"/>
            <a:ext cx="2162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Number of Nucleotides</a:t>
            </a:r>
          </a:p>
        </p:txBody>
      </p:sp>
      <p:sp>
        <p:nvSpPr>
          <p:cNvPr id="425077" name="Text Box 117"/>
          <p:cNvSpPr txBox="1">
            <a:spLocks noChangeArrowheads="1"/>
          </p:cNvSpPr>
          <p:nvPr/>
        </p:nvSpPr>
        <p:spPr bwMode="auto">
          <a:xfrm rot="16200000">
            <a:off x="4002111" y="5065690"/>
            <a:ext cx="26975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Probability of Self Replication</a:t>
            </a:r>
          </a:p>
        </p:txBody>
      </p:sp>
      <p:graphicFrame>
        <p:nvGraphicFramePr>
          <p:cNvPr id="425078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12853"/>
              </p:ext>
            </p:extLst>
          </p:nvPr>
        </p:nvGraphicFramePr>
        <p:xfrm>
          <a:off x="112451" y="4502762"/>
          <a:ext cx="5069149" cy="198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9" imgW="2565360" imgH="952200" progId="Equation.3">
                  <p:embed/>
                </p:oleObj>
              </mc:Choice>
              <mc:Fallback>
                <p:oleObj name="Equation" r:id="rId9" imgW="256536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51" y="4502762"/>
                        <a:ext cx="5069149" cy="1982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080" name="Rectangle 120"/>
          <p:cNvSpPr>
            <a:spLocks noChangeArrowheads="1"/>
          </p:cNvSpPr>
          <p:nvPr/>
        </p:nvSpPr>
        <p:spPr bwMode="auto">
          <a:xfrm>
            <a:off x="76200" y="6019800"/>
            <a:ext cx="38100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082" name="Line 122"/>
          <p:cNvSpPr>
            <a:spLocks noChangeShapeType="1"/>
          </p:cNvSpPr>
          <p:nvPr/>
        </p:nvSpPr>
        <p:spPr bwMode="auto">
          <a:xfrm rot="790353" flipV="1">
            <a:off x="8150225" y="3216275"/>
            <a:ext cx="539750" cy="12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083" name="Text Box 123"/>
          <p:cNvSpPr txBox="1">
            <a:spLocks noChangeArrowheads="1"/>
          </p:cNvSpPr>
          <p:nvPr/>
        </p:nvSpPr>
        <p:spPr bwMode="auto">
          <a:xfrm>
            <a:off x="7597775" y="3292475"/>
            <a:ext cx="1317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/>
              <a:t>Watson Crick</a:t>
            </a:r>
          </a:p>
          <a:p>
            <a:pPr algn="ctr"/>
            <a:r>
              <a:rPr lang="en-US" sz="1400" b="1"/>
              <a:t> .18 nm</a:t>
            </a:r>
          </a:p>
        </p:txBody>
      </p:sp>
      <p:sp>
        <p:nvSpPr>
          <p:cNvPr id="425084" name="Text Box 124"/>
          <p:cNvSpPr txBox="1">
            <a:spLocks noChangeArrowheads="1"/>
          </p:cNvSpPr>
          <p:nvPr/>
        </p:nvSpPr>
        <p:spPr bwMode="auto">
          <a:xfrm>
            <a:off x="0" y="3900487"/>
            <a:ext cx="523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How Well Can N Molecules Measure Distance?</a:t>
            </a:r>
          </a:p>
        </p:txBody>
      </p:sp>
      <p:sp>
        <p:nvSpPr>
          <p:cNvPr id="425085" name="Line 125"/>
          <p:cNvSpPr>
            <a:spLocks noChangeShapeType="1"/>
          </p:cNvSpPr>
          <p:nvPr/>
        </p:nvSpPr>
        <p:spPr bwMode="auto">
          <a:xfrm>
            <a:off x="381000" y="3962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086" name="Line 126"/>
          <p:cNvSpPr>
            <a:spLocks noChangeShapeType="1"/>
          </p:cNvSpPr>
          <p:nvPr/>
        </p:nvSpPr>
        <p:spPr bwMode="auto">
          <a:xfrm>
            <a:off x="5562600" y="1752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5181" name="Picture 221" descr="DNA_melting_curves_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16764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182" name="Rectangle 222"/>
          <p:cNvSpPr>
            <a:spLocks noChangeArrowheads="1"/>
          </p:cNvSpPr>
          <p:nvPr/>
        </p:nvSpPr>
        <p:spPr bwMode="auto">
          <a:xfrm>
            <a:off x="5562600" y="3581400"/>
            <a:ext cx="236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00"/>
              <a:t>/sandwalk.blogspot.com/2007/12/dna-denaturation-and-renaturation-and.html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77000"/>
            <a:ext cx="608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Threshold length: 1541 </a:t>
            </a:r>
            <a:r>
              <a:rPr lang="en-US" b="1" dirty="0" err="1" smtClean="0"/>
              <a:t>bp</a:t>
            </a:r>
            <a:r>
              <a:rPr lang="en-US" b="1" dirty="0" smtClean="0"/>
              <a:t> for 50% yield.  379 </a:t>
            </a:r>
            <a:r>
              <a:rPr lang="en-US" b="1" dirty="0" err="1" smtClean="0"/>
              <a:t>bp</a:t>
            </a:r>
            <a:r>
              <a:rPr lang="en-US" b="1" dirty="0" smtClean="0"/>
              <a:t> for 10</a:t>
            </a:r>
            <a:r>
              <a:rPr lang="en-US" b="1" baseline="30000" dirty="0" smtClean="0"/>
              <a:t>-6 </a:t>
            </a:r>
            <a:r>
              <a:rPr lang="en-US" b="1" dirty="0" smtClean="0"/>
              <a:t>yield.</a:t>
            </a:r>
            <a:endParaRPr lang="en-US" b="1" dirty="0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54318"/>
            <a:ext cx="5162550" cy="245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35" y="2819399"/>
            <a:ext cx="3841765" cy="239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62" name="Picture 2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" pitchFamily="34" charset="0"/>
              </a:rPr>
              <a:t>Threshold for Life</a:t>
            </a:r>
          </a:p>
          <a:p>
            <a:pPr algn="ctr" eaLnBrk="0" hangingPunct="0"/>
            <a:r>
              <a:rPr lang="en-US" b="1" dirty="0">
                <a:solidFill>
                  <a:srgbClr val="000099"/>
                </a:solidFill>
                <a:latin typeface="Arial" pitchFamily="34" charset="0"/>
              </a:rPr>
              <a:t>What is the Threshold for Self Replicating Systems?</a:t>
            </a:r>
          </a:p>
          <a:p>
            <a:pPr algn="ctr" eaLnBrk="0" hangingPunct="0"/>
            <a:r>
              <a:rPr lang="en-US" sz="1800" b="1" u="sng" dirty="0">
                <a:latin typeface="Arial" pitchFamily="34" charset="0"/>
              </a:rPr>
              <a:t>Measurement Theory</a:t>
            </a:r>
          </a:p>
        </p:txBody>
      </p:sp>
      <p:sp>
        <p:nvSpPr>
          <p:cNvPr id="425076" name="Text Box 116"/>
          <p:cNvSpPr txBox="1">
            <a:spLocks noChangeArrowheads="1"/>
          </p:cNvSpPr>
          <p:nvPr/>
        </p:nvSpPr>
        <p:spPr bwMode="auto">
          <a:xfrm>
            <a:off x="5997392" y="5257800"/>
            <a:ext cx="26629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Nucleotides </a:t>
            </a:r>
            <a:r>
              <a:rPr lang="en-US" b="1" dirty="0" smtClean="0"/>
              <a:t>m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Per Building Block</a:t>
            </a:r>
            <a:endParaRPr lang="en-US" dirty="0"/>
          </a:p>
        </p:txBody>
      </p:sp>
      <p:sp>
        <p:nvSpPr>
          <p:cNvPr id="425077" name="Text Box 117"/>
          <p:cNvSpPr txBox="1">
            <a:spLocks noChangeArrowheads="1"/>
          </p:cNvSpPr>
          <p:nvPr/>
        </p:nvSpPr>
        <p:spPr bwMode="auto">
          <a:xfrm rot="16200000">
            <a:off x="3650524" y="3565823"/>
            <a:ext cx="2641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Minimum Machine Size </a:t>
            </a:r>
            <a:r>
              <a:rPr lang="en-US" b="1" dirty="0" smtClean="0"/>
              <a:t>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To be Self-Replicating</a:t>
            </a:r>
            <a:endParaRPr lang="en-US" dirty="0"/>
          </a:p>
        </p:txBody>
      </p:sp>
      <p:graphicFrame>
        <p:nvGraphicFramePr>
          <p:cNvPr id="425078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60298"/>
              </p:ext>
            </p:extLst>
          </p:nvPr>
        </p:nvGraphicFramePr>
        <p:xfrm>
          <a:off x="-47625" y="1766888"/>
          <a:ext cx="3398838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6" imgW="1917360" imgH="1091880" progId="Equation.3">
                  <p:embed/>
                </p:oleObj>
              </mc:Choice>
              <mc:Fallback>
                <p:oleObj name="Equation" r:id="rId6" imgW="19173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1766888"/>
                        <a:ext cx="3398838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54" y="1219200"/>
            <a:ext cx="7216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for assembling blocks of m –</a:t>
            </a:r>
            <a:r>
              <a:rPr lang="en-US" dirty="0" err="1" smtClean="0"/>
              <a:t>mers</a:t>
            </a:r>
            <a:r>
              <a:rPr lang="en-US" dirty="0" smtClean="0"/>
              <a:t> (monomer, dimer , </a:t>
            </a:r>
            <a:r>
              <a:rPr lang="en-US" dirty="0" err="1" smtClean="0"/>
              <a:t>trimer</a:t>
            </a:r>
            <a:r>
              <a:rPr lang="en-US" dirty="0" smtClean="0"/>
              <a:t> etc.)</a:t>
            </a:r>
          </a:p>
          <a:p>
            <a:r>
              <a:rPr lang="en-US" dirty="0" smtClean="0"/>
              <a:t>The longer the block the greater the binding energy.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12424"/>
              </p:ext>
            </p:extLst>
          </p:nvPr>
        </p:nvGraphicFramePr>
        <p:xfrm>
          <a:off x="0" y="3779520"/>
          <a:ext cx="47244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 for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50% Yield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Number of Build Steps</a:t>
                      </a:r>
                      <a:endParaRPr lang="en-US" sz="11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</a:t>
                      </a:r>
                    </a:p>
                    <a:p>
                      <a:pPr algn="ctr"/>
                      <a:r>
                        <a:rPr lang="en-US" sz="1400" dirty="0" smtClean="0"/>
                        <a:t>(A,G,T,C)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1541</a:t>
                      </a:r>
                      <a:endParaRPr lang="en-US" sz="1400" dirty="0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(AA,AG,AT …)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691</a:t>
                      </a:r>
                      <a:endParaRPr lang="en-US" sz="14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 </a:t>
                      </a:r>
                    </a:p>
                    <a:p>
                      <a:pPr algn="ctr"/>
                      <a:r>
                        <a:rPr lang="en-US" sz="1400" dirty="0" smtClean="0"/>
                        <a:t>(AAA,AAG</a:t>
                      </a:r>
                      <a:r>
                        <a:rPr lang="en-US" sz="1400" baseline="0" dirty="0" smtClean="0"/>
                        <a:t>…)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429</a:t>
                      </a:r>
                      <a:endParaRPr lang="en-US" sz="1400" dirty="0"/>
                    </a:p>
                  </a:txBody>
                  <a:tcPr/>
                </a:tc>
              </a:tr>
              <a:tr h="2849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2849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2849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2849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0" y="2819400"/>
            <a:ext cx="110639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Yield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___</a:t>
            </a:r>
            <a:r>
              <a:rPr lang="en-US" dirty="0" smtClean="0"/>
              <a:t> 50%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___</a:t>
            </a:r>
            <a:r>
              <a:rPr lang="en-US" dirty="0" smtClean="0"/>
              <a:t> 10%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___</a:t>
            </a:r>
            <a:r>
              <a:rPr lang="en-US" dirty="0" smtClean="0"/>
              <a:t>   1%</a:t>
            </a:r>
          </a:p>
          <a:p>
            <a:r>
              <a:rPr lang="en-US" b="1" dirty="0">
                <a:solidFill>
                  <a:srgbClr val="00B050"/>
                </a:solidFill>
              </a:rPr>
              <a:t>___</a:t>
            </a:r>
            <a:r>
              <a:rPr lang="en-US" dirty="0"/>
              <a:t>   </a:t>
            </a:r>
            <a:r>
              <a:rPr lang="en-US" dirty="0" smtClean="0"/>
              <a:t>1E-6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0" y="2139708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</a:rPr>
              <a:t>Threshold Machine Complexity N </a:t>
            </a:r>
          </a:p>
          <a:p>
            <a:pPr algn="ctr"/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</a:rPr>
              <a:t>for Self-Replication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05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362200"/>
            <a:ext cx="145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NOTES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3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s://encrypted-tbn0.gstatic.com/images?q=tbn:ANd9GcSYBAvrf3W36czVBc8ozRuW70_Tk88bAqArADvwF8uMoLjQHDpt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130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3" name="Picture 5" descr="intel_tukwila_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492250"/>
            <a:ext cx="20574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685800" y="3052763"/>
            <a:ext cx="22290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Itanium Quad Tukwila</a:t>
            </a:r>
          </a:p>
          <a:p>
            <a:r>
              <a:rPr lang="en-US" sz="1800" dirty="0"/>
              <a:t>Transistor Count: 2B</a:t>
            </a:r>
          </a:p>
          <a:p>
            <a:r>
              <a:rPr lang="en-US" sz="1800" dirty="0"/>
              <a:t>Cost: </a:t>
            </a:r>
            <a:r>
              <a:rPr lang="en-US" sz="1800" dirty="0" smtClean="0"/>
              <a:t>~$</a:t>
            </a:r>
            <a:r>
              <a:rPr lang="en-US" dirty="0"/>
              <a:t>5</a:t>
            </a:r>
            <a:r>
              <a:rPr lang="en-US" sz="1800" dirty="0" smtClean="0"/>
              <a:t>0</a:t>
            </a:r>
            <a:endParaRPr lang="en-US" sz="1800" dirty="0"/>
          </a:p>
        </p:txBody>
      </p:sp>
      <p:pic>
        <p:nvPicPr>
          <p:cNvPr id="375816" name="Picture 8" descr="sandp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16450"/>
            <a:ext cx="1905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6569075" y="2940050"/>
            <a:ext cx="259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Si Wafer with Area sufficient for</a:t>
            </a:r>
          </a:p>
          <a:p>
            <a:r>
              <a:rPr lang="en-US" sz="1800"/>
              <a:t>2 Billion Transistors</a:t>
            </a:r>
          </a:p>
          <a:p>
            <a:r>
              <a:rPr lang="en-US" sz="1800"/>
              <a:t>Cost: ~$0.50</a:t>
            </a:r>
          </a:p>
        </p:txBody>
      </p:sp>
      <p:pic>
        <p:nvPicPr>
          <p:cNvPr id="375823" name="Picture 15" descr="News3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416050"/>
            <a:ext cx="22479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3673475" y="3016250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Flash Memory</a:t>
            </a:r>
          </a:p>
          <a:p>
            <a:r>
              <a:rPr lang="en-US" sz="1800"/>
              <a:t>Transistor Count: 2B</a:t>
            </a:r>
          </a:p>
          <a:p>
            <a:r>
              <a:rPr lang="en-US" sz="1800"/>
              <a:t>Cost: ~$3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838200" y="6019800"/>
            <a:ext cx="1342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 smtClean="0"/>
              <a:t>SmartPhone</a:t>
            </a:r>
            <a:endParaRPr lang="en-US" sz="1800" dirty="0"/>
          </a:p>
          <a:p>
            <a:r>
              <a:rPr lang="en-US" sz="1800" dirty="0"/>
              <a:t>Cost: </a:t>
            </a:r>
            <a:r>
              <a:rPr lang="en-US" sz="1800" dirty="0" smtClean="0"/>
              <a:t>~$</a:t>
            </a:r>
            <a:r>
              <a:rPr lang="en-US" dirty="0" smtClean="0"/>
              <a:t>20</a:t>
            </a:r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3429000" y="5988050"/>
            <a:ext cx="274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Sand (Chips and Screen)</a:t>
            </a:r>
          </a:p>
          <a:p>
            <a:r>
              <a:rPr lang="en-US" sz="1800" dirty="0"/>
              <a:t>Cost: ~$0</a:t>
            </a:r>
          </a:p>
        </p:txBody>
      </p:sp>
      <p:pic>
        <p:nvPicPr>
          <p:cNvPr id="375829" name="Picture 21" descr="10330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64050"/>
            <a:ext cx="182880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30" name="Text Box 22"/>
          <p:cNvSpPr txBox="1">
            <a:spLocks noChangeArrowheads="1"/>
          </p:cNvSpPr>
          <p:nvPr/>
        </p:nvSpPr>
        <p:spPr bwMode="auto">
          <a:xfrm>
            <a:off x="6400800" y="5988050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Plastic Resin / Metal Ore</a:t>
            </a:r>
          </a:p>
          <a:p>
            <a:r>
              <a:rPr lang="en-US" sz="1800"/>
              <a:t>Cost: ~$4</a:t>
            </a:r>
          </a:p>
        </p:txBody>
      </p:sp>
      <p:pic>
        <p:nvPicPr>
          <p:cNvPr id="375832" name="Picture 24" descr="waferdicing-whole350x28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447800"/>
            <a:ext cx="1676400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33" name="Line 25"/>
          <p:cNvSpPr>
            <a:spLocks noChangeShapeType="1"/>
          </p:cNvSpPr>
          <p:nvPr/>
        </p:nvSpPr>
        <p:spPr bwMode="auto">
          <a:xfrm>
            <a:off x="228600" y="419100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34" name="Text Box 26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Drives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ost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Placing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toms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  What are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undamental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imits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pic>
        <p:nvPicPr>
          <p:cNvPr id="375835" name="Picture 27" descr="0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16" y="30934"/>
            <a:ext cx="1306368" cy="3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4622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99"/>
                </a:solidFill>
                <a:latin typeface="+mn-lt"/>
              </a:rPr>
              <a:t>Fabricational</a:t>
            </a:r>
            <a:r>
              <a:rPr lang="en-US" sz="3600" b="1" dirty="0">
                <a:solidFill>
                  <a:srgbClr val="000099"/>
                </a:solidFill>
                <a:latin typeface="+mn-lt"/>
              </a:rPr>
              <a:t> Complexity</a:t>
            </a:r>
          </a:p>
        </p:txBody>
      </p:sp>
      <p:pic>
        <p:nvPicPr>
          <p:cNvPr id="9219" name="Picture 4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430905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Fabricational Complexity Per Unit Cost</a:t>
            </a:r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4154"/>
              </p:ext>
            </p:extLst>
          </p:nvPr>
        </p:nvGraphicFramePr>
        <p:xfrm>
          <a:off x="3505628" y="4766259"/>
          <a:ext cx="2132744" cy="6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Equation" r:id="rId6" imgW="583920" imgH="190440" progId="Equation.3">
                  <p:embed/>
                </p:oleObj>
              </mc:Choice>
              <mc:Fallback>
                <p:oleObj name="Equation" r:id="rId6" imgW="583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628" y="4766259"/>
                        <a:ext cx="2132744" cy="69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AutoShape 17"/>
          <p:cNvSpPr>
            <a:spLocks/>
          </p:cNvSpPr>
          <p:nvPr/>
        </p:nvSpPr>
        <p:spPr bwMode="auto">
          <a:xfrm rot="10800000">
            <a:off x="6203812" y="933068"/>
            <a:ext cx="326095" cy="1258956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18"/>
          <p:cNvSpPr>
            <a:spLocks noChangeArrowheads="1"/>
          </p:cNvSpPr>
          <p:nvPr/>
        </p:nvSpPr>
        <p:spPr bwMode="auto">
          <a:xfrm>
            <a:off x="6571606" y="1360729"/>
            <a:ext cx="1229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/>
              <a:t>N BLOCKS</a:t>
            </a:r>
            <a:endParaRPr lang="en-US" sz="2000" b="1" dirty="0"/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406670" y="2420136"/>
            <a:ext cx="7253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/>
              <a:t>Fabricational</a:t>
            </a:r>
            <a:r>
              <a:rPr lang="en-US" dirty="0"/>
              <a:t> Complexity for </a:t>
            </a:r>
            <a:r>
              <a:rPr lang="en-US" dirty="0" smtClean="0"/>
              <a:t>N Blocks </a:t>
            </a:r>
            <a:r>
              <a:rPr lang="en-US" dirty="0"/>
              <a:t>or M Types = </a:t>
            </a:r>
          </a:p>
        </p:txBody>
      </p:sp>
      <p:graphicFrame>
        <p:nvGraphicFramePr>
          <p:cNvPr id="92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87861"/>
              </p:ext>
            </p:extLst>
          </p:nvPr>
        </p:nvGraphicFramePr>
        <p:xfrm>
          <a:off x="7475538" y="2256422"/>
          <a:ext cx="12874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" name="Equation" r:id="rId8" imgW="419100" imgH="190500" progId="Equation.3">
                  <p:embed/>
                </p:oleObj>
              </mc:Choice>
              <mc:Fallback>
                <p:oleObj name="Equation" r:id="rId8" imgW="419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2256422"/>
                        <a:ext cx="12874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1626246" y="2913826"/>
            <a:ext cx="4761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/>
              <a:t>Fabricational</a:t>
            </a:r>
            <a:r>
              <a:rPr lang="en-US" dirty="0"/>
              <a:t> Cost for </a:t>
            </a:r>
            <a:r>
              <a:rPr lang="en-US" dirty="0" smtClean="0"/>
              <a:t>N Blocks </a:t>
            </a:r>
            <a:r>
              <a:rPr lang="en-US" dirty="0"/>
              <a:t>= </a:t>
            </a:r>
          </a:p>
        </p:txBody>
      </p:sp>
      <p:graphicFrame>
        <p:nvGraphicFramePr>
          <p:cNvPr id="922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65584"/>
              </p:ext>
            </p:extLst>
          </p:nvPr>
        </p:nvGraphicFramePr>
        <p:xfrm>
          <a:off x="6121286" y="2663847"/>
          <a:ext cx="1354088" cy="84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" name="Equation" r:id="rId10" imgW="304560" imgH="190440" progId="Equation.3">
                  <p:embed/>
                </p:oleObj>
              </mc:Choice>
              <mc:Fallback>
                <p:oleObj name="Equation" r:id="rId10" imgW="304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286" y="2663847"/>
                        <a:ext cx="1354088" cy="846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23"/>
          <p:cNvSpPr>
            <a:spLocks noChangeArrowheads="1"/>
          </p:cNvSpPr>
          <p:nvPr/>
        </p:nvSpPr>
        <p:spPr bwMode="auto">
          <a:xfrm>
            <a:off x="838200" y="4232859"/>
            <a:ext cx="74676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0" name="Group 119"/>
          <p:cNvGrpSpPr>
            <a:grpSpLocks/>
          </p:cNvGrpSpPr>
          <p:nvPr/>
        </p:nvGrpSpPr>
        <p:grpSpPr bwMode="auto">
          <a:xfrm>
            <a:off x="1905000" y="3497847"/>
            <a:ext cx="6172201" cy="569912"/>
            <a:chOff x="1680" y="2064"/>
            <a:chExt cx="3888" cy="359"/>
          </a:xfrm>
        </p:grpSpPr>
        <p:sp>
          <p:nvSpPr>
            <p:cNvPr id="9232" name="Text Box 117"/>
            <p:cNvSpPr txBox="1">
              <a:spLocks noChangeArrowheads="1"/>
            </p:cNvSpPr>
            <p:nvPr/>
          </p:nvSpPr>
          <p:spPr bwMode="auto">
            <a:xfrm>
              <a:off x="1680" y="2064"/>
              <a:ext cx="38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Where    is the </a:t>
              </a:r>
              <a:r>
                <a:rPr lang="en-US" dirty="0" smtClean="0"/>
                <a:t>Yield </a:t>
              </a:r>
              <a:r>
                <a:rPr lang="en-US" dirty="0"/>
                <a:t>P</a:t>
              </a:r>
              <a:r>
                <a:rPr lang="en-US" dirty="0" smtClean="0"/>
                <a:t>er </a:t>
              </a:r>
              <a:r>
                <a:rPr lang="en-US" dirty="0" err="1"/>
                <a:t>F</a:t>
              </a:r>
              <a:r>
                <a:rPr lang="en-US" dirty="0" err="1" smtClean="0"/>
                <a:t>abricational</a:t>
              </a:r>
              <a:r>
                <a:rPr lang="en-US" dirty="0" smtClean="0"/>
                <a:t> </a:t>
              </a:r>
              <a:r>
                <a:rPr lang="en-US" dirty="0"/>
                <a:t>S</a:t>
              </a:r>
              <a:r>
                <a:rPr lang="en-US" dirty="0" smtClean="0"/>
                <a:t>tep  </a:t>
              </a:r>
              <a:endParaRPr lang="en-US" dirty="0"/>
            </a:p>
          </p:txBody>
        </p:sp>
        <p:graphicFrame>
          <p:nvGraphicFramePr>
            <p:cNvPr id="9233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302200"/>
                </p:ext>
              </p:extLst>
            </p:nvPr>
          </p:nvGraphicFramePr>
          <p:xfrm>
            <a:off x="2256" y="2104"/>
            <a:ext cx="295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5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104"/>
                          <a:ext cx="295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1" name="Text Box 120"/>
          <p:cNvSpPr txBox="1">
            <a:spLocks noChangeArrowheads="1"/>
          </p:cNvSpPr>
          <p:nvPr/>
        </p:nvSpPr>
        <p:spPr bwMode="auto">
          <a:xfrm>
            <a:off x="0" y="6035675"/>
            <a:ext cx="4727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Complexity Per Unit Cost</a:t>
            </a:r>
          </a:p>
          <a:p>
            <a:pPr eaLnBrk="1" hangingPunct="1"/>
            <a:r>
              <a:rPr lang="en-US"/>
              <a:t>Complexity Per Unit Time*Energy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7452"/>
              </p:ext>
            </p:extLst>
          </p:nvPr>
        </p:nvGraphicFramePr>
        <p:xfrm>
          <a:off x="3191817" y="880061"/>
          <a:ext cx="2745344" cy="137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336"/>
                <a:gridCol w="686336"/>
                <a:gridCol w="686336"/>
                <a:gridCol w="686336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</a:tr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10899"/>
              </p:ext>
            </p:extLst>
          </p:nvPr>
        </p:nvGraphicFramePr>
        <p:xfrm>
          <a:off x="618098" y="781022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22743"/>
              </p:ext>
            </p:extLst>
          </p:nvPr>
        </p:nvGraphicFramePr>
        <p:xfrm>
          <a:off x="1910883" y="1381932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713632"/>
              </p:ext>
            </p:extLst>
          </p:nvPr>
        </p:nvGraphicFramePr>
        <p:xfrm>
          <a:off x="838200" y="1760839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79418"/>
              </p:ext>
            </p:extLst>
          </p:nvPr>
        </p:nvGraphicFramePr>
        <p:xfrm>
          <a:off x="1228302" y="1253144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8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0" y="1143000"/>
          <a:ext cx="9167813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Worksheet" r:id="rId4" imgW="6429451" imgH="3247949" progId="Excel.Sheet.8">
                  <p:embed/>
                </p:oleObj>
              </mc:Choice>
              <mc:Fallback>
                <p:oleObj name="Worksheet" r:id="rId4" imgW="6429451" imgH="32479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67813" cy="459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7461" name="Picture 5" descr="0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5289" y="0"/>
            <a:ext cx="175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0" y="4349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algn="ctr" defTabSz="820738" eaLnBrk="0" hangingPunct="0"/>
            <a:r>
              <a:rPr lang="en-US" sz="3600" b="1" dirty="0">
                <a:solidFill>
                  <a:srgbClr val="000099"/>
                </a:solidFill>
              </a:rPr>
              <a:t>Complexity Per Unit Cost</a:t>
            </a: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3479800" y="51816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isplay2-1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03" y="3775723"/>
            <a:ext cx="3042359" cy="228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1780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133600" y="-106254"/>
            <a:ext cx="4948897" cy="83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Printed Electronics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257800" y="6008104"/>
            <a:ext cx="173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~Minutes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76200" y="5486400"/>
            <a:ext cx="2860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   ~ 3Weeks of 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7x24 Processing</a:t>
            </a:r>
          </a:p>
        </p:txBody>
      </p:sp>
      <p:pic>
        <p:nvPicPr>
          <p:cNvPr id="12295" name="Picture 10" descr="0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sng"/>
              <a:t>Lithography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4892675" y="1066800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u="sng"/>
              <a:t>Printed Electronics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>
            <a:off x="2953551" y="1295400"/>
            <a:ext cx="0" cy="472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5943600" y="2171116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/>
              <a:t>+</a:t>
            </a:r>
          </a:p>
        </p:txBody>
      </p:sp>
      <p:pic>
        <p:nvPicPr>
          <p:cNvPr id="12300" name="Picture 16" descr="rxn-cdse-partial-work-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86941"/>
            <a:ext cx="2590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7"/>
          <p:cNvSpPr>
            <a:spLocks noChangeShapeType="1"/>
          </p:cNvSpPr>
          <p:nvPr/>
        </p:nvSpPr>
        <p:spPr bwMode="auto">
          <a:xfrm>
            <a:off x="6172200" y="3234741"/>
            <a:ext cx="0" cy="838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6781800" y="3310941"/>
            <a:ext cx="1992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/>
              <a:t>Liquid Inorganic</a:t>
            </a:r>
          </a:p>
          <a:p>
            <a:pPr algn="ctr" eaLnBrk="1" hangingPunct="1"/>
            <a:r>
              <a:rPr lang="en-US" sz="1800"/>
              <a:t>Semiconductors</a:t>
            </a:r>
            <a:r>
              <a:rPr lang="en-US" sz="1800" baseline="30000"/>
              <a:t>[1]</a:t>
            </a:r>
            <a:endParaRPr lang="en-US" sz="1800"/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6394450" y="1459153"/>
            <a:ext cx="3169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/>
              <a:t>[1] Ridley et al., </a:t>
            </a:r>
            <a:r>
              <a:rPr lang="en-US" sz="900" i="1" dirty="0"/>
              <a:t>Science</a:t>
            </a:r>
            <a:r>
              <a:rPr lang="en-US" sz="900" dirty="0"/>
              <a:t>, 286, 746 (1999)</a:t>
            </a:r>
          </a:p>
          <a:p>
            <a:r>
              <a:rPr lang="en-US" sz="900" i="1" dirty="0"/>
              <a:t>Science</a:t>
            </a:r>
            <a:r>
              <a:rPr lang="en-US" sz="900" dirty="0"/>
              <a:t> 297,416 (2000)</a:t>
            </a:r>
          </a:p>
        </p:txBody>
      </p:sp>
      <p:sp>
        <p:nvSpPr>
          <p:cNvPr id="12304" name="Text Box 21"/>
          <p:cNvSpPr txBox="1">
            <a:spLocks noChangeArrowheads="1"/>
          </p:cNvSpPr>
          <p:nvPr/>
        </p:nvSpPr>
        <p:spPr bwMode="auto">
          <a:xfrm>
            <a:off x="3201650" y="3539541"/>
            <a:ext cx="2741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dirty="0" smtClean="0"/>
              <a:t>Printing</a:t>
            </a:r>
            <a:endParaRPr lang="en-US" sz="1800" dirty="0"/>
          </a:p>
        </p:txBody>
      </p:sp>
      <p:pic>
        <p:nvPicPr>
          <p:cNvPr id="12305" name="Picture 24" descr="kovio-printed-produc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9" y="4130091"/>
            <a:ext cx="255851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9970" y="540065"/>
            <a:ext cx="4764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Towards $10 Tablets &amp; E Books</a:t>
            </a:r>
          </a:p>
        </p:txBody>
      </p:sp>
      <p:pic>
        <p:nvPicPr>
          <p:cNvPr id="66562" name="Picture 2" descr="https://encrypted-tbn2.gstatic.com/images?q=tbn:ANd9GcTni8c2LJAOWSmMU0G_wgaUycVF8hWTyHHoSWOxAJwDGajEAz8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50" y="1663115"/>
            <a:ext cx="2750536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Kovio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0366"/>
          <a:stretch/>
        </p:blipFill>
        <p:spPr bwMode="auto">
          <a:xfrm>
            <a:off x="8380016" y="6008241"/>
            <a:ext cx="572947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5" descr="E In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52" y="5467137"/>
            <a:ext cx="92715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2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-127047"/>
            <a:ext cx="914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48" tIns="41025" rIns="82048" bIns="41025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0099"/>
                </a:solidFill>
                <a:latin typeface="+mn-lt"/>
              </a:rPr>
              <a:t>Fabricational</a:t>
            </a:r>
            <a:r>
              <a:rPr lang="en-US" sz="3600" b="1" dirty="0">
                <a:solidFill>
                  <a:srgbClr val="000099"/>
                </a:solidFill>
                <a:latin typeface="+mn-lt"/>
              </a:rPr>
              <a:t> Complexity</a:t>
            </a:r>
          </a:p>
        </p:txBody>
      </p:sp>
      <p:pic>
        <p:nvPicPr>
          <p:cNvPr id="9219" name="Picture 4" descr="0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914400" y="430905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/>
              <a:t>Fabricational Complexity Per Unit Cost</a:t>
            </a:r>
          </a:p>
        </p:txBody>
      </p:sp>
      <p:graphicFrame>
        <p:nvGraphicFramePr>
          <p:cNvPr id="92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50020"/>
              </p:ext>
            </p:extLst>
          </p:nvPr>
        </p:nvGraphicFramePr>
        <p:xfrm>
          <a:off x="3551238" y="4765675"/>
          <a:ext cx="20415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Equation" r:id="rId6" imgW="558720" imgH="190440" progId="Equation.3">
                  <p:embed/>
                </p:oleObj>
              </mc:Choice>
              <mc:Fallback>
                <p:oleObj name="Equation" r:id="rId6" imgW="5587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765675"/>
                        <a:ext cx="20415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AutoShape 17"/>
          <p:cNvSpPr>
            <a:spLocks/>
          </p:cNvSpPr>
          <p:nvPr/>
        </p:nvSpPr>
        <p:spPr bwMode="auto">
          <a:xfrm rot="10800000">
            <a:off x="6203812" y="933068"/>
            <a:ext cx="326095" cy="1258956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18"/>
          <p:cNvSpPr>
            <a:spLocks noChangeArrowheads="1"/>
          </p:cNvSpPr>
          <p:nvPr/>
        </p:nvSpPr>
        <p:spPr bwMode="auto">
          <a:xfrm>
            <a:off x="6571606" y="1360729"/>
            <a:ext cx="1229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/>
              <a:t>N BLOCKS</a:t>
            </a:r>
            <a:endParaRPr lang="en-US" sz="2000" b="1" dirty="0"/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406670" y="2420136"/>
            <a:ext cx="7253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/>
              <a:t>Fabricational</a:t>
            </a:r>
            <a:r>
              <a:rPr lang="en-US" dirty="0"/>
              <a:t> Complexity for </a:t>
            </a:r>
            <a:r>
              <a:rPr lang="en-US" dirty="0" smtClean="0"/>
              <a:t>N Blocks </a:t>
            </a:r>
            <a:r>
              <a:rPr lang="en-US" dirty="0"/>
              <a:t>or M Types = </a:t>
            </a:r>
          </a:p>
        </p:txBody>
      </p:sp>
      <p:graphicFrame>
        <p:nvGraphicFramePr>
          <p:cNvPr id="922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608891"/>
              </p:ext>
            </p:extLst>
          </p:nvPr>
        </p:nvGraphicFramePr>
        <p:xfrm>
          <a:off x="7475538" y="2256422"/>
          <a:ext cx="12874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7" name="Equation" r:id="rId8" imgW="419100" imgH="190500" progId="Equation.3">
                  <p:embed/>
                </p:oleObj>
              </mc:Choice>
              <mc:Fallback>
                <p:oleObj name="Equation" r:id="rId8" imgW="419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2256422"/>
                        <a:ext cx="12874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-38839" y="2913826"/>
            <a:ext cx="743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err="1"/>
              <a:t>Fabricational</a:t>
            </a:r>
            <a:r>
              <a:rPr lang="en-US" dirty="0"/>
              <a:t> Cost for </a:t>
            </a:r>
            <a:r>
              <a:rPr lang="en-US" dirty="0" smtClean="0"/>
              <a:t>N Blocks w/ Error Correction </a:t>
            </a:r>
            <a:r>
              <a:rPr lang="en-US" dirty="0"/>
              <a:t>= </a:t>
            </a:r>
          </a:p>
        </p:txBody>
      </p:sp>
      <p:graphicFrame>
        <p:nvGraphicFramePr>
          <p:cNvPr id="922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679119"/>
              </p:ext>
            </p:extLst>
          </p:nvPr>
        </p:nvGraphicFramePr>
        <p:xfrm>
          <a:off x="7210425" y="2663825"/>
          <a:ext cx="11842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Equation" r:id="rId10" imgW="266400" imgH="190440" progId="Equation.3">
                  <p:embed/>
                </p:oleObj>
              </mc:Choice>
              <mc:Fallback>
                <p:oleObj name="Equation" r:id="rId10" imgW="266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2663825"/>
                        <a:ext cx="118427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23"/>
          <p:cNvSpPr>
            <a:spLocks noChangeArrowheads="1"/>
          </p:cNvSpPr>
          <p:nvPr/>
        </p:nvSpPr>
        <p:spPr bwMode="auto">
          <a:xfrm>
            <a:off x="838200" y="4232859"/>
            <a:ext cx="74676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0" name="Group 119"/>
          <p:cNvGrpSpPr>
            <a:grpSpLocks/>
          </p:cNvGrpSpPr>
          <p:nvPr/>
        </p:nvGrpSpPr>
        <p:grpSpPr bwMode="auto">
          <a:xfrm>
            <a:off x="1905000" y="3497847"/>
            <a:ext cx="6172201" cy="569912"/>
            <a:chOff x="1680" y="2064"/>
            <a:chExt cx="3888" cy="359"/>
          </a:xfrm>
        </p:grpSpPr>
        <p:sp>
          <p:nvSpPr>
            <p:cNvPr id="9232" name="Text Box 117"/>
            <p:cNvSpPr txBox="1">
              <a:spLocks noChangeArrowheads="1"/>
            </p:cNvSpPr>
            <p:nvPr/>
          </p:nvSpPr>
          <p:spPr bwMode="auto">
            <a:xfrm>
              <a:off x="1680" y="2064"/>
              <a:ext cx="38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/>
                <a:t>Where    is the </a:t>
              </a:r>
              <a:r>
                <a:rPr lang="en-US" dirty="0" smtClean="0"/>
                <a:t>Yield </a:t>
              </a:r>
              <a:r>
                <a:rPr lang="en-US" dirty="0"/>
                <a:t>P</a:t>
              </a:r>
              <a:r>
                <a:rPr lang="en-US" dirty="0" smtClean="0"/>
                <a:t>er </a:t>
              </a:r>
              <a:r>
                <a:rPr lang="en-US" dirty="0" err="1"/>
                <a:t>F</a:t>
              </a:r>
              <a:r>
                <a:rPr lang="en-US" dirty="0" err="1" smtClean="0"/>
                <a:t>abricational</a:t>
              </a:r>
              <a:r>
                <a:rPr lang="en-US" dirty="0" smtClean="0"/>
                <a:t> </a:t>
              </a:r>
              <a:r>
                <a:rPr lang="en-US" dirty="0"/>
                <a:t>S</a:t>
              </a:r>
              <a:r>
                <a:rPr lang="en-US" dirty="0" smtClean="0"/>
                <a:t>tep  </a:t>
              </a:r>
              <a:endParaRPr lang="en-US" dirty="0"/>
            </a:p>
          </p:txBody>
        </p:sp>
        <p:graphicFrame>
          <p:nvGraphicFramePr>
            <p:cNvPr id="9233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669387"/>
                </p:ext>
              </p:extLst>
            </p:nvPr>
          </p:nvGraphicFramePr>
          <p:xfrm>
            <a:off x="2256" y="2104"/>
            <a:ext cx="295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29" name="Equation" r:id="rId12" imgW="152268" imgH="164957" progId="Equation.3">
                    <p:embed/>
                  </p:oleObj>
                </mc:Choice>
                <mc:Fallback>
                  <p:oleObj name="Equation" r:id="rId12" imgW="152268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104"/>
                          <a:ext cx="295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1" name="Text Box 120"/>
          <p:cNvSpPr txBox="1">
            <a:spLocks noChangeArrowheads="1"/>
          </p:cNvSpPr>
          <p:nvPr/>
        </p:nvSpPr>
        <p:spPr bwMode="auto">
          <a:xfrm>
            <a:off x="0" y="6035675"/>
            <a:ext cx="4727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Complexity Per Unit Cost</a:t>
            </a:r>
          </a:p>
          <a:p>
            <a:pPr eaLnBrk="1" hangingPunct="1"/>
            <a:r>
              <a:rPr lang="en-US"/>
              <a:t>Complexity Per Unit Time*Energy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59681"/>
              </p:ext>
            </p:extLst>
          </p:nvPr>
        </p:nvGraphicFramePr>
        <p:xfrm>
          <a:off x="3191817" y="880061"/>
          <a:ext cx="2745344" cy="137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336"/>
                <a:gridCol w="686336"/>
                <a:gridCol w="686336"/>
                <a:gridCol w="686336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</a:tr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33202"/>
              </p:ext>
            </p:extLst>
          </p:nvPr>
        </p:nvGraphicFramePr>
        <p:xfrm>
          <a:off x="618098" y="781022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31669"/>
              </p:ext>
            </p:extLst>
          </p:nvPr>
        </p:nvGraphicFramePr>
        <p:xfrm>
          <a:off x="1910883" y="1381932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E02A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60429"/>
              </p:ext>
            </p:extLst>
          </p:nvPr>
        </p:nvGraphicFramePr>
        <p:xfrm>
          <a:off x="838200" y="1760839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5791"/>
              </p:ext>
            </p:extLst>
          </p:nvPr>
        </p:nvGraphicFramePr>
        <p:xfrm>
          <a:off x="1228302" y="1253144"/>
          <a:ext cx="452904" cy="45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04"/>
              </a:tblGrid>
              <a:tr h="4586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79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226"/>
          <p:cNvSpPr txBox="1">
            <a:spLocks noChangeArrowheads="1"/>
          </p:cNvSpPr>
          <p:nvPr/>
        </p:nvSpPr>
        <p:spPr bwMode="auto">
          <a:xfrm>
            <a:off x="900447" y="1584748"/>
            <a:ext cx="164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000000"/>
                </a:solidFill>
                <a:ea typeface="Batang" pitchFamily="18" charset="-127"/>
              </a:rPr>
              <a:t>N</a:t>
            </a:r>
            <a:r>
              <a:rPr lang="en-US" b="1" dirty="0">
                <a:solidFill>
                  <a:srgbClr val="000000"/>
                </a:solidFill>
                <a:ea typeface="Batang" pitchFamily="18" charset="-127"/>
              </a:rPr>
              <a:t> Devices</a:t>
            </a:r>
            <a:endParaRPr lang="en-US" dirty="0">
              <a:latin typeface="Times New Roman" pitchFamily="18" charset="0"/>
              <a:ea typeface="Batang" pitchFamily="18" charset="-127"/>
            </a:endParaRPr>
          </a:p>
        </p:txBody>
      </p:sp>
      <p:sp>
        <p:nvSpPr>
          <p:cNvPr id="153605" name="Rectangle 269"/>
          <p:cNvSpPr>
            <a:spLocks noChangeArrowheads="1"/>
          </p:cNvSpPr>
          <p:nvPr/>
        </p:nvSpPr>
        <p:spPr bwMode="auto">
          <a:xfrm>
            <a:off x="0" y="-27356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a typeface="Batang" pitchFamily="18" charset="-127"/>
                <a:cs typeface="Times New Roman" pitchFamily="18" charset="0"/>
              </a:rPr>
              <a:t>Yielding N Devices with Error Correction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ea typeface="Batang" pitchFamily="18" charset="-127"/>
              <a:cs typeface="Times New Roman" pitchFamily="18" charset="0"/>
            </a:endParaRPr>
          </a:p>
          <a:p>
            <a:pPr algn="ctr" eaLnBrk="0" hangingPunct="0"/>
            <a:r>
              <a:rPr lang="en-US" sz="10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(Why A Small Amount of Error Correction Has A Very Large Effect)</a:t>
            </a:r>
            <a:endParaRPr lang="en-US" sz="1100" dirty="0">
              <a:ea typeface="Batang" pitchFamily="18" charset="-127"/>
              <a:cs typeface="Times New Roman" pitchFamily="18" charset="0"/>
            </a:endParaRPr>
          </a:p>
          <a:p>
            <a:pPr algn="ctr" eaLnBrk="0" hangingPunct="0"/>
            <a:endParaRPr lang="en-US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153607" name="Object 4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073933"/>
              </p:ext>
            </p:extLst>
          </p:nvPr>
        </p:nvGraphicFramePr>
        <p:xfrm>
          <a:off x="2415134" y="2952248"/>
          <a:ext cx="4165628" cy="78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Equation" r:id="rId3" imgW="2298700" imgH="431800" progId="Equation.3">
                  <p:embed/>
                </p:oleObj>
              </mc:Choice>
              <mc:Fallback>
                <p:oleObj name="Equation" r:id="rId3" imgW="2298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5134" y="2952248"/>
                        <a:ext cx="4165628" cy="784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4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68653"/>
              </p:ext>
            </p:extLst>
          </p:nvPr>
        </p:nvGraphicFramePr>
        <p:xfrm>
          <a:off x="2271307" y="4216758"/>
          <a:ext cx="3524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Equation" r:id="rId5" imgW="355292" imgH="203024" progId="Equation.3">
                  <p:embed/>
                </p:oleObj>
              </mc:Choice>
              <mc:Fallback>
                <p:oleObj name="Equation" r:id="rId5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307" y="4216758"/>
                        <a:ext cx="3524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4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556713"/>
              </p:ext>
            </p:extLst>
          </p:nvPr>
        </p:nvGraphicFramePr>
        <p:xfrm>
          <a:off x="3719107" y="4216758"/>
          <a:ext cx="5429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107" y="4216758"/>
                        <a:ext cx="54292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4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96166"/>
              </p:ext>
            </p:extLst>
          </p:nvPr>
        </p:nvGraphicFramePr>
        <p:xfrm>
          <a:off x="6157507" y="4216758"/>
          <a:ext cx="9906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" name="Equation" r:id="rId9" imgW="571252" imgH="203112" progId="Equation.3">
                  <p:embed/>
                </p:oleObj>
              </mc:Choice>
              <mc:Fallback>
                <p:oleObj name="Equation" r:id="rId9" imgW="57125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507" y="4216758"/>
                        <a:ext cx="9906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3" name="Rectangle 442"/>
          <p:cNvSpPr>
            <a:spLocks noChangeArrowheads="1"/>
          </p:cNvSpPr>
          <p:nvPr/>
        </p:nvSpPr>
        <p:spPr bwMode="auto">
          <a:xfrm>
            <a:off x="0" y="376656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457200" algn="l"/>
                <a:tab pos="2743200" algn="ctr"/>
                <a:tab pos="5257800" algn="r"/>
              </a:tabLst>
            </a:pPr>
            <a:r>
              <a:rPr lang="en-US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Fraction 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of </a:t>
            </a:r>
            <a:r>
              <a:rPr lang="en-US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Chips 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with </a:t>
            </a:r>
            <a:r>
              <a:rPr lang="en-US" sz="1600" b="1" i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or </a:t>
            </a:r>
            <a:r>
              <a:rPr lang="en-US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More Perfect 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D</a:t>
            </a:r>
            <a:r>
              <a:rPr lang="en-US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evices 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(i.e. </a:t>
            </a:r>
            <a:r>
              <a:rPr lang="en-US" sz="1600" b="1" i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N-M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or </a:t>
            </a:r>
            <a:r>
              <a:rPr lang="en-US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Fewer 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</a:t>
            </a:r>
            <a:r>
              <a:rPr lang="en-US" sz="16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rrors</a:t>
            </a:r>
            <a:r>
              <a:rPr lang="en-US" sz="16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434777" name="Group 6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298886"/>
              </p:ext>
            </p:extLst>
          </p:nvPr>
        </p:nvGraphicFramePr>
        <p:xfrm>
          <a:off x="1814107" y="4489808"/>
          <a:ext cx="5624513" cy="1890747"/>
        </p:xfrm>
        <a:graphic>
          <a:graphicData uri="http://schemas.openxmlformats.org/drawingml/2006/table">
            <a:tbl>
              <a:tblPr/>
              <a:tblGrid>
                <a:gridCol w="1444625"/>
                <a:gridCol w="1503363"/>
                <a:gridCol w="1338262"/>
                <a:gridCol w="1338263"/>
              </a:tblGrid>
              <a:tr h="51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0.997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0.9998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0.84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0.95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0.80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0.06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2743200" algn="ctr"/>
                          <a:tab pos="52578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0.32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51" name="Rectangle 602"/>
          <p:cNvSpPr>
            <a:spLocks noChangeArrowheads="1"/>
          </p:cNvSpPr>
          <p:nvPr/>
        </p:nvSpPr>
        <p:spPr bwMode="auto">
          <a:xfrm>
            <a:off x="1814107" y="6380521"/>
            <a:ext cx="4841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743200" algn="ctr"/>
                <a:tab pos="5257800" algn="r"/>
              </a:tabLst>
            </a:pPr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Table 1.  Yields as a function of the number of repaired errors.</a:t>
            </a:r>
            <a:endParaRPr lang="en-US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graphicFrame>
        <p:nvGraphicFramePr>
          <p:cNvPr id="153652" name="Object 6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4047"/>
              </p:ext>
            </p:extLst>
          </p:nvPr>
        </p:nvGraphicFramePr>
        <p:xfrm>
          <a:off x="5014507" y="4216758"/>
          <a:ext cx="9906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" name="Equation" r:id="rId11" imgW="571252" imgH="203112" progId="Equation.3">
                  <p:embed/>
                </p:oleObj>
              </mc:Choice>
              <mc:Fallback>
                <p:oleObj name="Equation" r:id="rId11" imgW="57125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507" y="4216758"/>
                        <a:ext cx="9906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3079840" y="700597"/>
            <a:ext cx="2855457" cy="2210337"/>
            <a:chOff x="2102908" y="947420"/>
            <a:chExt cx="5451623" cy="4603683"/>
          </a:xfrm>
        </p:grpSpPr>
        <p:sp>
          <p:nvSpPr>
            <p:cNvPr id="58" name="Rectangle 267"/>
            <p:cNvSpPr>
              <a:spLocks noChangeArrowheads="1"/>
            </p:cNvSpPr>
            <p:nvPr/>
          </p:nvSpPr>
          <p:spPr bwMode="auto">
            <a:xfrm>
              <a:off x="2102908" y="9474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Rectangle 266"/>
            <p:cNvSpPr>
              <a:spLocks noChangeArrowheads="1"/>
            </p:cNvSpPr>
            <p:nvPr/>
          </p:nvSpPr>
          <p:spPr bwMode="auto">
            <a:xfrm>
              <a:off x="3039533" y="9474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Rectangle 265"/>
            <p:cNvSpPr>
              <a:spLocks noChangeArrowheads="1"/>
            </p:cNvSpPr>
            <p:nvPr/>
          </p:nvSpPr>
          <p:spPr bwMode="auto">
            <a:xfrm>
              <a:off x="3976158" y="9474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Rectangle 264"/>
            <p:cNvSpPr>
              <a:spLocks noChangeArrowheads="1"/>
            </p:cNvSpPr>
            <p:nvPr/>
          </p:nvSpPr>
          <p:spPr bwMode="auto">
            <a:xfrm>
              <a:off x="2102908" y="17348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Rectangle 263"/>
            <p:cNvSpPr>
              <a:spLocks noChangeArrowheads="1"/>
            </p:cNvSpPr>
            <p:nvPr/>
          </p:nvSpPr>
          <p:spPr bwMode="auto">
            <a:xfrm>
              <a:off x="3039533" y="17348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Rectangle 262"/>
            <p:cNvSpPr>
              <a:spLocks noChangeArrowheads="1"/>
            </p:cNvSpPr>
            <p:nvPr/>
          </p:nvSpPr>
          <p:spPr bwMode="auto">
            <a:xfrm>
              <a:off x="3976158" y="17348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Rectangle 261"/>
            <p:cNvSpPr>
              <a:spLocks noChangeArrowheads="1"/>
            </p:cNvSpPr>
            <p:nvPr/>
          </p:nvSpPr>
          <p:spPr bwMode="auto">
            <a:xfrm>
              <a:off x="2102908" y="25222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Rectangle 260"/>
            <p:cNvSpPr>
              <a:spLocks noChangeArrowheads="1"/>
            </p:cNvSpPr>
            <p:nvPr/>
          </p:nvSpPr>
          <p:spPr bwMode="auto">
            <a:xfrm>
              <a:off x="3039533" y="25222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Rectangle 259"/>
            <p:cNvSpPr>
              <a:spLocks noChangeArrowheads="1"/>
            </p:cNvSpPr>
            <p:nvPr/>
          </p:nvSpPr>
          <p:spPr bwMode="auto">
            <a:xfrm>
              <a:off x="3976158" y="2522220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Rectangle 267"/>
            <p:cNvSpPr>
              <a:spLocks noChangeArrowheads="1"/>
            </p:cNvSpPr>
            <p:nvPr/>
          </p:nvSpPr>
          <p:spPr bwMode="auto">
            <a:xfrm>
              <a:off x="4921250" y="9530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Rectangle 266"/>
            <p:cNvSpPr>
              <a:spLocks noChangeArrowheads="1"/>
            </p:cNvSpPr>
            <p:nvPr/>
          </p:nvSpPr>
          <p:spPr bwMode="auto">
            <a:xfrm>
              <a:off x="5857875" y="9530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Rectangle 265"/>
            <p:cNvSpPr>
              <a:spLocks noChangeArrowheads="1"/>
            </p:cNvSpPr>
            <p:nvPr/>
          </p:nvSpPr>
          <p:spPr bwMode="auto">
            <a:xfrm>
              <a:off x="6794500" y="9530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4921250" y="17404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Rectangle 263"/>
            <p:cNvSpPr>
              <a:spLocks noChangeArrowheads="1"/>
            </p:cNvSpPr>
            <p:nvPr/>
          </p:nvSpPr>
          <p:spPr bwMode="auto">
            <a:xfrm>
              <a:off x="5857875" y="17404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Rectangle 262"/>
            <p:cNvSpPr>
              <a:spLocks noChangeArrowheads="1"/>
            </p:cNvSpPr>
            <p:nvPr/>
          </p:nvSpPr>
          <p:spPr bwMode="auto">
            <a:xfrm>
              <a:off x="6794500" y="17404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" name="Rectangle 261"/>
            <p:cNvSpPr>
              <a:spLocks noChangeArrowheads="1"/>
            </p:cNvSpPr>
            <p:nvPr/>
          </p:nvSpPr>
          <p:spPr bwMode="auto">
            <a:xfrm>
              <a:off x="4921250" y="25278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" name="Rectangle 260"/>
            <p:cNvSpPr>
              <a:spLocks noChangeArrowheads="1"/>
            </p:cNvSpPr>
            <p:nvPr/>
          </p:nvSpPr>
          <p:spPr bwMode="auto">
            <a:xfrm>
              <a:off x="5857875" y="25278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Rectangle 259"/>
            <p:cNvSpPr>
              <a:spLocks noChangeArrowheads="1"/>
            </p:cNvSpPr>
            <p:nvPr/>
          </p:nvSpPr>
          <p:spPr bwMode="auto">
            <a:xfrm>
              <a:off x="6794500" y="2527837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" name="Rectangle 267"/>
            <p:cNvSpPr>
              <a:spLocks noChangeArrowheads="1"/>
            </p:cNvSpPr>
            <p:nvPr/>
          </p:nvSpPr>
          <p:spPr bwMode="auto">
            <a:xfrm>
              <a:off x="2113639" y="33407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7" name="Rectangle 266"/>
            <p:cNvSpPr>
              <a:spLocks noChangeArrowheads="1"/>
            </p:cNvSpPr>
            <p:nvPr/>
          </p:nvSpPr>
          <p:spPr bwMode="auto">
            <a:xfrm>
              <a:off x="3050264" y="33407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8" name="Rectangle 265"/>
            <p:cNvSpPr>
              <a:spLocks noChangeArrowheads="1"/>
            </p:cNvSpPr>
            <p:nvPr/>
          </p:nvSpPr>
          <p:spPr bwMode="auto">
            <a:xfrm>
              <a:off x="3986889" y="33407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9" name="Rectangle 264"/>
            <p:cNvSpPr>
              <a:spLocks noChangeArrowheads="1"/>
            </p:cNvSpPr>
            <p:nvPr/>
          </p:nvSpPr>
          <p:spPr bwMode="auto">
            <a:xfrm>
              <a:off x="2113639" y="41281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0" name="Rectangle 263"/>
            <p:cNvSpPr>
              <a:spLocks noChangeArrowheads="1"/>
            </p:cNvSpPr>
            <p:nvPr/>
          </p:nvSpPr>
          <p:spPr bwMode="auto">
            <a:xfrm>
              <a:off x="3050264" y="41281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1" name="Rectangle 262"/>
            <p:cNvSpPr>
              <a:spLocks noChangeArrowheads="1"/>
            </p:cNvSpPr>
            <p:nvPr/>
          </p:nvSpPr>
          <p:spPr bwMode="auto">
            <a:xfrm>
              <a:off x="3986889" y="41281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" name="Rectangle 261"/>
            <p:cNvSpPr>
              <a:spLocks noChangeArrowheads="1"/>
            </p:cNvSpPr>
            <p:nvPr/>
          </p:nvSpPr>
          <p:spPr bwMode="auto">
            <a:xfrm>
              <a:off x="2113639" y="49155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3" name="Rectangle 260"/>
            <p:cNvSpPr>
              <a:spLocks noChangeArrowheads="1"/>
            </p:cNvSpPr>
            <p:nvPr/>
          </p:nvSpPr>
          <p:spPr bwMode="auto">
            <a:xfrm>
              <a:off x="3050264" y="49155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4" name="Rectangle 259"/>
            <p:cNvSpPr>
              <a:spLocks noChangeArrowheads="1"/>
            </p:cNvSpPr>
            <p:nvPr/>
          </p:nvSpPr>
          <p:spPr bwMode="auto">
            <a:xfrm>
              <a:off x="3986889" y="4915566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5" name="Rectangle 267"/>
            <p:cNvSpPr>
              <a:spLocks noChangeArrowheads="1"/>
            </p:cNvSpPr>
            <p:nvPr/>
          </p:nvSpPr>
          <p:spPr bwMode="auto">
            <a:xfrm>
              <a:off x="4931981" y="33463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6" name="Rectangle 266"/>
            <p:cNvSpPr>
              <a:spLocks noChangeArrowheads="1"/>
            </p:cNvSpPr>
            <p:nvPr/>
          </p:nvSpPr>
          <p:spPr bwMode="auto">
            <a:xfrm>
              <a:off x="5868606" y="33463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7" name="Rectangle 265"/>
            <p:cNvSpPr>
              <a:spLocks noChangeArrowheads="1"/>
            </p:cNvSpPr>
            <p:nvPr/>
          </p:nvSpPr>
          <p:spPr bwMode="auto">
            <a:xfrm>
              <a:off x="6805231" y="33463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8" name="Rectangle 264"/>
            <p:cNvSpPr>
              <a:spLocks noChangeArrowheads="1"/>
            </p:cNvSpPr>
            <p:nvPr/>
          </p:nvSpPr>
          <p:spPr bwMode="auto">
            <a:xfrm>
              <a:off x="4931981" y="41337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9" name="Rectangle 263"/>
            <p:cNvSpPr>
              <a:spLocks noChangeArrowheads="1"/>
            </p:cNvSpPr>
            <p:nvPr/>
          </p:nvSpPr>
          <p:spPr bwMode="auto">
            <a:xfrm>
              <a:off x="5868606" y="41337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0" name="Rectangle 262"/>
            <p:cNvSpPr>
              <a:spLocks noChangeArrowheads="1"/>
            </p:cNvSpPr>
            <p:nvPr/>
          </p:nvSpPr>
          <p:spPr bwMode="auto">
            <a:xfrm>
              <a:off x="6805231" y="41337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1" name="Rectangle 261"/>
            <p:cNvSpPr>
              <a:spLocks noChangeArrowheads="1"/>
            </p:cNvSpPr>
            <p:nvPr/>
          </p:nvSpPr>
          <p:spPr bwMode="auto">
            <a:xfrm>
              <a:off x="4931981" y="49211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2" name="Rectangle 260"/>
            <p:cNvSpPr>
              <a:spLocks noChangeArrowheads="1"/>
            </p:cNvSpPr>
            <p:nvPr/>
          </p:nvSpPr>
          <p:spPr bwMode="auto">
            <a:xfrm>
              <a:off x="5868606" y="49211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3" name="Rectangle 259"/>
            <p:cNvSpPr>
              <a:spLocks noChangeArrowheads="1"/>
            </p:cNvSpPr>
            <p:nvPr/>
          </p:nvSpPr>
          <p:spPr bwMode="auto">
            <a:xfrm>
              <a:off x="6805231" y="4921183"/>
              <a:ext cx="749300" cy="6299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4" name="Flowchart: Summing Junction 93"/>
            <p:cNvSpPr/>
            <p:nvPr/>
          </p:nvSpPr>
          <p:spPr>
            <a:xfrm>
              <a:off x="5068372" y="3405554"/>
              <a:ext cx="476518" cy="511577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Summing Junction 94"/>
            <p:cNvSpPr/>
            <p:nvPr/>
          </p:nvSpPr>
          <p:spPr>
            <a:xfrm>
              <a:off x="3186655" y="1808860"/>
              <a:ext cx="476518" cy="511577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6" name="Picture 2" descr="http://cba.mit.edu/events/13.03.scifab/CB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5" y="640770"/>
            <a:ext cx="2142163" cy="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39958" y="6630337"/>
            <a:ext cx="13051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J. Jacobson 02/12/09</a:t>
            </a:r>
            <a:endParaRPr lang="en-US" sz="1000" dirty="0"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1481" name="Picture 217" descr="http://media.economist.com/sites/default/files/imagecache/290-width/images/print-edition/20120121_WBC087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15" y="1383782"/>
            <a:ext cx="2247285" cy="21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2660978" cy="21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lcvd_02.jpg (670×21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1"/>
          <a:stretch/>
        </p:blipFill>
        <p:spPr bwMode="auto">
          <a:xfrm>
            <a:off x="6509905" y="4182510"/>
            <a:ext cx="263409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645100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http://laser.gist.ac.kr/board/bbs/board.php?bo_table=rese_02</a:t>
            </a:r>
            <a:endParaRPr lang="en-US" sz="800" dirty="0"/>
          </a:p>
        </p:txBody>
      </p:sp>
      <p:pic>
        <p:nvPicPr>
          <p:cNvPr id="16391" name="Picture 7" descr="http://www.sdtech.co.kr/data/file/pro03/1890065063_Z6N9yvt4_EC9DB4EBAFB8ECA78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52" y="0"/>
            <a:ext cx="4005695" cy="39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9709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http://www.sdtech.co.kr/data/file/pro03/1890065063_Z6N9yvt4_EC9DB4EBAFB8ECA780_1.jpg</a:t>
            </a:r>
            <a:endParaRPr lang="en-US" sz="800" dirty="0"/>
          </a:p>
        </p:txBody>
      </p:sp>
      <p:pic>
        <p:nvPicPr>
          <p:cNvPr id="9" name="Picture 2" descr="http://auo.com/upload/media/gfs/tech/_20101006150929_700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073822" cy="27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221" y="18871"/>
            <a:ext cx="333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Error Correcting </a:t>
            </a:r>
          </a:p>
          <a:p>
            <a:r>
              <a:rPr lang="en-US" sz="3600" b="1" dirty="0" smtClean="0"/>
              <a:t>Fabrication</a:t>
            </a:r>
            <a:r>
              <a:rPr lang="en-US" sz="3600" b="1" dirty="0"/>
              <a:t> </a:t>
            </a:r>
            <a:r>
              <a:rPr lang="en-US" sz="3600" b="1" dirty="0" smtClean="0"/>
              <a:t>- TFT</a:t>
            </a:r>
            <a:endParaRPr lang="en-US" sz="3600" b="1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95498" y="6261556"/>
            <a:ext cx="180530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/>
              <a:t>http://www.sdtech.co.kr/device3.html</a:t>
            </a:r>
          </a:p>
        </p:txBody>
      </p:sp>
      <p:pic>
        <p:nvPicPr>
          <p:cNvPr id="13" name="Picture 10" descr="0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40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 descr="https://encrypted-tbn0.gstatic.com/images?q=tbn:ANd9GcRSgJUyIaRWu91aYScW8h_Zp_aOibkYn1wzCS37m6KBjdQft8X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5"/>
          <a:stretch/>
        </p:blipFill>
        <p:spPr bwMode="auto">
          <a:xfrm>
            <a:off x="304800" y="3581401"/>
            <a:ext cx="4201732" cy="264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8"/>
          <p:cNvSpPr txBox="1">
            <a:spLocks noChangeArrowheads="1"/>
          </p:cNvSpPr>
          <p:nvPr/>
        </p:nvSpPr>
        <p:spPr bwMode="auto">
          <a:xfrm>
            <a:off x="46255" y="695980"/>
            <a:ext cx="90977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/>
            <a:r>
              <a:rPr lang="en-US" sz="3600" b="1" dirty="0" smtClean="0">
                <a:latin typeface="+mj-lt"/>
              </a:rPr>
              <a:t>Moore’s Law Without Moore’s 2</a:t>
            </a:r>
            <a:r>
              <a:rPr lang="en-US" sz="3600" b="1" baseline="30000" dirty="0" smtClean="0">
                <a:latin typeface="+mj-lt"/>
              </a:rPr>
              <a:t>nd</a:t>
            </a:r>
            <a:r>
              <a:rPr lang="en-US" sz="3600" b="1" dirty="0" smtClean="0">
                <a:latin typeface="+mj-lt"/>
              </a:rPr>
              <a:t> Law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6" y="1606383"/>
            <a:ext cx="2447564" cy="197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42556"/>
            <a:ext cx="20970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http://www.chipsetc.com/the-transistor.html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46254" y="64271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4"/>
              </a:rPr>
              <a:t>http://www.webenweb.co.uk/museum/comps.htm</a:t>
            </a:r>
            <a:endParaRPr lang="en-US" sz="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5310"/>
            <a:ext cx="2286000" cy="31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" y="5029200"/>
            <a:ext cx="3733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0991" y="5105400"/>
            <a:ext cx="208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Moore’s Law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9600" y="5029200"/>
            <a:ext cx="3962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38397" y="1342311"/>
            <a:ext cx="31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Error Correcting Manufacturing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1155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Super Geometric Scaling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12639" y="4059544"/>
            <a:ext cx="337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Error Corrected TFT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Error Corrected CMOS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Error Corrected DNA Synthesis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636" y="5486400"/>
            <a:ext cx="432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Exponential Resource -&gt; Exponential Gain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68330" y="5490209"/>
            <a:ext cx="369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Linear Resource-&gt; Exponential Gain</a:t>
            </a:r>
            <a:endParaRPr lang="en-US" i="1" dirty="0"/>
          </a:p>
        </p:txBody>
      </p:sp>
      <p:pic>
        <p:nvPicPr>
          <p:cNvPr id="24" name="Picture 4" descr="http://www.webenweb.co.uk/museum/7040pc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6382"/>
            <a:ext cx="2560133" cy="31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cba.mit.edu/events/13.03.scifab/CB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37" y="96705"/>
            <a:ext cx="2142163" cy="5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ill rev4\isometri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51" y="1725595"/>
            <a:ext cx="2981266" cy="23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916</Words>
  <Application>Microsoft Office PowerPoint</Application>
  <PresentationFormat>On-screen Show (4:3)</PresentationFormat>
  <Paragraphs>255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 Correcting Gene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62</cp:revision>
  <dcterms:created xsi:type="dcterms:W3CDTF">2013-03-05T16:31:54Z</dcterms:created>
  <dcterms:modified xsi:type="dcterms:W3CDTF">2013-03-07T06:10:59Z</dcterms:modified>
</cp:coreProperties>
</file>