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9" r:id="rId2"/>
    <p:sldId id="349" r:id="rId3"/>
    <p:sldId id="359" r:id="rId4"/>
    <p:sldId id="350" r:id="rId5"/>
    <p:sldId id="351" r:id="rId6"/>
    <p:sldId id="352" r:id="rId7"/>
    <p:sldId id="355" r:id="rId8"/>
    <p:sldId id="356" r:id="rId9"/>
    <p:sldId id="354" r:id="rId10"/>
    <p:sldId id="357" r:id="rId11"/>
    <p:sldId id="358" r:id="rId12"/>
    <p:sldId id="360" r:id="rId13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00CC"/>
    <a:srgbClr val="F632D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620"/>
    <p:restoredTop sz="99676" autoAdjust="0"/>
  </p:normalViewPr>
  <p:slideViewPr>
    <p:cSldViewPr>
      <p:cViewPr>
        <p:scale>
          <a:sx n="83" d="100"/>
          <a:sy n="83" d="100"/>
        </p:scale>
        <p:origin x="-1056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8713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91063"/>
            <a:ext cx="54356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200">
                <a:cs typeface="+mn-cs"/>
              </a:defRPr>
            </a:lvl1pPr>
          </a:lstStyle>
          <a:p>
            <a:pPr>
              <a:defRPr/>
            </a:pPr>
            <a:fld id="{527A69D2-502C-4436-B917-E887A5B5FB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9290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7E0BD-42A6-4B05-96A0-09FE200AD5B7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392" y="9378252"/>
            <a:ext cx="294612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fld id="{BC72607F-553A-46AC-B842-19470FF8B5CF}" type="slidenum">
              <a:rPr lang="en-GB">
                <a:latin typeface="Arial" pitchFamily="34" charset="0"/>
              </a:rPr>
              <a:pPr/>
              <a:t>11</a:t>
            </a:fld>
            <a:endParaRPr lang="en-GB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32" y="4690269"/>
            <a:ext cx="5437211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392" y="9378252"/>
            <a:ext cx="294612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fld id="{BC72607F-553A-46AC-B842-19470FF8B5CF}" type="slidenum">
              <a:rPr lang="en-GB">
                <a:latin typeface="Arial" pitchFamily="34" charset="0"/>
              </a:rPr>
              <a:pPr/>
              <a:t>12</a:t>
            </a:fld>
            <a:endParaRPr lang="en-GB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32" y="4690269"/>
            <a:ext cx="5437211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7E0BD-42A6-4B05-96A0-09FE200AD5B7}" type="slidenum">
              <a:rPr lang="en-GB" smtClean="0">
                <a:cs typeface="Arial" charset="0"/>
              </a:rPr>
              <a:pPr/>
              <a:t>2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47E0BD-42A6-4B05-96A0-09FE200AD5B7}" type="slidenum">
              <a:rPr lang="en-GB" smtClean="0">
                <a:cs typeface="Arial" charset="0"/>
              </a:rPr>
              <a:pPr/>
              <a:t>3</a:t>
            </a:fld>
            <a:endParaRPr lang="en-GB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392" y="9378252"/>
            <a:ext cx="294612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fld id="{975DB6B4-BE59-4E37-AD0E-5BD6607844E5}" type="slidenum">
              <a:rPr lang="en-GB">
                <a:latin typeface="Arial" pitchFamily="34" charset="0"/>
              </a:rPr>
              <a:pPr/>
              <a:t>5</a:t>
            </a:fld>
            <a:endParaRPr lang="en-GB">
              <a:latin typeface="Arial" pitchFamily="34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32" y="4690269"/>
            <a:ext cx="5437211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392" y="9378252"/>
            <a:ext cx="294612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fld id="{D9C11F20-67FE-466C-9C1F-3CE31B75AB47}" type="slidenum">
              <a:rPr lang="en-GB">
                <a:latin typeface="Arial" pitchFamily="34" charset="0"/>
              </a:rPr>
              <a:pPr/>
              <a:t>6</a:t>
            </a:fld>
            <a:endParaRPr lang="en-GB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32" y="4690269"/>
            <a:ext cx="5437211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392" y="9378252"/>
            <a:ext cx="294612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fld id="{D9C11F20-67FE-466C-9C1F-3CE31B75AB47}" type="slidenum">
              <a:rPr lang="en-GB">
                <a:latin typeface="Arial" pitchFamily="34" charset="0"/>
              </a:rPr>
              <a:pPr/>
              <a:t>7</a:t>
            </a:fld>
            <a:endParaRPr lang="en-GB">
              <a:latin typeface="Arial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32" y="4690269"/>
            <a:ext cx="5437211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392" y="9378252"/>
            <a:ext cx="294612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fld id="{51393F44-6C82-41E6-BB9E-28BD7A3C4255}" type="slidenum">
              <a:rPr lang="en-GB">
                <a:latin typeface="Arial" pitchFamily="34" charset="0"/>
              </a:rPr>
              <a:pPr/>
              <a:t>8</a:t>
            </a:fld>
            <a:endParaRPr lang="en-GB">
              <a:latin typeface="Arial" pitchFamily="34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32" y="4690269"/>
            <a:ext cx="5437211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80232" y="4690269"/>
            <a:ext cx="5437211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/>
              <a:t>Zn-oxide is artificially grown with anodic polarisation - and you would expect (a) Zn wire in the core -</a:t>
            </a:r>
          </a:p>
          <a:p>
            <a:r>
              <a:rPr lang="en-GB" smtClean="0"/>
              <a:t>(ii) a less dense region + eventually some cavities + (iii) a dense / compacted layer (may be with some pores - thats' what I should have a loook at) (iV) an outer layer with many pores and some crystalls !</a:t>
            </a:r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50392" y="9378252"/>
            <a:ext cx="2946123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fld id="{BC72607F-553A-46AC-B842-19470FF8B5CF}" type="slidenum">
              <a:rPr lang="en-GB">
                <a:latin typeface="Arial" pitchFamily="34" charset="0"/>
              </a:rPr>
              <a:pPr/>
              <a:t>10</a:t>
            </a:fld>
            <a:endParaRPr lang="en-GB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0232" y="4690269"/>
            <a:ext cx="5437211" cy="44434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3FA0A6-9139-448A-AE44-249CEA3F6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5D205-54A5-4C9C-8EF7-ABE734DD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4450"/>
            <a:ext cx="2057400" cy="6081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4450"/>
            <a:ext cx="6019800" cy="6081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43D5C-5959-44A6-8C35-8172E109F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4450"/>
            <a:ext cx="5905500" cy="86427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EBBCF-B7AB-45D3-8977-0373DF94A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4450"/>
            <a:ext cx="5905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C5C29-CD9A-4BC8-97CD-3BA34964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4450"/>
            <a:ext cx="5905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E4BBD-91D2-4A74-9F05-8ED00EB0B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4450"/>
            <a:ext cx="5905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D4DE7-5A3E-4A9B-8535-AFF84057F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4450"/>
            <a:ext cx="6985322" cy="72025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3D30D-A95E-4714-8424-C2D641E2A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C2EC4-1775-49E1-B177-D66235AD8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BF8AE-4C9C-4292-BDBD-D5964E3D0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CAA06-3839-4797-9202-F0FDFD845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F5337-232C-43E0-8D03-7C4B5D497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8229-0948-4A35-ACD3-7AE61E9100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D8D97-71A9-4753-9087-E810FF686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538FF-CB64-4624-96CC-8D1A07E04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35150" y="44450"/>
            <a:ext cx="6985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>
                <a:cs typeface="+mn-cs"/>
              </a:defRPr>
            </a:lvl1pPr>
          </a:lstStyle>
          <a:p>
            <a:pPr>
              <a:defRPr/>
            </a:pPr>
            <a:fld id="{2ADB4E5C-B3E5-46F2-8C04-12626F2CD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9095" name="Picture 11" descr="TUOM_4COL_cropped_300"/>
          <p:cNvPicPr>
            <a:picLocks noChangeAspect="1" noChangeArrowheads="1"/>
          </p:cNvPicPr>
          <p:nvPr/>
        </p:nvPicPr>
        <p:blipFill>
          <a:blip r:embed="rId17" cstate="print">
            <a:lum brigh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20"/>
          <a:stretch>
            <a:fillRect/>
          </a:stretch>
        </p:blipFill>
        <p:spPr bwMode="auto">
          <a:xfrm>
            <a:off x="3175" y="549275"/>
            <a:ext cx="5524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6" name="Picture 5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81025" y="30163"/>
            <a:ext cx="1385888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/>
      </p:par>
    </p:tnLst>
  </p:timing>
  <p:txStyles>
    <p:titleStyle>
      <a:lvl1pPr indent="357188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00CC"/>
          </a:solidFill>
          <a:latin typeface="+mj-lt"/>
          <a:ea typeface="+mj-ea"/>
          <a:cs typeface="+mj-cs"/>
        </a:defRPr>
      </a:lvl1pPr>
      <a:lvl2pPr indent="357188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00CC"/>
          </a:solidFill>
          <a:latin typeface="Arial" charset="0"/>
        </a:defRPr>
      </a:lvl2pPr>
      <a:lvl3pPr indent="357188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00CC"/>
          </a:solidFill>
          <a:latin typeface="Arial" charset="0"/>
        </a:defRPr>
      </a:lvl3pPr>
      <a:lvl4pPr indent="357188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00CC"/>
          </a:solidFill>
          <a:latin typeface="Arial" charset="0"/>
        </a:defRPr>
      </a:lvl4pPr>
      <a:lvl5pPr indent="357188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6600CC"/>
          </a:solidFill>
          <a:latin typeface="Arial" charset="0"/>
        </a:defRPr>
      </a:lvl5pPr>
      <a:lvl6pPr marL="457200" indent="357188" algn="ctr" rtl="0" fontAlgn="base">
        <a:spcBef>
          <a:spcPct val="0"/>
        </a:spcBef>
        <a:spcAft>
          <a:spcPct val="0"/>
        </a:spcAft>
        <a:defRPr sz="3600">
          <a:solidFill>
            <a:srgbClr val="6600CC"/>
          </a:solidFill>
          <a:latin typeface="Arial" charset="0"/>
        </a:defRPr>
      </a:lvl6pPr>
      <a:lvl7pPr marL="914400" indent="357188" algn="ctr" rtl="0" fontAlgn="base">
        <a:spcBef>
          <a:spcPct val="0"/>
        </a:spcBef>
        <a:spcAft>
          <a:spcPct val="0"/>
        </a:spcAft>
        <a:defRPr sz="3600">
          <a:solidFill>
            <a:srgbClr val="6600CC"/>
          </a:solidFill>
          <a:latin typeface="Arial" charset="0"/>
        </a:defRPr>
      </a:lvl7pPr>
      <a:lvl8pPr marL="1371600" indent="357188" algn="ctr" rtl="0" fontAlgn="base">
        <a:spcBef>
          <a:spcPct val="0"/>
        </a:spcBef>
        <a:spcAft>
          <a:spcPct val="0"/>
        </a:spcAft>
        <a:defRPr sz="3600">
          <a:solidFill>
            <a:srgbClr val="6600CC"/>
          </a:solidFill>
          <a:latin typeface="Arial" charset="0"/>
        </a:defRPr>
      </a:lvl8pPr>
      <a:lvl9pPr marL="1828800" indent="357188" algn="ctr" rtl="0" fontAlgn="base">
        <a:spcBef>
          <a:spcPct val="0"/>
        </a:spcBef>
        <a:spcAft>
          <a:spcPct val="0"/>
        </a:spcAft>
        <a:defRPr sz="3600">
          <a:solidFill>
            <a:srgbClr val="6600C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224B5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24B5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24B5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224B5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224B5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hyperlink" Target="http://www.google.co.uk/imgres?hl=en&amp;client=firefox-beta&amp;hs=yVe&amp;sa=X&amp;rls=org.mozilla:en-US:official&amp;biw=1745&amp;bih=966&amp;tbm=isch&amp;tbnid=xN2IEBUSCg5S0M:&amp;imgrefurl=http://www.wclassproducts.com/product.jsp?prod_id=127&amp;docid=kw7HSdMoUPvWlM&amp;imgurl=http://www.wclassproducts.com/upload/company/leejinu/20110718153814573.jpg&amp;w=438&amp;h=328&amp;ei=boE3Ucr5GcmR0QW764HoBw&amp;zoom=1&amp;ved=1t:3588,r:17,s:0,i:131" TargetMode="External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blsspw2\Documents\Talks\animations\Amber_Wasp.mpeg" TargetMode="External"/><Relationship Id="rId1" Type="http://schemas.microsoft.com/office/2007/relationships/media" Target="file:///C:\Users\mblsspw2\Documents\Talks\animations\Amber_Wasp.mpeg" TargetMode="External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2856"/>
            <a:ext cx="8229600" cy="402188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None/>
            </a:pPr>
            <a:r>
              <a:rPr lang="en-US" sz="4000" b="1" dirty="0" smtClean="0">
                <a:solidFill>
                  <a:srgbClr val="7030A0"/>
                </a:solidFill>
                <a:latin typeface="Comic Sans MS" pitchFamily="66" charset="0"/>
              </a:rPr>
              <a:t>Frontiers in 3D scanning</a:t>
            </a:r>
          </a:p>
          <a:p>
            <a:pPr marL="0" indent="0" algn="ctr">
              <a:lnSpc>
                <a:spcPct val="80000"/>
              </a:lnSpc>
              <a:buNone/>
            </a:pPr>
            <a:endParaRPr lang="en-US" sz="2000" b="1" smtClean="0"/>
          </a:p>
          <a:p>
            <a:pPr marL="0" indent="0" algn="ctr">
              <a:lnSpc>
                <a:spcPct val="80000"/>
              </a:lnSpc>
              <a:buNone/>
            </a:pPr>
            <a:endParaRPr lang="en-US" sz="2000" b="1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b="1" dirty="0" smtClean="0"/>
              <a:t>Prof Phil Withers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b="1" dirty="0" smtClean="0"/>
              <a:t>Manchester X-ray imaging Facility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en-US" sz="2000" b="1" dirty="0" smtClean="0"/>
              <a:t>University of Manchester</a:t>
            </a:r>
            <a:endParaRPr lang="en-US" sz="20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73487" y="116632"/>
            <a:ext cx="4631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indent="357188"/>
            <a:r>
              <a:rPr lang="en-GB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Nanotomography</a:t>
            </a:r>
            <a:r>
              <a:rPr lang="en-GB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(50nm)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62248" y="827207"/>
            <a:ext cx="4341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In scanning electron microscope systems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94214" name="Picture 6" descr="nanox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16832"/>
            <a:ext cx="3946281" cy="3327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691680" y="6463624"/>
            <a:ext cx="21210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In SEM X-ray CT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7" y="4005064"/>
            <a:ext cx="3369846" cy="246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68056" y="3501008"/>
            <a:ext cx="30251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In SEM serial sectioning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902716" y="827207"/>
            <a:ext cx="36872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Lens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based lab.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X-ray systems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 descr="C6229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330" y="1535093"/>
            <a:ext cx="2300605" cy="1675765"/>
          </a:xfrm>
          <a:prstGeom prst="rect">
            <a:avLst/>
          </a:prstGeom>
          <a:noFill/>
        </p:spPr>
      </p:pic>
      <p:pic>
        <p:nvPicPr>
          <p:cNvPr id="17" name="Picture 16" descr="image4r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78" y="1817032"/>
            <a:ext cx="1946398" cy="1683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73487" y="116632"/>
            <a:ext cx="4631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indent="357188"/>
            <a:r>
              <a:rPr lang="en-GB" sz="2800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Nanotomography</a:t>
            </a:r>
            <a:r>
              <a:rPr lang="en-GB" sz="2800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(50nm)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734103" y="662742"/>
            <a:ext cx="32618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Tailored optics/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mircofluidics</a:t>
            </a: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, MEMS devices, membranes, </a:t>
            </a:r>
            <a:r>
              <a:rPr lang="en-GB" sz="2400" dirty="0" err="1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etc</a:t>
            </a:r>
            <a:endParaRPr lang="en-GB" sz="24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85" y="3861048"/>
            <a:ext cx="32480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97" y="4122414"/>
            <a:ext cx="3082744" cy="209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6381328"/>
            <a:ext cx="2106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Berenschot</a:t>
            </a:r>
            <a:r>
              <a:rPr lang="en-GB" dirty="0" smtClean="0"/>
              <a:t> et al.</a:t>
            </a:r>
            <a:endParaRPr lang="en-GB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7" y="2379727"/>
            <a:ext cx="2667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http://images.iop.org/objects/ntw/news/7/2/11/070211-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47625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7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2173487" y="116632"/>
            <a:ext cx="3879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indent="357188"/>
            <a:r>
              <a:rPr lang="en-GB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Concluding remarks</a:t>
            </a:r>
            <a:endParaRPr lang="en-GB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0087" y="1268760"/>
            <a:ext cx="830239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3525" indent="-263525" eaLnBrk="0" hangingPunct="0">
              <a:buFontTx/>
              <a:buChar char="•"/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A range of modalities for scanning objects in true 3D (including interior structure)</a:t>
            </a:r>
          </a:p>
          <a:p>
            <a:pPr marL="263525" indent="-263525" eaLnBrk="0" hangingPunct="0">
              <a:buFontTx/>
              <a:buChar char="•"/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X-ray energy must be higher the larger the object</a:t>
            </a:r>
          </a:p>
          <a:p>
            <a:pPr marL="263525" indent="-263525" eaLnBrk="0" hangingPunct="0">
              <a:buFontTx/>
              <a:buChar char="•"/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Electron tomography well suited to 3D scanning at submicron scales</a:t>
            </a:r>
          </a:p>
          <a:p>
            <a:pPr marL="263525" indent="-263525" eaLnBrk="0" hangingPunct="0">
              <a:buFontTx/>
              <a:buChar char="•"/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Packages exist to convert 3D tomography images to CAD for 3D fabrication</a:t>
            </a:r>
          </a:p>
          <a:p>
            <a:pPr eaLnBrk="0" hangingPunct="0">
              <a:buFontTx/>
              <a:buChar char="•"/>
              <a:defRPr/>
            </a:pPr>
            <a:endParaRPr lang="en-GB" sz="24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9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985025" cy="5588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Volume Scanning</a:t>
            </a:r>
            <a:endParaRPr lang="en-US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645024"/>
            <a:ext cx="8568952" cy="2376264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Computer Tomography (CT)</a:t>
            </a:r>
          </a:p>
          <a:p>
            <a:r>
              <a:rPr lang="en-US" sz="2000" dirty="0" smtClean="0"/>
              <a:t>The great advantage of computer tomography is that not only do you get the external surface geometry you capture any </a:t>
            </a:r>
            <a:r>
              <a:rPr lang="en-US" sz="2000" b="1" dirty="0" smtClean="0"/>
              <a:t>internal features </a:t>
            </a:r>
            <a:r>
              <a:rPr lang="en-US" sz="2000" dirty="0" smtClean="0"/>
              <a:t>as well.</a:t>
            </a:r>
          </a:p>
          <a:p>
            <a:r>
              <a:rPr lang="en-US" sz="2000" dirty="0" smtClean="0"/>
              <a:t>The principle is simple; namely to collect a series of 2D projections acquired  from different angles from which an image of the original 3D volume can be reconstructed using a computer algorithm </a:t>
            </a:r>
          </a:p>
          <a:p>
            <a:r>
              <a:rPr lang="en-US" sz="2000" dirty="0" smtClean="0"/>
              <a:t>Range of resolutions from mm to tens of nanometers</a:t>
            </a:r>
          </a:p>
        </p:txBody>
      </p:sp>
      <p:pic>
        <p:nvPicPr>
          <p:cNvPr id="3" name="Picture 2" descr="Fig 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908721"/>
            <a:ext cx="5904656" cy="270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985025" cy="5588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From 3D object to 3D fabrication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0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3992"/>
          <a:stretch/>
        </p:blipFill>
        <p:spPr>
          <a:xfrm>
            <a:off x="1331640" y="980728"/>
            <a:ext cx="6578600" cy="433422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3707904" y="5445224"/>
            <a:ext cx="1728192" cy="50405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3D fabrication</a:t>
            </a:r>
          </a:p>
        </p:txBody>
      </p:sp>
    </p:spTree>
    <p:extLst>
      <p:ext uri="{BB962C8B-B14F-4D97-AF65-F5344CB8AC3E}">
        <p14:creationId xmlns:p14="http://schemas.microsoft.com/office/powerpoint/2010/main" val="29341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321887"/>
            <a:ext cx="2322266" cy="1251129"/>
          </a:xfrm>
          <a:prstGeom prst="rect">
            <a:avLst/>
          </a:prstGeom>
        </p:spPr>
      </p:pic>
      <p:sp>
        <p:nvSpPr>
          <p:cNvPr id="30721" name="Text Box 21"/>
          <p:cNvSpPr>
            <a:spLocks noGrp="1" noChangeArrowheads="1"/>
          </p:cNvSpPr>
          <p:nvPr>
            <p:ph type="body" idx="1"/>
          </p:nvPr>
        </p:nvSpPr>
        <p:spPr>
          <a:xfrm>
            <a:off x="457200" y="1347788"/>
            <a:ext cx="8229600" cy="1471612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GB">
              <a:latin typeface="Arial" charset="0"/>
              <a:sym typeface="Symbo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>
              <a:latin typeface="Arial" charset="0"/>
              <a:sym typeface="Symbo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>
              <a:latin typeface="Arial" charset="0"/>
              <a:sym typeface="Symbo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>
              <a:latin typeface="Arial" charset="0"/>
              <a:sym typeface="Symbol" charset="0"/>
            </a:endParaRPr>
          </a:p>
        </p:txBody>
      </p:sp>
      <p:grpSp>
        <p:nvGrpSpPr>
          <p:cNvPr id="30722" name="Group 5"/>
          <p:cNvGrpSpPr>
            <a:grpSpLocks/>
          </p:cNvGrpSpPr>
          <p:nvPr/>
        </p:nvGrpSpPr>
        <p:grpSpPr bwMode="auto">
          <a:xfrm>
            <a:off x="363538" y="1033463"/>
            <a:ext cx="8316913" cy="4852432"/>
            <a:chOff x="364267" y="1033463"/>
            <a:chExt cx="8316672" cy="4853107"/>
          </a:xfrm>
        </p:grpSpPr>
        <p:sp>
          <p:nvSpPr>
            <p:cNvPr id="30747" name="AutoShape 5"/>
            <p:cNvSpPr>
              <a:spLocks noChangeArrowheads="1"/>
            </p:cNvSpPr>
            <p:nvPr/>
          </p:nvSpPr>
          <p:spPr bwMode="auto">
            <a:xfrm>
              <a:off x="364267" y="1033463"/>
              <a:ext cx="8316672" cy="741363"/>
            </a:xfrm>
            <a:prstGeom prst="rightArrow">
              <a:avLst>
                <a:gd name="adj1" fmla="val 64463"/>
                <a:gd name="adj2" fmla="val 73904"/>
              </a:avLst>
            </a:prstGeom>
            <a:gradFill rotWithShape="1">
              <a:gsLst>
                <a:gs pos="0">
                  <a:srgbClr val="0000CC"/>
                </a:gs>
                <a:gs pos="100000">
                  <a:srgbClr val="FF505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en-GB" sz="2400" dirty="0" smtClean="0">
                  <a:solidFill>
                    <a:srgbClr val="CCFFFF"/>
                  </a:solidFill>
                </a:rPr>
                <a:t>Resolution length </a:t>
              </a:r>
              <a:r>
                <a:rPr lang="en-GB" sz="2400" dirty="0">
                  <a:solidFill>
                    <a:srgbClr val="CCFFFF"/>
                  </a:solidFill>
                </a:rPr>
                <a:t>scales</a:t>
              </a:r>
            </a:p>
          </p:txBody>
        </p:sp>
        <p:sp>
          <p:nvSpPr>
            <p:cNvPr id="30748" name="Line 6"/>
            <p:cNvSpPr>
              <a:spLocks noChangeShapeType="1"/>
            </p:cNvSpPr>
            <p:nvPr/>
          </p:nvSpPr>
          <p:spPr bwMode="auto">
            <a:xfrm>
              <a:off x="786703" y="1654176"/>
              <a:ext cx="0" cy="2349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49" name="Line 7"/>
            <p:cNvSpPr>
              <a:spLocks noChangeShapeType="1"/>
            </p:cNvSpPr>
            <p:nvPr/>
          </p:nvSpPr>
          <p:spPr bwMode="auto">
            <a:xfrm>
              <a:off x="4878986" y="1641476"/>
              <a:ext cx="0" cy="233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2" name="Text Box 11"/>
            <p:cNvSpPr txBox="1">
              <a:spLocks noChangeArrowheads="1"/>
            </p:cNvSpPr>
            <p:nvPr/>
          </p:nvSpPr>
          <p:spPr bwMode="auto">
            <a:xfrm>
              <a:off x="538887" y="5517187"/>
              <a:ext cx="1249024" cy="369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800">
                  <a:solidFill>
                    <a:schemeClr val="bg2"/>
                  </a:solidFill>
                  <a:latin typeface="Arial Unicode MS" pitchFamily="34" charset="-128"/>
                  <a:cs typeface="Arial" pitchFamily="34" charset="0"/>
                </a:defRPr>
              </a:lvl1pPr>
              <a:lvl2pPr marL="742950" indent="-285750" eaLnBrk="0" hangingPunct="0">
                <a:defRPr sz="800">
                  <a:solidFill>
                    <a:schemeClr val="bg2"/>
                  </a:solidFill>
                  <a:latin typeface="Arial Unicode MS" pitchFamily="34" charset="-128"/>
                  <a:cs typeface="Arial" pitchFamily="34" charset="0"/>
                </a:defRPr>
              </a:lvl2pPr>
              <a:lvl3pPr marL="1143000" indent="-228600" eaLnBrk="0" hangingPunct="0">
                <a:defRPr sz="800">
                  <a:solidFill>
                    <a:schemeClr val="bg2"/>
                  </a:solidFill>
                  <a:latin typeface="Arial Unicode MS" pitchFamily="34" charset="-128"/>
                  <a:cs typeface="Arial" pitchFamily="34" charset="0"/>
                </a:defRPr>
              </a:lvl3pPr>
              <a:lvl4pPr marL="1600200" indent="-228600" eaLnBrk="0" hangingPunct="0">
                <a:defRPr sz="800">
                  <a:solidFill>
                    <a:schemeClr val="bg2"/>
                  </a:solidFill>
                  <a:latin typeface="Arial Unicode MS" pitchFamily="34" charset="-128"/>
                  <a:cs typeface="Arial" pitchFamily="34" charset="0"/>
                </a:defRPr>
              </a:lvl4pPr>
              <a:lvl5pPr marL="2057400" indent="-228600" eaLnBrk="0" hangingPunct="0">
                <a:defRPr sz="800">
                  <a:solidFill>
                    <a:schemeClr val="bg2"/>
                  </a:solidFill>
                  <a:latin typeface="Arial Unicode MS" pitchFamily="34" charset="-128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bg2"/>
                  </a:solidFill>
                  <a:latin typeface="Arial Unicode MS" pitchFamily="34" charset="-128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bg2"/>
                  </a:solidFill>
                  <a:latin typeface="Arial Unicode MS" pitchFamily="34" charset="-128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bg2"/>
                  </a:solidFill>
                  <a:latin typeface="Arial Unicode MS" pitchFamily="34" charset="-128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bg2"/>
                  </a:solidFill>
                  <a:latin typeface="Arial Unicode MS" pitchFamily="34" charset="-128"/>
                  <a:cs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1800" dirty="0" smtClean="0">
                  <a:solidFill>
                    <a:schemeClr val="accent5">
                      <a:lumMod val="50000"/>
                    </a:schemeClr>
                  </a:solidFill>
                </a:rPr>
                <a:t>Lab. X-ray</a:t>
              </a:r>
              <a:endParaRPr lang="en-US" sz="1800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  <p:sp>
          <p:nvSpPr>
            <p:cNvPr id="5148" name="Text Box 12"/>
            <p:cNvSpPr txBox="1">
              <a:spLocks noChangeArrowheads="1"/>
            </p:cNvSpPr>
            <p:nvPr/>
          </p:nvSpPr>
          <p:spPr bwMode="auto">
            <a:xfrm>
              <a:off x="2500980" y="1870191"/>
              <a:ext cx="830653" cy="36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 smtClean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10 </a:t>
              </a: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cs typeface="Arial" charset="0"/>
                  <a:sym typeface="Symbol" pitchFamily="18" charset="2"/>
                </a:rPr>
                <a:t>m</a:t>
              </a:r>
            </a:p>
          </p:txBody>
        </p:sp>
        <p:sp>
          <p:nvSpPr>
            <p:cNvPr id="5149" name="Text Box 15"/>
            <p:cNvSpPr txBox="1">
              <a:spLocks noChangeArrowheads="1"/>
            </p:cNvSpPr>
            <p:nvPr/>
          </p:nvSpPr>
          <p:spPr bwMode="auto">
            <a:xfrm>
              <a:off x="4378938" y="1870191"/>
              <a:ext cx="702416" cy="36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 smtClean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1 </a:t>
              </a: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cs typeface="Arial" charset="0"/>
                  <a:sym typeface="Symbol" pitchFamily="18" charset="2"/>
                </a:rPr>
                <a:t>m</a:t>
              </a:r>
            </a:p>
          </p:txBody>
        </p:sp>
        <p:sp>
          <p:nvSpPr>
            <p:cNvPr id="30753" name="Line 16"/>
            <p:cNvSpPr>
              <a:spLocks noChangeShapeType="1"/>
            </p:cNvSpPr>
            <p:nvPr/>
          </p:nvSpPr>
          <p:spPr bwMode="auto">
            <a:xfrm>
              <a:off x="6307695" y="1641476"/>
              <a:ext cx="0" cy="233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4" name="Line 17"/>
            <p:cNvSpPr>
              <a:spLocks noChangeShapeType="1"/>
            </p:cNvSpPr>
            <p:nvPr/>
          </p:nvSpPr>
          <p:spPr bwMode="auto">
            <a:xfrm>
              <a:off x="7999921" y="1641476"/>
              <a:ext cx="0" cy="233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5" name="Text Box 19"/>
            <p:cNvSpPr txBox="1">
              <a:spLocks noChangeArrowheads="1"/>
            </p:cNvSpPr>
            <p:nvPr/>
          </p:nvSpPr>
          <p:spPr bwMode="auto">
            <a:xfrm>
              <a:off x="6433104" y="1870076"/>
              <a:ext cx="18414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>
                <a:solidFill>
                  <a:schemeClr val="bg2"/>
                </a:solidFill>
                <a:latin typeface="Arial Unicode MS" charset="0"/>
                <a:cs typeface="Arial" charset="0"/>
              </a:endParaRPr>
            </a:p>
          </p:txBody>
        </p:sp>
        <p:sp>
          <p:nvSpPr>
            <p:cNvPr id="5154" name="Text Box 23"/>
            <p:cNvSpPr txBox="1">
              <a:spLocks noChangeArrowheads="1"/>
            </p:cNvSpPr>
            <p:nvPr/>
          </p:nvSpPr>
          <p:spPr bwMode="auto">
            <a:xfrm>
              <a:off x="6056878" y="1870191"/>
              <a:ext cx="825476" cy="323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50 </a:t>
              </a: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cs typeface="Arial" charset="0"/>
                  <a:sym typeface="Symbol" pitchFamily="18" charset="2"/>
                </a:rPr>
                <a:t>nm</a:t>
              </a:r>
            </a:p>
          </p:txBody>
        </p:sp>
        <p:sp>
          <p:nvSpPr>
            <p:cNvPr id="5155" name="Text Box 25"/>
            <p:cNvSpPr txBox="1">
              <a:spLocks noChangeArrowheads="1"/>
            </p:cNvSpPr>
            <p:nvPr/>
          </p:nvSpPr>
          <p:spPr bwMode="auto">
            <a:xfrm>
              <a:off x="491437" y="1870191"/>
              <a:ext cx="696892" cy="323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1800" dirty="0">
                  <a:solidFill>
                    <a:schemeClr val="accent5">
                      <a:lumMod val="50000"/>
                    </a:schemeClr>
                  </a:solidFill>
                  <a:cs typeface="Arial" charset="0"/>
                </a:rPr>
                <a:t>1mm</a:t>
              </a:r>
              <a:endParaRPr lang="en-GB" sz="1800" dirty="0">
                <a:solidFill>
                  <a:schemeClr val="accent5">
                    <a:lumMod val="50000"/>
                  </a:schemeClr>
                </a:solidFill>
                <a:cs typeface="Arial" charset="0"/>
                <a:sym typeface="Symbol" pitchFamily="18" charset="2"/>
              </a:endParaRPr>
            </a:p>
          </p:txBody>
        </p:sp>
      </p:grp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7710488" y="1890713"/>
            <a:ext cx="6969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5 </a:t>
            </a:r>
            <a:r>
              <a:rPr lang="en-GB" sz="1800" dirty="0">
                <a:solidFill>
                  <a:schemeClr val="accent5">
                    <a:lumMod val="50000"/>
                  </a:schemeClr>
                </a:solidFill>
                <a:cs typeface="Arial" charset="0"/>
                <a:sym typeface="Symbol" pitchFamily="18" charset="2"/>
              </a:rPr>
              <a:t>nm</a:t>
            </a:r>
          </a:p>
        </p:txBody>
      </p:sp>
      <p:sp>
        <p:nvSpPr>
          <p:cNvPr id="30724" name="Line 16"/>
          <p:cNvSpPr>
            <a:spLocks noChangeShapeType="1"/>
          </p:cNvSpPr>
          <p:nvPr/>
        </p:nvSpPr>
        <p:spPr bwMode="auto">
          <a:xfrm>
            <a:off x="2857500" y="1676400"/>
            <a:ext cx="0" cy="233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1951038" y="3819525"/>
            <a:ext cx="17573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5500688"/>
            <a:ext cx="1766888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727" name="Picture 2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510213"/>
            <a:ext cx="1604963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5516563"/>
            <a:ext cx="168751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9" descr="microxc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3836988"/>
            <a:ext cx="1724025" cy="15224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c5851d2b-90cf-487d-a579-b4daf0655793" descr="943E4C9D-19AB-40FA-99EE-53946C52B890@xradi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>
            <a:fillRect/>
          </a:stretch>
        </p:blipFill>
        <p:spPr bwMode="auto">
          <a:xfrm>
            <a:off x="5667375" y="3829050"/>
            <a:ext cx="16462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5" name="Picture 32" descr="C62299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819525"/>
            <a:ext cx="16097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1"/>
          <p:cNvSpPr txBox="1">
            <a:spLocks noChangeArrowheads="1"/>
          </p:cNvSpPr>
          <p:nvPr/>
        </p:nvSpPr>
        <p:spPr bwMode="auto">
          <a:xfrm>
            <a:off x="1691680" y="6165850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accent5">
                    <a:lumMod val="50000"/>
                  </a:schemeClr>
                </a:solidFill>
              </a:rPr>
              <a:t>Synchrotron X-ray</a:t>
            </a:r>
            <a:endParaRPr lang="en-US" sz="1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37" name="Picture 3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313" y="5013325"/>
            <a:ext cx="31908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9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r="7646"/>
          <a:stretch>
            <a:fillRect/>
          </a:stretch>
        </p:blipFill>
        <p:spPr bwMode="auto">
          <a:xfrm>
            <a:off x="144463" y="3860800"/>
            <a:ext cx="1701800" cy="149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0" name="Picture 37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5084763"/>
            <a:ext cx="676275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488" y="4954588"/>
            <a:ext cx="430212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2" name="Picture 10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954588"/>
            <a:ext cx="4318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3" name="Picture 4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5013325"/>
            <a:ext cx="3302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4" name="Title 1"/>
          <p:cNvSpPr>
            <a:spLocks noGrp="1"/>
          </p:cNvSpPr>
          <p:nvPr>
            <p:ph type="title"/>
          </p:nvPr>
        </p:nvSpPr>
        <p:spPr>
          <a:xfrm>
            <a:off x="1835150" y="-171400"/>
            <a:ext cx="7201346" cy="1143000"/>
          </a:xfrm>
        </p:spPr>
        <p:txBody>
          <a:bodyPr/>
          <a:lstStyle/>
          <a:p>
            <a:pPr indent="0"/>
            <a:r>
              <a:rPr lang="en-US" sz="28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Multiscale</a:t>
            </a:r>
            <a:r>
              <a:rPr lang="en-US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3D Imaging for Fabrication</a:t>
            </a:r>
            <a:endParaRPr lang="en-US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23850" y="5516563"/>
            <a:ext cx="1152525" cy="0"/>
          </a:xfrm>
          <a:prstGeom prst="straightConnector1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2339975" y="6092825"/>
            <a:ext cx="1152525" cy="0"/>
          </a:xfrm>
          <a:prstGeom prst="straightConnector1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AutoShape 2" descr="https://encrypted-tbn1.gstatic.com/images?q=tbn:ANd9GcTsZYkhXp3kgiGBrHN5WUHMwzzOcMI7rIbPMJbRNG18qgyvbbQZA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data:image/jpeg;base64,/9j/4AAQSkZJRgABAQAAAQABAAD/2wCEAAkGBhASERQQEBAQFRQVFBAVGRUUEBYUFBYYFxUVFBQQFRYYGyYeFxkjGRQUHy8gJCcpLCwsFR4xNTAqNSYrLCkBCQoKDgwOFw8PGCwcHSQsKSwsLSkpLCwpLSkrKSkpKiwpLiwsLCwpLDQpNSoqLiwpNSwsKSwpLCwpKS0qKSksKf/AABEIAMIBBAMBIgACEQEDEQH/xAAbAAEAAwEBAQEAAAAAAAAAAAAABAUGAwIBB//EAE4QAAIBAgMDBwYICQoHAQAAAAECAAMRBBIhBTFBBhMiUWFxkSMygaGxwRRCUnJzkrLRMzRDdIKis8LwBxUWJCVUYmODlFNkk6PS0/EX/8QAGgEBAQEBAQEBAAAAAAAAAAAAAAECAwQFBv/EAC8RAQACAgAEBAQEBwAAAAAAAAABAgMRBCExURJBwfAFE3GhgZGx0RUiMjNCU2H/2gAMAwEAAhEDEQA/AP3GIiAiIgIiICIiAiIgIiICIiAieKlUAXlPiOUoBIVb27YF3Ez39JW4IviZ5bbtQ/JHo+8wNETPFSuoFyZl6u32G97nqBA9kqdv8rje+SplUDcjEdpJtA2VXaq8PXOY2iT8YeqfnFDltRchS2UngxI90vcNjidRlPcx+6ORqWuGNb5SmSKOKvvHhMsmJqHcB4EywwuJcEEgAcSbgSpuezQgxOOGq5hfTfwNx6DO0ikREBERAREQEREBERAREQERKjEcpKSkga248PRAt4mdqcqPkr6pGqcoap3aQumqJkartOkpsXF+oXNu+26ZSrjqr6ZjqQPE2llTREAFwo7Ta/We0wi4XatE/HHpBHtE6LjqZ3VE+sJTLiUvbN4A28d07AL1gyiyq4+kou1RB6Z4TatA7qtP6wEjUUpg9ILbuEp9pbBNRg1BFtbWzAa+nshNu+29ulcyoosL9IvpuvfSYWnylQMVcqCDqNb9hl/i9mVqSl6iFVUEliRYAbyTfdOGzqa/C6TtawV7k7ukOjcwsPXJvatGviFpc5Ta6ucodc2ik7t/CaetgqI3Ip+d0vbJZoDflXw94lBj9p11cquFsLnp1KmRLa6hgCO6CXapQAYWUDQbhaXK4MZV0G4cB1TN0ttNnyvSPDpU7vTJ6rkC0vBid3Rvpfore3fYwPVbZlM+dTU94kBuTmFO/D0tP8AHpk58WRrkf6rD2ief5wXirCBUVOReDY5uaIJ3lKtRL/VYSZh9hqhulSt1ZWqs6EdRVjYyaMdT7Z1p4hDuMaNvdF6iiwKkDhkC+gZfuk2lXvoRY9X3HjIs9qIEyJ5Rp6kCIiAiIgIiICIiAiIgRtouRSqEb8jeyYkUeybfHjyT/Nb2TKtShYROb7p0SlOwpz2qwr4tIXX56e0S9pYAOOGkqFXVfnJ9oTSYQaH0QksvU2GFxd2zENSYgFiQCjKB9o+MvaGy9OnoeoG/jKblnTrh8O9Gpkuxpt1kMVNtQdOiZqhMVyRa01jrGvu1NJrWLd0YbOXrPjO1KiFFgLTpE2wouW4/qGJ+hq/YaZJR0KZ/w0z+oJseWK3wOJH+TW+w0x4cChTdjYClRJPUObUkwsdV5sjEVDRdM2gFlIbpKdNB2St2nsN635R1/wBVmFteG7/7M1yYrVkxhVbZHq1Vbeej0iSeo3Aseyb8rr6PfNWiaxCRMW240aVqJHVUt+osuMLTs/6Cys/JP9L+4JbYf8J/pr7ZBPTcJ9InxNwn2QQMZspH1UAN2aA98qvgxTeZpJR8o8RTorz1RwigG+7U8FA3k90o+0K/xTu9knUW4HeJj9j8p6FdgqtVBNwM4y5uzTS81NLCAgMTUvu/C1B6dGgWKz3Iww4K5czjtDtfxJvJAkH2IiAiIgIiICIiAiIgccWOg3zT7Jmqi2F5p646Ldx9koalLQ9xhVcah4CdqCE77RX0FrcD6LCd6A1lR7KbvnJ9oS/oiUVXdftX7QljsrEs+bNwt1e6BD5S2JoKd5rpbQ/xxHjLsSFtOi7ZFVb+UpsTcCwVgTod+l5NE81KzGW9u+vV1tbdKx22+xET0OSq5UrfB1x/lVfsNMLifxEH/lqf7BZu+UlRRhqwLAXp1RqQPiNMPh0FTBUlv52Gw4uN/Sw6C48YWOqDyeqkYog31qON1+LHfwH3zcEa+j3zBbJcriHPEVH+0Z+hPTPUd0kKiuw5pxxNUafoCW+F/Cf6Y9srsPhCTdhYXJt29XsljhR5T9H3iaZdsfiuaotUtfKt9TYdlzwEoxypfyRCBlek7tZXWxVWayswtrltY68d0n8o1zYZqY31DTp/WYA+q8ibbr22YzjTyCEekKPfPHmtfc+Gdajfv35vVirWaxuNzM6WtHa9JkpPmtz2XIDoxuL2tv3b+qfmXLXGtXxL9IhUzU0t8W2jVBwzE8ewTTchqmYUSwBPweoASBcBcQwNuq4YX7pltoYc864O8VKoPfnadMGSclfF76MZscY7zX31QsKpVlIOoK6nieDH0z9W2XiedoUqyiwqIjEfJJGo8bj0T8wWhc5QRc2W5Nt/En1z9P2KirhaYUELluAd9mJZb9tiJ3hxlYU57Wc6Z0nQQj7ERAREQEREBERAREQPNXzT3GU9ZND3GXLDQyvrUtDodx4SwKirTBtcfxpOlE6z3Upn5LfVP3TxTQ381vqkQOlbzT6PaJK2GpGe4t5sh4gkKdDw4cby3wOIL3OUgdvGBLiIkEDbO1Rh6fOFSwB11tYWJvuPVMt/+s4Pr/a/+qaXlFQz4dwew+B19V5+BY/BshYG+hte3UbHX0TdYieqTOn6nU/lAo1adV6aCoEF2F2G8G3noL7jKzZmIBzqoAAdrAbgL3AHZrMZyNqXqVqR3PSPqNvY81HJPEKKpNTzVcZri/VeZtyahZ7D5O12rvUZCKZdmzXGovcAa8ZtaNaoWKZQLZbEnQ6XO7q3Tnhdu4d1BRrDqyMLdmgtOGK22iuFTMTYnNk6AsfNOoNzfQAGOh1Wgp1Oun9Un3zlXw7A841VVsDc5bADeb3Mr6e12aohJIUZgQEIU3tqd+o4d5kmtXpOzAtmGl1Kkjq1UjrkEHBbcpYx/I3ZKOY52sFdyrKgXjaxc7uqZ/be22fZ9KgtNi1TLTGXpluay30A0uctt/GanFbLo1FsqEab0XI1huCsBdeO6Tdn0VRFRVcBRYXBv4meO+C9+Xi8p3y769Hqpnx05xXpMa59t+qk2VgTh6mCpHfzFdT866VGHjeVfLLYFZahxFFC6PYso85WAtmHYRbwmu/malz3PkOXGovVcqvRynKmbKNOoSfOuHHNNx5b5fTUQ5ZcnjmJ8/P67mX5VsjYT1mVqiuqA9IZWAA4lmIFyRcBRffc8J+irXzWCiyj0DsHdJ9p8FMdQ8J3cXmms6REBERAREQEREBERAREQEREBaLREBERAREQOdeiHUqdxBB9OkpjyLwhvmp5r6m4Bues6S9iBlW5E4NKmZaYU23qFU67wCFvaVI2FSWlWNNDmaoy7ySfKAAATaYrzvQJRYcaP+cH9qplXax2YSaSF1CNlAK5bWI03cN3rnTGYhKaNUdgFVWY6cAL+MkKZQ8uKtsBiW6qd/1l1iUV2B2sMQFxdGtmptUKimVtpmNMEj4uqkjSX1WhlcDSxI4cRqJ+dcg8PlGGS4uy07izXJ/CEHS19+8z9LxVNiwYI+lju8fZAn0nB4rfq0ncSNhXVhdVN+srY+MlCQIiICIiAiIgIiICIiAiIgIiICIiAiIgIiICIiAiIgIiIETE7/RKPDflPzg/tFljjCfhCdQp1fTrTt75XUPyv05+0h98ot80hbTZubbIRmtpfdcEHXskljPFJumveJRS4LCoaiuKarXuLWq3UkDeRbWw9k02rdFt38dW+SrT7MjmptoFPq++dBEQEREBERAREQEREBERAREQEREBERASLXxeUMxKKqb2drAWAJJ00AvJUouU34li/mVfsCZtOomXTFTx3rXvMQ6/0lw/96wf+4WP6S4f+9YP/cLPyfCYDNq26+69u2xt17usA8DkzWVbYNlHQ6uFr21O7dcN6gdbWnjjibzG9P0N/hHD0nU5J+z9IpcoKLMFTEYRmJsFWuCSeoAbzOw2qpCnncPZ1zqed0ZdOmvWOkNe0T8q2BhymNw/Vzqa/eOHX1dRNryzwtCir0CefVnTMgCowsz86VAV1ZPKUahyi9+dYAkaDvhyzkidxp8z4hwdeFtWK23uNv0b4bpfPQtrrzmmlr+0eInvnn0F6VzuGY66X0010mBwSYdqgq0nq85QWmLmjSCEAoELA1ACbkqRcG9vNyCW+wtkq7mtRquuV0JV6KgKwp1KWQIG8mVp1BTKnjSXS2/u+a1V6nUnifunwVGBAYLqbCxO+xOtx2GdhOVfenz/ANx4ETEUvKA33BvWd3qlTR31vp/dTMucQhzkk6WFh43vKOmda/037tKUWTvOeHPTX5wnJ6k+4V/KL84QrQRAiRCIiAiIgIiICIiAiIgIiICIiAiIgIiICUXKb8Sxf0dX7Al7KLlN+JYv6Or9gTGT+mfo78N/ep9Y/V+d7F2yqVFDKgHAubre+gOVQFGp13aTWbT5QtzR51cOFtvuxP6IGpPYJ+bMPfNXyr25z2EwS31KF31+Mnkftc5PmY8sxWz9hxXB1tmxzFes6n/mo3+6FsTHc5jMP0beWT4wPXu6IPr8Zd4bDYlaKj4GjkA3R8IBlbIAhFkQWN3RlFwBUve1xMzyY/HMP9KnvmlGEpsxqfCyGa1ViFpfhMyF3A50AKXo4eym5sjC5zXHp4S38s7nzfK+N4p+ZSKR5esp3MVBWP8AVEalegQ3wFldlaoBVDDU3CKDrY3C9E6W70sfjFKrSoc2GV8zHBvbOHWnSzBdWHNBL6iwXQ6ZZWnZy3V/hByo1QAFUID+QapSB53RAKJsOqodWFwfez6NCnUDtWLKFF6YyBehTRMyjneiSSjki1y1jmvcevxR3fBjDkn/ABn8pW77Wx+V/IsjhkypzJdShYBzziki46QGlyqhsvSsL2m7FaJbziVJ0tqabX0O7ukA8qqHU53bgrDpNlXUMRctoBx4SemIVxSdfNYhhqDoUYg3BIliYnolsdq87RMfg+4veO6Z++uI+kH2Umgxm8d3vmZoVs9fF0F85OZqG+gs4KgA8TemfETTDsak6YN/KJ85fbC7PbiVHiZIwezQKisXY2I0sAP40kVfxEQhERAREQEREBERAREQEREBERAREQEREBK3H4ZKlOtQqMVFQMLjQ2ZQLgnS++WUSTG+S1tNZiY6sSf5O8D/AMet9en/AOE+t/J9gjYHEV9AQOnT0BJYgdDrJPpm1icvkY+z3fxLiv8AZLH4HkPg6VVKqV6pZGDAF0tcddlkynycw4veu7EqQSWS5JzdMkLq3TYX437BNJE1GKkdIc78bnvO7XmWfbYOGKGmarEc4Kl8y30XIE3Wy5dJw/othdPKvpl1zrfSmtP5OtwoPfr1TTxL8uvZiOKzR0tLMjkthL35xrXF1OQiwqmsFBK5gtzawO4AcJbYWkqrSpIxYUwoudTZUKgkjS+6WESxWI6QxkzZMnK87Q8bvHdMrso/2ljvzfCfarTU486jumU2Yf7Txn5rhT+vUm3Je551wrdNe+Rc064RvKL3wi7iIkUiIgIiICIiAiIgIiICIiAiIgIiICIiAiIgIiICIiAiIgIiIEDaJ1HcfdMns5v7Txf5nhz/ANx5pNoYsFra9G41Fge7wkOjsykHfEBTzr0xTZsxsVUkqLbhrxAlHzNPWGcCqpJA7z2iRecPV7T77SRRP8AW9kI0YM+yDR2lSAClwCAN+nr3SYtQHUEHuN5FeoiICIiAiIgIiICIiAiIgIiICIiAiIgIiICIiAiIgIiICcMRjETzjr1DUxjKhCm2/wDjWUTN1wOlR7knrJPrnNq+XW9h1cD2W4d8j13tuOvVvv6OM9YgMad8jKSPjowAN+si0qAAO6dFcLvIHeZX08PUt+E0/wAOvouJz+Da7/HefRAlNiAXNjcaWPo1HjedBTfXLTqeim/ttafcFs+tcMit3kZPaQfUZocDTqgHnWU7rW1t13NhfwgZznao0NKr/wBN7eNrTvS2nwzMD84g+BmmnlkB0IB79YVU09oN8v6wnX+dSoJYKQASSDwAuTO1TY9E/EC/NJX2aGRn2D8iqw+cA3rFjAk0trU2AOoBAIuDx9ck066t5pB9Mo62zMQOCuOxvc2nrkapXqJq1KoCN1qbHwIuDA1MT4huAewT7IEREBERAREQEREBERAREQEREBERAREQIW1D0R3/ALplTiBqYiUWGxEGRmsL52F7a2G4X6pYmIkFftPB0zYmmhve91Gsk4LDIiDIiLp8VQPZEQJE+xEBERAREQPhiIgfYiICIiAiIgIiIH//2Q==">
            <a:hlinkClick r:id="rId15"/>
          </p:cNvPr>
          <p:cNvSpPr>
            <a:spLocks noChangeAspect="1" noChangeArrowheads="1"/>
          </p:cNvSpPr>
          <p:nvPr/>
        </p:nvSpPr>
        <p:spPr bwMode="auto">
          <a:xfrm>
            <a:off x="155575" y="-280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https://encrypted-tbn2.gstatic.com/images?q=tbn:ANd9GcTqtCk4EZSzSRYy9ohS9HiC5vi9KgBQm4THpIUrZlV31_6Rb6RTmQ"/>
          <p:cNvSpPr>
            <a:spLocks noChangeAspect="1" noChangeArrowheads="1"/>
          </p:cNvSpPr>
          <p:nvPr/>
        </p:nvSpPr>
        <p:spPr bwMode="auto">
          <a:xfrm>
            <a:off x="155575" y="-2103438"/>
            <a:ext cx="71056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11" y="2662808"/>
            <a:ext cx="1596101" cy="9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Camera Rotate1.mpg">
            <a:hlinkClick r:id="" action="ppaction://media"/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9" t="11045" r="15190" b="13357"/>
          <a:stretch/>
        </p:blipFill>
        <p:spPr bwMode="auto">
          <a:xfrm>
            <a:off x="4029008" y="2509520"/>
            <a:ext cx="1335080" cy="1135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465" y="2477365"/>
            <a:ext cx="1612031" cy="1167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7"/>
          <a:stretch/>
        </p:blipFill>
        <p:spPr bwMode="auto">
          <a:xfrm>
            <a:off x="5724256" y="2492896"/>
            <a:ext cx="1584048" cy="1167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7645405" y="3779748"/>
            <a:ext cx="10310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bg1"/>
                </a:solidFill>
              </a:rPr>
              <a:t>Electron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235786" y="116632"/>
            <a:ext cx="50981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indent="357188" eaLnBrk="0" hangingPunct="0">
              <a:defRPr sz="280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defRPr>
            </a:lvl1pPr>
            <a:lvl2pPr indent="357188" eaLnBrk="0" hangingPunct="0">
              <a:defRPr sz="3200">
                <a:solidFill>
                  <a:srgbClr val="6600CC"/>
                </a:solidFill>
              </a:defRPr>
            </a:lvl2pPr>
            <a:lvl3pPr indent="357188" eaLnBrk="0" hangingPunct="0">
              <a:defRPr sz="3200">
                <a:solidFill>
                  <a:srgbClr val="6600CC"/>
                </a:solidFill>
              </a:defRPr>
            </a:lvl3pPr>
            <a:lvl4pPr indent="357188" eaLnBrk="0" hangingPunct="0">
              <a:defRPr sz="3200">
                <a:solidFill>
                  <a:srgbClr val="6600CC"/>
                </a:solidFill>
              </a:defRPr>
            </a:lvl4pPr>
            <a:lvl5pPr indent="357188" eaLnBrk="0" hangingPunct="0">
              <a:defRPr sz="3200">
                <a:solidFill>
                  <a:srgbClr val="6600CC"/>
                </a:solidFill>
              </a:defRPr>
            </a:lvl5pPr>
            <a:lvl6pPr marL="457200" indent="357188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00CC"/>
                </a:solidFill>
              </a:defRPr>
            </a:lvl6pPr>
            <a:lvl7pPr marL="914400" indent="357188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00CC"/>
                </a:solidFill>
              </a:defRPr>
            </a:lvl7pPr>
            <a:lvl8pPr marL="1371600" indent="357188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00CC"/>
                </a:solidFill>
              </a:defRPr>
            </a:lvl8pPr>
            <a:lvl9pPr marL="1828800" indent="357188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600CC"/>
                </a:solidFill>
              </a:defRPr>
            </a:lvl9pPr>
          </a:lstStyle>
          <a:p>
            <a:r>
              <a:rPr lang="en-GB" dirty="0">
                <a:solidFill>
                  <a:srgbClr val="7030A0"/>
                </a:solidFill>
              </a:rPr>
              <a:t>Very Large object scanning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83577" y="1285875"/>
            <a:ext cx="31293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Lab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X-ray systems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200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+mn-cs"/>
              </a:rPr>
              <a:t>m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 spatial resolution</a:t>
            </a:r>
          </a:p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6MeV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X-ray Source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1" y="1214438"/>
            <a:ext cx="4835769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512" y="4071938"/>
            <a:ext cx="308756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0888"/>
            <a:ext cx="4000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http://socialmediainfluence.com/wp-content/uploads/2012/03/dinosaur-skelet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04184"/>
            <a:ext cx="2908680" cy="21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381328"/>
            <a:ext cx="2364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Accurate 3D model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216270" y="357188"/>
            <a:ext cx="403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indent="357188"/>
            <a:r>
              <a:rPr lang="en-GB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Large object imaging</a:t>
            </a:r>
          </a:p>
        </p:txBody>
      </p:sp>
      <p:pic>
        <p:nvPicPr>
          <p:cNvPr id="86023" name="Picture 7" descr="P10102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5" y="2732089"/>
            <a:ext cx="4683369" cy="35131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90087" y="1268760"/>
            <a:ext cx="462998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5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+mn-cs"/>
              </a:rPr>
              <a:t>m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 resolution (say); </a:t>
            </a:r>
          </a:p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320kV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microfocus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500mm objects</a:t>
            </a:r>
          </a:p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5-axis 100kg capacity CT manipulator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28688"/>
            <a:ext cx="3727938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937" y="3573015"/>
            <a:ext cx="1578220" cy="2356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08" y="3214689"/>
            <a:ext cx="1912326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08" y="5143501"/>
            <a:ext cx="1929911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339752" y="116632"/>
            <a:ext cx="4671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pPr indent="357188"/>
            <a:r>
              <a:rPr lang="en-GB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Large object fabrication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590087" y="1268760"/>
            <a:ext cx="34447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Tailored implant design</a:t>
            </a:r>
            <a:endParaRPr lang="en-GB" sz="24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9218" name="Picture 2" descr="http://www.dentalimplantschicagoloop.com/wp-content/uploads/2011/12/computer-guided-dental-implant-surgery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32856"/>
            <a:ext cx="47529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908019"/>
            <a:ext cx="3294587" cy="496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653136"/>
            <a:ext cx="1451585" cy="21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0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2123728" y="116632"/>
            <a:ext cx="2553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800">
                <a:solidFill>
                  <a:schemeClr val="bg2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bg2"/>
                </a:solidFill>
                <a:latin typeface="Arial Unicode MS" pitchFamily="34" charset="-128"/>
              </a:defRPr>
            </a:lvl9pPr>
          </a:lstStyle>
          <a:p>
            <a:r>
              <a:rPr lang="en-GB" sz="3200" dirty="0">
                <a:solidFill>
                  <a:srgbClr val="7030A0"/>
                </a:solidFill>
                <a:latin typeface="Arial" pitchFamily="34" charset="0"/>
              </a:rPr>
              <a:t>Micron Scale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048584" y="769928"/>
            <a:ext cx="665118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0.7-1.0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Symbol" pitchFamily="18" charset="2"/>
                <a:cs typeface="+mn-cs"/>
              </a:rPr>
              <a:t>m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m spatial resolution  (Lab or synchrotron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)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150mm max samples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  <a:cs typeface="+mn-cs"/>
              </a:rPr>
              <a:t>size typical</a:t>
            </a: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0" hangingPunct="0">
              <a:buFontTx/>
              <a:buChar char="•"/>
              <a:defRPr/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Synchrotron  1 </a:t>
            </a:r>
            <a:r>
              <a:rPr lang="en-GB" sz="2000" dirty="0" err="1">
                <a:solidFill>
                  <a:schemeClr val="accent1">
                    <a:lumMod val="50000"/>
                  </a:schemeClr>
                </a:solidFill>
                <a:cs typeface="+mn-cs"/>
              </a:rPr>
              <a:t>tomograph</a:t>
            </a:r>
            <a:r>
              <a:rPr lang="en-GB" sz="2000" dirty="0">
                <a:solidFill>
                  <a:schemeClr val="accent1">
                    <a:lumMod val="50000"/>
                  </a:schemeClr>
                </a:solidFill>
                <a:cs typeface="+mn-cs"/>
              </a:rPr>
              <a:t> per second/Lab 1 per 4 hours</a:t>
            </a:r>
          </a:p>
          <a:p>
            <a:pPr eaLnBrk="0" hangingPunct="0">
              <a:buFontTx/>
              <a:buChar char="•"/>
              <a:defRPr/>
            </a:pP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  <a:p>
            <a:pPr eaLnBrk="0" hangingPunct="0">
              <a:buFontTx/>
              <a:buChar char="•"/>
              <a:defRPr/>
            </a:pPr>
            <a:endParaRPr lang="en-GB" sz="2000" dirty="0">
              <a:solidFill>
                <a:schemeClr val="accent1">
                  <a:lumMod val="50000"/>
                </a:schemeClr>
              </a:solidFill>
              <a:cs typeface="+mn-cs"/>
            </a:endParaRPr>
          </a:p>
        </p:txBody>
      </p:sp>
      <p:pic>
        <p:nvPicPr>
          <p:cNvPr id="25604" name="Picture 9" descr="microx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74" y="2500313"/>
            <a:ext cx="4275992" cy="32051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0" y="2500313"/>
            <a:ext cx="397852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Phase contrast</a:t>
            </a:r>
            <a:endParaRPr lang="en-GB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7564842" y="2714625"/>
            <a:ext cx="1327638" cy="1042988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GB" dirty="0" smtClean="0"/>
              <a:t>1mm</a:t>
            </a:r>
            <a:br>
              <a:rPr lang="en-GB" dirty="0" smtClean="0"/>
            </a:br>
            <a:r>
              <a:rPr lang="en-GB" dirty="0" smtClean="0"/>
              <a:t>Wasp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GB" dirty="0" smtClean="0"/>
              <a:t>fossil</a:t>
            </a:r>
          </a:p>
        </p:txBody>
      </p:sp>
      <p:pic>
        <p:nvPicPr>
          <p:cNvPr id="3" name="Amber_Wasp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1052736"/>
            <a:ext cx="7236296" cy="5427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11142</TotalTime>
  <Words>364</Words>
  <Application>Microsoft Office PowerPoint</Application>
  <PresentationFormat>On-screen Show (4:3)</PresentationFormat>
  <Paragraphs>69</Paragraphs>
  <Slides>12</Slides>
  <Notes>11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Volume Scanning</vt:lpstr>
      <vt:lpstr>From 3D object to 3D fabrication</vt:lpstr>
      <vt:lpstr>Multiscale 3D Imaging for Fabrication</vt:lpstr>
      <vt:lpstr>PowerPoint Presentation</vt:lpstr>
      <vt:lpstr>PowerPoint Presentation</vt:lpstr>
      <vt:lpstr>PowerPoint Presentation</vt:lpstr>
      <vt:lpstr>PowerPoint Presentation</vt:lpstr>
      <vt:lpstr>Phase contrast</vt:lpstr>
      <vt:lpstr>PowerPoint Presentation</vt:lpstr>
      <vt:lpstr>PowerPoint Presentation</vt:lpstr>
      <vt:lpstr>PowerPoint Presentation</vt:lpstr>
    </vt:vector>
  </TitlesOfParts>
  <Company>UoM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Manchester Merger</dc:title>
  <dc:creator>mppusjp2</dc:creator>
  <cp:lastModifiedBy>mblsspw2</cp:lastModifiedBy>
  <cp:revision>257</cp:revision>
  <dcterms:created xsi:type="dcterms:W3CDTF">2004-11-11T14:25:35Z</dcterms:created>
  <dcterms:modified xsi:type="dcterms:W3CDTF">2013-03-07T08:41:01Z</dcterms:modified>
</cp:coreProperties>
</file>