
<file path=[Content_Types].xml><?xml version="1.0" encoding="utf-8"?>
<Types xmlns="http://schemas.openxmlformats.org/package/2006/content-types">
  <Override PartName="/ppt/slideMasters/slideMaster4.xml" ContentType="application/vnd.openxmlformats-officedocument.presentationml.slideMaster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theme/theme4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3.xml" ContentType="application/vnd.openxmlformats-officedocument.presentationml.slideMaster+xml"/>
  <Override PartName="/ppt/notesSlides/notesSlide9.xml" ContentType="application/vnd.openxmlformats-officedocument.presentationml.notesSlide+xml"/>
  <Override PartName="/ppt/theme/theme6.xml" ContentType="application/vnd.openxmlformats-officedocument.them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docProps/custom.xml" ContentType="application/vnd.openxmlformats-officedocument.custom-properties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Default Extension="pict" ContentType="image/pict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theme/theme5.xml" ContentType="application/vnd.openxmlformats-officedocument.theme+xml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Equation1.bin" ContentType="application/vnd.openxmlformats-officedocument.oleObject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Default Extension="rels" ContentType="application/vnd.openxmlformats-package.relationships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r:id="rId1"/>
    <p:sldMasterId r:id="rId2"/>
    <p:sldMasterId r:id="rId3"/>
    <p:sldMasterId r:id="rId4"/>
  </p:sldMasterIdLst>
  <p:notesMasterIdLst>
    <p:notesMasterId r:id="rId15"/>
  </p:notesMasterIdLst>
  <p:handoutMasterIdLst>
    <p:handoutMasterId r:id="rId16"/>
  </p:handoutMasterIdLst>
  <p:sldIdLst>
    <p:sldId id="307" r:id="rId5"/>
    <p:sldId id="334" r:id="rId6"/>
    <p:sldId id="308" r:id="rId7"/>
    <p:sldId id="318" r:id="rId8"/>
    <p:sldId id="323" r:id="rId9"/>
    <p:sldId id="324" r:id="rId10"/>
    <p:sldId id="325" r:id="rId11"/>
    <p:sldId id="331" r:id="rId12"/>
    <p:sldId id="321" r:id="rId13"/>
    <p:sldId id="332" r:id="rId14"/>
  </p:sldIdLst>
  <p:sldSz cx="9144000" cy="6858000" type="screen4x3"/>
  <p:notesSz cx="6935788" cy="9220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b="1" kern="1200">
        <a:solidFill>
          <a:srgbClr val="000000"/>
        </a:solidFill>
        <a:latin typeface="Arial" pitchFamily="-110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b="1" kern="1200">
        <a:solidFill>
          <a:srgbClr val="000000"/>
        </a:solidFill>
        <a:latin typeface="Arial" pitchFamily="-110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b="1" kern="1200">
        <a:solidFill>
          <a:srgbClr val="000000"/>
        </a:solidFill>
        <a:latin typeface="Arial" pitchFamily="-110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b="1" kern="1200">
        <a:solidFill>
          <a:srgbClr val="000000"/>
        </a:solidFill>
        <a:latin typeface="Arial" pitchFamily="-110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b="1" kern="1200">
        <a:solidFill>
          <a:srgbClr val="000000"/>
        </a:solidFill>
        <a:latin typeface="Arial" pitchFamily="-110" charset="0"/>
        <a:ea typeface="+mn-ea"/>
        <a:cs typeface="+mn-cs"/>
      </a:defRPr>
    </a:lvl5pPr>
    <a:lvl6pPr marL="2286000" algn="l" defTabSz="457200" rtl="0" eaLnBrk="1" latinLnBrk="0" hangingPunct="1">
      <a:defRPr b="1" kern="1200">
        <a:solidFill>
          <a:srgbClr val="000000"/>
        </a:solidFill>
        <a:latin typeface="Arial" pitchFamily="-110" charset="0"/>
        <a:ea typeface="+mn-ea"/>
        <a:cs typeface="+mn-cs"/>
      </a:defRPr>
    </a:lvl6pPr>
    <a:lvl7pPr marL="2743200" algn="l" defTabSz="457200" rtl="0" eaLnBrk="1" latinLnBrk="0" hangingPunct="1">
      <a:defRPr b="1" kern="1200">
        <a:solidFill>
          <a:srgbClr val="000000"/>
        </a:solidFill>
        <a:latin typeface="Arial" pitchFamily="-110" charset="0"/>
        <a:ea typeface="+mn-ea"/>
        <a:cs typeface="+mn-cs"/>
      </a:defRPr>
    </a:lvl7pPr>
    <a:lvl8pPr marL="3200400" algn="l" defTabSz="457200" rtl="0" eaLnBrk="1" latinLnBrk="0" hangingPunct="1">
      <a:defRPr b="1" kern="1200">
        <a:solidFill>
          <a:srgbClr val="000000"/>
        </a:solidFill>
        <a:latin typeface="Arial" pitchFamily="-110" charset="0"/>
        <a:ea typeface="+mn-ea"/>
        <a:cs typeface="+mn-cs"/>
      </a:defRPr>
    </a:lvl8pPr>
    <a:lvl9pPr marL="3657600" algn="l" defTabSz="457200" rtl="0" eaLnBrk="1" latinLnBrk="0" hangingPunct="1">
      <a:defRPr b="1" kern="1200">
        <a:solidFill>
          <a:srgbClr val="000000"/>
        </a:solidFill>
        <a:latin typeface="Arial" pitchFamily="-110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rgbClr val="FF0000"/>
    </p:penClr>
  </p:showPr>
  <p:clrMru>
    <a:srgbClr val="BDBDBD"/>
    <a:srgbClr val="B1B1B1"/>
    <a:srgbClr val="EAEAEA"/>
    <a:srgbClr val="404040"/>
    <a:srgbClr val="999999"/>
    <a:srgbClr val="CDCDCD"/>
    <a:srgbClr val="000000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9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2160" y="-96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0.xml"/><Relationship Id="rId2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1" Type="http://schemas.openxmlformats.org/officeDocument/2006/relationships/slide" Target="slides/slide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6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0" Type="http://schemas.openxmlformats.org/officeDocument/2006/relationships/slide" Target="slides/slide6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2" Type="http://schemas.openxmlformats.org/officeDocument/2006/relationships/slide" Target="slides/slide8.xml"/><Relationship Id="rId17" Type="http://schemas.openxmlformats.org/officeDocument/2006/relationships/printerSettings" Target="printerSettings/printerSettings1.bin"/><Relationship Id="rId19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6" tIns="45288" rIns="90576" bIns="45288" numCol="1" anchor="t" anchorCtr="0" compatLnSpc="1">
            <a:prstTxWarp prst="textNoShape">
              <a:avLst/>
            </a:prstTxWarp>
          </a:bodyPr>
          <a:lstStyle>
            <a:lvl1pPr algn="l" defTabSz="906463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6" tIns="45288" rIns="90576" bIns="45288" numCol="1" anchor="t" anchorCtr="0" compatLnSpc="1">
            <a:prstTxWarp prst="textNoShape">
              <a:avLst/>
            </a:prstTxWarp>
          </a:bodyPr>
          <a:lstStyle>
            <a:lvl1pPr algn="r" defTabSz="906463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6650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6" tIns="45288" rIns="90576" bIns="45288" numCol="1" anchor="b" anchorCtr="0" compatLnSpc="1">
            <a:prstTxWarp prst="textNoShape">
              <a:avLst/>
            </a:prstTxWarp>
          </a:bodyPr>
          <a:lstStyle>
            <a:lvl1pPr algn="l" defTabSz="906463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6650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6" tIns="45288" rIns="90576" bIns="45288" numCol="1" anchor="b" anchorCtr="0" compatLnSpc="1">
            <a:prstTxWarp prst="textNoShape">
              <a:avLst/>
            </a:prstTxWarp>
          </a:bodyPr>
          <a:lstStyle>
            <a:lvl1pPr algn="r" defTabSz="906463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5134104-6F32-1F4D-8B14-880133C71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t" anchorCtr="0" compatLnSpc="1">
            <a:prstTxWarp prst="textNoShape">
              <a:avLst/>
            </a:prstTxWarp>
          </a:bodyPr>
          <a:lstStyle>
            <a:lvl1pPr algn="l" defTabSz="922338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63638" y="690563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8312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6650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b" anchorCtr="0" compatLnSpc="1">
            <a:prstTxWarp prst="textNoShape">
              <a:avLst/>
            </a:prstTxWarp>
          </a:bodyPr>
          <a:lstStyle>
            <a:lvl1pPr algn="l" defTabSz="922338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6650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9610CEF-549E-6C48-816E-8CDF9E608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20B70B-53E0-6546-B577-E05D760EED11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1B7745-B597-EE43-8F5D-9C55A4BF10C1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AB4AFE-493F-834E-8C03-CA22554A7DAB}" type="slidenum">
              <a:rPr lang="en-US"/>
              <a:pPr/>
              <a:t>4</a:t>
            </a:fld>
            <a:endParaRPr lang="en-US"/>
          </a:p>
        </p:txBody>
      </p:sp>
      <p:sp>
        <p:nvSpPr>
          <p:cNvPr id="215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Node:</a:t>
            </a:r>
          </a:p>
          <a:p>
            <a:pPr lvl="1"/>
            <a:r>
              <a:rPr lang="en-US"/>
              <a:t>Core: ARM7TDMI </a:t>
            </a:r>
          </a:p>
          <a:p>
            <a:pPr lvl="1"/>
            <a:r>
              <a:rPr lang="en-US"/>
              <a:t>Clock: ~250 MHz</a:t>
            </a:r>
          </a:p>
          <a:p>
            <a:pPr lvl="1"/>
            <a:r>
              <a:rPr lang="en-US"/>
              <a:t>Memory: ~64KB FBM</a:t>
            </a:r>
          </a:p>
          <a:p>
            <a:pPr lvl="1"/>
            <a:r>
              <a:rPr lang="en-US"/>
              <a:t>Interconnect: 2D mesh</a:t>
            </a:r>
          </a:p>
          <a:p>
            <a:r>
              <a:rPr lang="en-US"/>
              <a:t>2D Mesh:</a:t>
            </a:r>
          </a:p>
          <a:p>
            <a:pPr lvl="1"/>
            <a:r>
              <a:rPr lang="en-US"/>
              <a:t>Message passing &amp; distributed memory</a:t>
            </a:r>
          </a:p>
          <a:p>
            <a:pPr lvl="1"/>
            <a:r>
              <a:rPr lang="en-US"/>
              <a:t>Meso-synchrony between nodes</a:t>
            </a:r>
          </a:p>
          <a:p>
            <a:r>
              <a:rPr lang="en-US"/>
              <a:t>3D Stack</a:t>
            </a:r>
          </a:p>
          <a:p>
            <a:pPr lvl="1"/>
            <a:endParaRPr lang="en-US"/>
          </a:p>
          <a:p>
            <a:r>
              <a:rPr lang="en-US"/>
              <a:t>Simulated in 2D</a:t>
            </a:r>
          </a:p>
          <a:p>
            <a:pPr lvl="1"/>
            <a:endParaRPr lang="en-US"/>
          </a:p>
          <a:p>
            <a:r>
              <a:rPr lang="en-US"/>
              <a:t>Questions:</a:t>
            </a:r>
          </a:p>
          <a:p>
            <a:pPr lvl="1"/>
            <a:r>
              <a:rPr lang="en-US"/>
              <a:t>What does this computation look like on an SFA?</a:t>
            </a:r>
          </a:p>
          <a:p>
            <a:pPr lvl="1"/>
            <a:r>
              <a:rPr lang="en-US"/>
              <a:t>Over what range of M, N, and P can it be done in real time?</a:t>
            </a:r>
          </a:p>
          <a:p>
            <a:pPr lvl="1"/>
            <a:r>
              <a:rPr lang="en-US"/>
              <a:t>Extra credit: MapReduce &amp; Error resilience.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A9E0BC-A114-CD45-868A-E3407288BD2E}" type="slidenum">
              <a:rPr lang="en-US"/>
              <a:pPr/>
              <a:t>5</a:t>
            </a:fld>
            <a:endParaRPr lang="en-US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r>
              <a:rPr lang="en-US" sz="1000"/>
              <a:t>Slide takeaways:</a:t>
            </a:r>
          </a:p>
          <a:p>
            <a:pPr marL="228600" indent="-228600">
              <a:buFontTx/>
              <a:buAutoNum type="arabicPeriod"/>
            </a:pPr>
            <a:r>
              <a:rPr lang="en-US" sz="1000"/>
              <a:t>The dynamics of the search procedure conforms the the MapReduce construct popularized by Google. </a:t>
            </a:r>
          </a:p>
          <a:p>
            <a:pPr marL="228600" indent="-228600">
              <a:buFontTx/>
              <a:buAutoNum type="arabicPeriod"/>
            </a:pPr>
            <a:r>
              <a:rPr lang="en-US" sz="1000"/>
              <a:t>The throughline from API to running code is still incomplete (i.e. no compiler to pfrags)</a:t>
            </a:r>
          </a:p>
          <a:p>
            <a:pPr marL="228600" indent="-228600">
              <a:buFontTx/>
              <a:buAutoNum type="arabicPeriod"/>
            </a:pPr>
            <a:r>
              <a:rPr lang="en-US" sz="1000"/>
              <a:t>To the degree that Search and MapReduce is isomorphic with the “personal Media Manager”, this work is “early warning” for a potential killer app. Long in advance of earlier predictions.</a:t>
            </a:r>
          </a:p>
          <a:p>
            <a:pPr marL="228600" indent="-228600"/>
            <a:endParaRPr lang="en-US" sz="1000"/>
          </a:p>
          <a:p>
            <a:pPr marL="228600" indent="-228600"/>
            <a:r>
              <a:rPr lang="en-US" sz="1000"/>
              <a:t>A key requirement for acceptance is growing  the pool of programmers. As a suggestion of how we might go about that, consider the case of MapReduce; a parallel programming construct popularized by Google. In our case, we would regard MapReduce as an API that abstracts the programmer from the particulars of a given multi-processor system (i.e. the topology or instantaneous performance variance across the nodes).</a:t>
            </a:r>
          </a:p>
          <a:p>
            <a:pPr marL="228600" indent="-228600"/>
            <a:endParaRPr lang="en-US" sz="1000"/>
          </a:p>
          <a:p>
            <a:pPr marL="228600" indent="-228600"/>
            <a:r>
              <a:rPr lang="en-US" sz="1000"/>
              <a:t>The SFA flavor of Search can be expressed as a MapReduce procedure while preserving the key attributes.</a:t>
            </a:r>
          </a:p>
          <a:p>
            <a:pPr marL="228600" indent="-228600"/>
            <a:endParaRPr lang="en-US" sz="1000"/>
          </a:p>
          <a:p>
            <a:pPr marL="228600" indent="-228600"/>
            <a:r>
              <a:rPr lang="en-US" sz="1000"/>
              <a:t>This is noteworthy because – to the degree that Search and MapReduce are isomorphic with “Personal Media Ming” – we have a candidate killer app for SFA’s much earlier than originally envisioned.</a:t>
            </a:r>
          </a:p>
          <a:p>
            <a:pPr marL="228600" indent="-228600"/>
            <a:endParaRPr lang="en-US" sz="10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DEC98D-62EC-BA4A-8B4A-86D60C54EB2D}" type="slidenum">
              <a:rPr lang="en-US"/>
              <a:pPr/>
              <a:t>6</a:t>
            </a:fld>
            <a:endParaRPr lang="en-US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r>
              <a:rPr lang="en-US" sz="1000"/>
              <a:t>Slide takeaways:</a:t>
            </a:r>
          </a:p>
          <a:p>
            <a:pPr marL="228600" indent="-228600">
              <a:buFontTx/>
              <a:buAutoNum type="arabicPeriod"/>
            </a:pPr>
            <a:r>
              <a:rPr lang="en-US" sz="1000"/>
              <a:t>The dynamics of the search procedure conforms the the MapReduce construct popularized by Google. </a:t>
            </a:r>
          </a:p>
          <a:p>
            <a:pPr marL="228600" indent="-228600">
              <a:buFontTx/>
              <a:buAutoNum type="arabicPeriod"/>
            </a:pPr>
            <a:r>
              <a:rPr lang="en-US" sz="1000"/>
              <a:t>The throughline from API to running code is still incomplete (i.e. no compiler to pfrags)</a:t>
            </a:r>
          </a:p>
          <a:p>
            <a:pPr marL="228600" indent="-228600">
              <a:buFontTx/>
              <a:buAutoNum type="arabicPeriod"/>
            </a:pPr>
            <a:r>
              <a:rPr lang="en-US" sz="1000"/>
              <a:t>To the degree that Search and MapReduce is isomorphic with the “personal Media Manager”, this work is “early warning” for a potential killer app. Long in advance of earlier predictions.</a:t>
            </a:r>
          </a:p>
          <a:p>
            <a:pPr marL="228600" indent="-228600"/>
            <a:endParaRPr lang="en-US" sz="1000"/>
          </a:p>
          <a:p>
            <a:pPr marL="228600" indent="-228600"/>
            <a:r>
              <a:rPr lang="en-US" sz="1000"/>
              <a:t>A key requirement for acceptance is growing  the pool of programmers. As a suggestion of how we might go about that, consider the case of MapReduce; a parallel programming construct popularized by Google. In our case, we would regard MapReduce as an API that abstracts the programmer from the particulars of a given multi-processor system (i.e. the topology or instantaneous performance variance across the nodes).</a:t>
            </a:r>
          </a:p>
          <a:p>
            <a:pPr marL="228600" indent="-228600"/>
            <a:endParaRPr lang="en-US" sz="1000"/>
          </a:p>
          <a:p>
            <a:pPr marL="228600" indent="-228600"/>
            <a:r>
              <a:rPr lang="en-US" sz="1000"/>
              <a:t>The SFA flavor of Search can be expressed as a MapReduce procedure while preserving the key attributes.</a:t>
            </a:r>
          </a:p>
          <a:p>
            <a:pPr marL="228600" indent="-228600"/>
            <a:endParaRPr lang="en-US" sz="1000"/>
          </a:p>
          <a:p>
            <a:pPr marL="228600" indent="-228600"/>
            <a:r>
              <a:rPr lang="en-US" sz="1000"/>
              <a:t>This is noteworthy because – to the degree that Search and MapReduce are isomorphic with “Personal Media Ming” – we have a candidate killer app for SFA’s much earlier than originally envisioned.</a:t>
            </a:r>
          </a:p>
          <a:p>
            <a:pPr marL="228600" indent="-228600"/>
            <a:endParaRPr lang="en-US" sz="10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A405C8-B701-1B4F-95E6-14490C23208A}" type="slidenum">
              <a:rPr lang="en-US"/>
              <a:pPr/>
              <a:t>7</a:t>
            </a:fld>
            <a:endParaRPr lang="en-US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r>
              <a:rPr lang="en-US" sz="1000"/>
              <a:t>Slide takeaways:</a:t>
            </a:r>
          </a:p>
          <a:p>
            <a:pPr marL="228600" indent="-228600">
              <a:buFontTx/>
              <a:buAutoNum type="arabicPeriod"/>
            </a:pPr>
            <a:r>
              <a:rPr lang="en-US" sz="1000"/>
              <a:t>The dynamics of the search procedure conforms the the MapReduce construct popularized by Google. </a:t>
            </a:r>
          </a:p>
          <a:p>
            <a:pPr marL="228600" indent="-228600">
              <a:buFontTx/>
              <a:buAutoNum type="arabicPeriod"/>
            </a:pPr>
            <a:r>
              <a:rPr lang="en-US" sz="1000"/>
              <a:t>The throughline from API to running code is still incomplete (i.e. no compiler to pfrags)</a:t>
            </a:r>
          </a:p>
          <a:p>
            <a:pPr marL="228600" indent="-228600">
              <a:buFontTx/>
              <a:buAutoNum type="arabicPeriod"/>
            </a:pPr>
            <a:r>
              <a:rPr lang="en-US" sz="1000"/>
              <a:t>To the degree that Search and MapReduce is isomorphic with the “personal Media Manager”, this work is “early warning” for a potential killer app. Long in advance of earlier predictions.</a:t>
            </a:r>
          </a:p>
          <a:p>
            <a:pPr marL="228600" indent="-228600"/>
            <a:endParaRPr lang="en-US" sz="1000"/>
          </a:p>
          <a:p>
            <a:pPr marL="228600" indent="-228600"/>
            <a:r>
              <a:rPr lang="en-US" sz="1000"/>
              <a:t>A key requirement for acceptance is growing  the pool of programmers. As a suggestion of how we might go about that, consider the case of MapReduce; a parallel programming construct popularized by Google. In our case, we would regard MapReduce as an API that abstracts the programmer from the particulars of a given multi-processor system (i.e. the topology or instantaneous performance variance across the nodes).</a:t>
            </a:r>
          </a:p>
          <a:p>
            <a:pPr marL="228600" indent="-228600"/>
            <a:endParaRPr lang="en-US" sz="1000"/>
          </a:p>
          <a:p>
            <a:pPr marL="228600" indent="-228600"/>
            <a:r>
              <a:rPr lang="en-US" sz="1000"/>
              <a:t>The SFA flavor of Search can be expressed as a MapReduce procedure while preserving the key attributes.</a:t>
            </a:r>
          </a:p>
          <a:p>
            <a:pPr marL="228600" indent="-228600"/>
            <a:endParaRPr lang="en-US" sz="1000"/>
          </a:p>
          <a:p>
            <a:pPr marL="228600" indent="-228600"/>
            <a:r>
              <a:rPr lang="en-US" sz="1000"/>
              <a:t>This is noteworthy because – to the degree that Search and MapReduce are isomorphic with “Personal Media Ming” – we have a candidate killer app for SFA’s much earlier than originally envisioned.</a:t>
            </a:r>
          </a:p>
          <a:p>
            <a:pPr marL="228600" indent="-228600"/>
            <a:endParaRPr lang="en-US" sz="10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47AB30-B9E2-784C-AEDB-70D6B8CB13E3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9D990D-B545-D340-A394-2B5D4A041CF9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873C97-D09E-534A-A66E-5CEC5F916355}" type="slidenum">
              <a:rPr lang="en-US"/>
              <a:pPr/>
              <a:t>10</a:t>
            </a:fld>
            <a:endParaRPr lang="en-US"/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160588" y="538163"/>
            <a:ext cx="2381250" cy="1785937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1963" y="2535238"/>
            <a:ext cx="6088062" cy="6070600"/>
          </a:xfrm>
          <a:noFill/>
          <a:ln/>
        </p:spPr>
        <p:txBody>
          <a:bodyPr/>
          <a:lstStyle/>
          <a:p>
            <a:pPr marL="114300" lvl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bg>
      <p:bgPr>
        <a:solidFill>
          <a:srgbClr val="0860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E3E3E3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" name="Text Box 7"/>
          <p:cNvSpPr txBox="1">
            <a:spLocks noChangeArrowheads="1"/>
          </p:cNvSpPr>
          <p:nvPr userDrawn="1"/>
        </p:nvSpPr>
        <p:spPr bwMode="auto">
          <a:xfrm>
            <a:off x="139700" y="6529388"/>
            <a:ext cx="1465263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i="1">
                <a:solidFill>
                  <a:schemeClr val="bg2"/>
                </a:solidFill>
                <a:latin typeface="Lucida Grande CY" pitchFamily="-110" charset="-52"/>
                <a:ea typeface="Lucida Grande CY" pitchFamily="-110" charset="-52"/>
                <a:cs typeface="Lucida Grande CY" pitchFamily="-110" charset="-52"/>
              </a:rPr>
              <a:t>wjbutera</a:t>
            </a:r>
            <a:r>
              <a:rPr lang="en-US" sz="1200" i="1">
                <a:solidFill>
                  <a:schemeClr val="bg2"/>
                </a:solidFill>
                <a:latin typeface="ITC Berkeley Oldstyle Std It" pitchFamily="80" charset="0"/>
                <a:ea typeface="ＭＳ Ｐゴシック" pitchFamily="-110" charset="-128"/>
                <a:cs typeface="ＭＳ Ｐゴシック" pitchFamily="-110" charset="-128"/>
              </a:rPr>
              <a:t>@mit.edu</a:t>
            </a: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2684463" y="6477000"/>
            <a:ext cx="3695700" cy="381000"/>
          </a:xfrm>
          <a:prstGeom prst="rect">
            <a:avLst/>
          </a:prstGeom>
          <a:solidFill>
            <a:srgbClr val="FF0000">
              <a:alpha val="15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41363" y="3529013"/>
            <a:ext cx="7945437" cy="579437"/>
          </a:xfrm>
        </p:spPr>
        <p:txBody>
          <a:bodyPr wrap="none" anchor="b">
            <a:spAutoFit/>
          </a:bodyPr>
          <a:lstStyle>
            <a:lvl1pPr algn="r"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19113" y="4478338"/>
            <a:ext cx="8167687" cy="593725"/>
          </a:xfrm>
        </p:spPr>
        <p:txBody>
          <a:bodyPr wrap="none">
            <a:spAutoFit/>
          </a:bodyPr>
          <a:lstStyle>
            <a:lvl1pPr algn="r">
              <a:defRPr sz="39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924800" y="6523038"/>
            <a:ext cx="5588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4E4E4E"/>
                </a:solidFill>
                <a:ea typeface="Osaka" pitchFamily="-110" charset="-128"/>
                <a:cs typeface="Osaka" pitchFamily="-110" charset="-128"/>
              </a:defRPr>
            </a:lvl1pPr>
          </a:lstStyle>
          <a:p>
            <a:pPr>
              <a:defRPr/>
            </a:pPr>
            <a:fld id="{AD837A3A-232F-F742-9944-78D3D58407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E3E3E3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" name="Text Box 7"/>
          <p:cNvSpPr txBox="1">
            <a:spLocks noChangeArrowheads="1"/>
          </p:cNvSpPr>
          <p:nvPr userDrawn="1"/>
        </p:nvSpPr>
        <p:spPr bwMode="auto">
          <a:xfrm>
            <a:off x="139700" y="6529388"/>
            <a:ext cx="1465263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i="1">
                <a:solidFill>
                  <a:schemeClr val="bg2"/>
                </a:solidFill>
                <a:latin typeface="Lucida Grande CY" pitchFamily="-110" charset="-52"/>
                <a:ea typeface="Lucida Grande CY" pitchFamily="-110" charset="-52"/>
                <a:cs typeface="Lucida Grande CY" pitchFamily="-110" charset="-52"/>
              </a:rPr>
              <a:t>wjbutera</a:t>
            </a:r>
            <a:r>
              <a:rPr lang="en-US" sz="1200" i="1">
                <a:solidFill>
                  <a:schemeClr val="bg2"/>
                </a:solidFill>
                <a:latin typeface="ITC Berkeley Oldstyle Std It" pitchFamily="80" charset="0"/>
                <a:ea typeface="ＭＳ Ｐゴシック" pitchFamily="-110" charset="-128"/>
                <a:cs typeface="ＭＳ Ｐゴシック" pitchFamily="-110" charset="-128"/>
              </a:rPr>
              <a:t>@mit.edu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2684463" y="6477000"/>
            <a:ext cx="3695700" cy="381000"/>
          </a:xfrm>
          <a:prstGeom prst="rect">
            <a:avLst/>
          </a:prstGeom>
          <a:solidFill>
            <a:srgbClr val="FF0000">
              <a:alpha val="15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175125" y="6519863"/>
            <a:ext cx="1089025" cy="338137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600" b="0" i="1" dirty="0">
                <a:latin typeface="Lucida Grande CY" pitchFamily="-110" charset="-52"/>
                <a:ea typeface="Lucida Grande CY" pitchFamily="-110" charset="-52"/>
                <a:cs typeface="Lucida Grande CY" pitchFamily="-110" charset="-52"/>
              </a:rPr>
              <a:t>Overview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924800" y="6523038"/>
            <a:ext cx="5588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4E4E4E"/>
                </a:solidFill>
                <a:ea typeface="Osaka" pitchFamily="-110" charset="-128"/>
                <a:cs typeface="Osaka" pitchFamily="-110" charset="-128"/>
              </a:defRPr>
            </a:lvl1pPr>
          </a:lstStyle>
          <a:p>
            <a:pPr>
              <a:defRPr/>
            </a:pPr>
            <a:fld id="{F2E973C5-C634-7245-A06F-E292ACC85B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E3E3E3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" name="Text Box 7"/>
          <p:cNvSpPr txBox="1">
            <a:spLocks noChangeArrowheads="1"/>
          </p:cNvSpPr>
          <p:nvPr userDrawn="1"/>
        </p:nvSpPr>
        <p:spPr bwMode="auto">
          <a:xfrm>
            <a:off x="139700" y="6529388"/>
            <a:ext cx="1465263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i="1">
                <a:solidFill>
                  <a:schemeClr val="bg2"/>
                </a:solidFill>
                <a:latin typeface="Lucida Grande CY" pitchFamily="-110" charset="-52"/>
                <a:ea typeface="Lucida Grande CY" pitchFamily="-110" charset="-52"/>
                <a:cs typeface="Lucida Grande CY" pitchFamily="-110" charset="-52"/>
              </a:rPr>
              <a:t>wjbutera</a:t>
            </a:r>
            <a:r>
              <a:rPr lang="en-US" sz="1200" i="1">
                <a:solidFill>
                  <a:schemeClr val="bg2"/>
                </a:solidFill>
                <a:latin typeface="ITC Berkeley Oldstyle Std It" pitchFamily="80" charset="0"/>
                <a:ea typeface="ＭＳ Ｐゴシック" pitchFamily="-110" charset="-128"/>
                <a:cs typeface="ＭＳ Ｐゴシック" pitchFamily="-110" charset="-128"/>
              </a:rPr>
              <a:t>@mit.edu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2684463" y="6477000"/>
            <a:ext cx="3695700" cy="381000"/>
          </a:xfrm>
          <a:prstGeom prst="rect">
            <a:avLst/>
          </a:prstGeom>
          <a:solidFill>
            <a:srgbClr val="FF0000">
              <a:alpha val="15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924800" y="6523038"/>
            <a:ext cx="5588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4E4E4E"/>
                </a:solidFill>
                <a:ea typeface="Osaka" pitchFamily="-110" charset="-128"/>
                <a:cs typeface="Osaka" pitchFamily="-110" charset="-128"/>
              </a:defRPr>
            </a:lvl1pPr>
          </a:lstStyle>
          <a:p>
            <a:pPr>
              <a:defRPr/>
            </a:pPr>
            <a:fld id="{F5A193C8-C92B-5A41-9A5A-3202752515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545454"/>
                </a:solidFill>
              </a:defRPr>
            </a:lvl1pPr>
          </a:lstStyle>
          <a:p>
            <a:pPr>
              <a:defRPr/>
            </a:pPr>
            <a:fld id="{F7309E3B-29D3-4948-B192-1D9A770C89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52D3D-566F-5A44-97DE-DA74415478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E3E3E3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" name="Text Box 7"/>
          <p:cNvSpPr txBox="1">
            <a:spLocks noChangeArrowheads="1"/>
          </p:cNvSpPr>
          <p:nvPr userDrawn="1"/>
        </p:nvSpPr>
        <p:spPr bwMode="auto">
          <a:xfrm>
            <a:off x="139700" y="6529388"/>
            <a:ext cx="1465263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i="1" dirty="0" err="1">
                <a:solidFill>
                  <a:srgbClr val="808080"/>
                </a:solidFill>
                <a:latin typeface="Lucida Grande CY" pitchFamily="-110" charset="-52"/>
                <a:ea typeface="Lucida Grande CY" pitchFamily="-110" charset="-52"/>
                <a:cs typeface="Lucida Grande CY" pitchFamily="-110" charset="-52"/>
              </a:rPr>
              <a:t>wjbutera</a:t>
            </a:r>
            <a:r>
              <a:rPr lang="en-US" sz="1200" i="1" dirty="0" err="1">
                <a:solidFill>
                  <a:srgbClr val="808080"/>
                </a:solidFill>
                <a:latin typeface="ITC Berkeley Oldstyle Std It" pitchFamily="80" charset="0"/>
                <a:ea typeface="ＭＳ Ｐゴシック" pitchFamily="-110" charset="-128"/>
                <a:cs typeface="ＭＳ Ｐゴシック" pitchFamily="-110" charset="-128"/>
              </a:rPr>
              <a:t>@mit.edu</a:t>
            </a:r>
            <a:endParaRPr lang="en-US" sz="1200" i="1" dirty="0">
              <a:solidFill>
                <a:srgbClr val="808080"/>
              </a:solidFill>
              <a:latin typeface="ITC Berkeley Oldstyle Std It" pitchFamily="8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2684463" y="6477000"/>
            <a:ext cx="3695700" cy="381000"/>
          </a:xfrm>
          <a:prstGeom prst="rect">
            <a:avLst/>
          </a:prstGeom>
          <a:solidFill>
            <a:srgbClr val="FF0000">
              <a:alpha val="15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78188" y="6519863"/>
            <a:ext cx="2414587" cy="338137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i="1" dirty="0">
                <a:solidFill>
                  <a:srgbClr val="333333"/>
                </a:solidFill>
                <a:latin typeface="Lucida Grande CY" pitchFamily="-110" charset="-52"/>
                <a:ea typeface="Lucida Grande CY" pitchFamily="-110" charset="-52"/>
                <a:cs typeface="Lucida Grande CY" pitchFamily="-110" charset="-52"/>
              </a:rPr>
              <a:t>Scale-free Architectures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924800" y="6523038"/>
            <a:ext cx="5588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333333"/>
                </a:solidFill>
                <a:ea typeface="Osaka" pitchFamily="-110" charset="-128"/>
                <a:cs typeface="Osaka" pitchFamily="-110" charset="-128"/>
              </a:defRPr>
            </a:lvl1pPr>
          </a:lstStyle>
          <a:p>
            <a:pPr>
              <a:defRPr/>
            </a:pPr>
            <a:fld id="{138A9F39-6EAA-D949-84F5-5BA31A40A5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 userDrawn="1"/>
        </p:nvSpPr>
        <p:spPr bwMode="auto">
          <a:xfrm>
            <a:off x="0" y="6477000"/>
            <a:ext cx="4343400" cy="381000"/>
          </a:xfrm>
          <a:prstGeom prst="rect">
            <a:avLst/>
          </a:prstGeom>
          <a:solidFill>
            <a:srgbClr val="E3E3E3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139700" y="6529388"/>
            <a:ext cx="1465263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i="1" dirty="0" err="1">
                <a:solidFill>
                  <a:srgbClr val="808080"/>
                </a:solidFill>
                <a:latin typeface="Lucida Grande CY" pitchFamily="-110" charset="-52"/>
                <a:ea typeface="Lucida Grande CY" pitchFamily="-110" charset="-52"/>
                <a:cs typeface="Lucida Grande CY" pitchFamily="-110" charset="-52"/>
              </a:rPr>
              <a:t>wjbutera</a:t>
            </a:r>
            <a:r>
              <a:rPr lang="en-US" sz="1200" i="1" dirty="0" err="1">
                <a:solidFill>
                  <a:srgbClr val="808080"/>
                </a:solidFill>
                <a:latin typeface="ITC Berkeley Oldstyle Std It" pitchFamily="80" charset="0"/>
                <a:ea typeface="ＭＳ Ｐゴシック" pitchFamily="-110" charset="-128"/>
                <a:cs typeface="ＭＳ Ｐゴシック" pitchFamily="-110" charset="-128"/>
              </a:rPr>
              <a:t>@mit.edu</a:t>
            </a:r>
            <a:endParaRPr lang="en-US" sz="1200" i="1" dirty="0">
              <a:solidFill>
                <a:srgbClr val="808080"/>
              </a:solidFill>
              <a:latin typeface="ITC Berkeley Oldstyle Std It" pitchFamily="8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1752600" y="6477000"/>
            <a:ext cx="2590800" cy="381000"/>
          </a:xfrm>
          <a:prstGeom prst="rect">
            <a:avLst/>
          </a:prstGeom>
          <a:solidFill>
            <a:srgbClr val="FF0000">
              <a:alpha val="15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752600" y="6519863"/>
            <a:ext cx="2586038" cy="338137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rgbClr val="333333"/>
                </a:solidFill>
                <a:latin typeface="Lucida Grande CY" pitchFamily="-110" charset="-52"/>
                <a:ea typeface="Lucida Grande CY" pitchFamily="-110" charset="-52"/>
                <a:cs typeface="Lucida Grande CY" pitchFamily="-110" charset="-52"/>
              </a:rPr>
              <a:t>Scale-free Architectures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80975" y="381000"/>
            <a:ext cx="8967788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E3E3E3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" name="Text Box 7"/>
          <p:cNvSpPr txBox="1">
            <a:spLocks noChangeArrowheads="1"/>
          </p:cNvSpPr>
          <p:nvPr userDrawn="1"/>
        </p:nvSpPr>
        <p:spPr bwMode="auto">
          <a:xfrm>
            <a:off x="139700" y="6529388"/>
            <a:ext cx="1465263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i="1" dirty="0" err="1">
                <a:solidFill>
                  <a:srgbClr val="808080"/>
                </a:solidFill>
                <a:latin typeface="Lucida Grande CY" pitchFamily="-110" charset="-52"/>
                <a:ea typeface="Lucida Grande CY" pitchFamily="-110" charset="-52"/>
                <a:cs typeface="Lucida Grande CY" pitchFamily="-110" charset="-52"/>
              </a:rPr>
              <a:t>wjbutera</a:t>
            </a:r>
            <a:r>
              <a:rPr lang="en-US" sz="1200" i="1" dirty="0" err="1">
                <a:solidFill>
                  <a:srgbClr val="808080"/>
                </a:solidFill>
                <a:latin typeface="ITC Berkeley Oldstyle Std It" pitchFamily="80" charset="0"/>
                <a:ea typeface="ＭＳ Ｐゴシック" pitchFamily="-110" charset="-128"/>
                <a:cs typeface="ＭＳ Ｐゴシック" pitchFamily="-110" charset="-128"/>
              </a:rPr>
              <a:t>@mit.edu</a:t>
            </a:r>
            <a:endParaRPr lang="en-US" sz="1200" i="1" dirty="0">
              <a:solidFill>
                <a:srgbClr val="808080"/>
              </a:solidFill>
              <a:latin typeface="ITC Berkeley Oldstyle Std It" pitchFamily="8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2684463" y="6477000"/>
            <a:ext cx="3695700" cy="381000"/>
          </a:xfrm>
          <a:prstGeom prst="rect">
            <a:avLst/>
          </a:prstGeom>
          <a:solidFill>
            <a:srgbClr val="FF0000">
              <a:alpha val="15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78188" y="6519863"/>
            <a:ext cx="2792412" cy="369887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i="1" dirty="0" err="1">
                <a:solidFill>
                  <a:srgbClr val="333333"/>
                </a:solidFill>
                <a:latin typeface="Lucida Grande CY" pitchFamily="-110" charset="-52"/>
                <a:ea typeface="Lucida Grande CY" pitchFamily="-110" charset="-52"/>
                <a:cs typeface="Lucida Grande CY" pitchFamily="-110" charset="-52"/>
              </a:rPr>
              <a:t>Masterless</a:t>
            </a:r>
            <a:r>
              <a:rPr lang="en-US" i="1" dirty="0">
                <a:solidFill>
                  <a:srgbClr val="333333"/>
                </a:solidFill>
                <a:latin typeface="Lucida Grande CY" pitchFamily="-110" charset="-52"/>
                <a:ea typeface="Lucida Grande CY" pitchFamily="-110" charset="-52"/>
                <a:cs typeface="Lucida Grande CY" pitchFamily="-110" charset="-52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Lucida Grande CY" pitchFamily="-110" charset="-52"/>
                <a:ea typeface="Lucida Grande CY" pitchFamily="-110" charset="-52"/>
                <a:cs typeface="Lucida Grande CY" pitchFamily="-110" charset="-52"/>
              </a:rPr>
              <a:t>MapReduce</a:t>
            </a:r>
            <a:endParaRPr lang="en-US" i="1" dirty="0">
              <a:solidFill>
                <a:srgbClr val="333333"/>
              </a:solidFill>
              <a:latin typeface="Lucida Grande CY" pitchFamily="-110" charset="-52"/>
              <a:ea typeface="Lucida Grande CY" pitchFamily="-110" charset="-52"/>
              <a:cs typeface="Lucida Grande CY" pitchFamily="-110" charset="-52"/>
            </a:endParaRPr>
          </a:p>
          <a:p>
            <a:pPr>
              <a:defRPr/>
            </a:pPr>
            <a:endParaRPr lang="en-US" i="1" dirty="0">
              <a:solidFill>
                <a:srgbClr val="333333"/>
              </a:solidFill>
              <a:latin typeface="Lucida Grande CY" pitchFamily="-110" charset="-52"/>
              <a:ea typeface="Lucida Grande CY" pitchFamily="-110" charset="-52"/>
              <a:cs typeface="Lucida Grande CY" pitchFamily="-110" charset="-5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924800" y="6523038"/>
            <a:ext cx="5588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333333"/>
                </a:solidFill>
                <a:ea typeface="Osaka" pitchFamily="-110" charset="-128"/>
                <a:cs typeface="Osaka" pitchFamily="-110" charset="-128"/>
              </a:defRPr>
            </a:lvl1pPr>
          </a:lstStyle>
          <a:p>
            <a:pPr>
              <a:defRPr/>
            </a:pPr>
            <a:fld id="{06BFACBA-1824-384F-BDB3-6C6E18A587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3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Arial" pitchFamily="-110" charset="0"/>
          <a:cs typeface="Arial" pitchFamily="-11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Arial" pitchFamily="-110" charset="0"/>
          <a:cs typeface="Arial" pitchFamily="-11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Arial" pitchFamily="-110" charset="0"/>
          <a:cs typeface="Arial" pitchFamily="-11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Arial" pitchFamily="-110" charset="0"/>
          <a:cs typeface="Arial" pitchFamily="-11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Arial" pitchFamily="-110" charset="0"/>
          <a:cs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Arial" pitchFamily="-110" charset="0"/>
          <a:cs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Arial" pitchFamily="-110" charset="0"/>
          <a:cs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Arial" pitchFamily="-110" charset="0"/>
          <a:cs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rgbClr val="FFFFFF"/>
            </a:gs>
            <a:gs pos="100000">
              <a:srgbClr val="FFFCD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197326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23014" name="Rectangle 6"/>
          <p:cNvSpPr>
            <a:spLocks noChangeArrowheads="1"/>
          </p:cNvSpPr>
          <p:nvPr userDrawn="1"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E3E3E3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23015" name="Text Box 7"/>
          <p:cNvSpPr txBox="1">
            <a:spLocks noChangeArrowheads="1"/>
          </p:cNvSpPr>
          <p:nvPr userDrawn="1"/>
        </p:nvSpPr>
        <p:spPr bwMode="auto">
          <a:xfrm>
            <a:off x="139700" y="6529388"/>
            <a:ext cx="1465263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i="1">
                <a:solidFill>
                  <a:schemeClr val="bg2"/>
                </a:solidFill>
                <a:latin typeface="Lucida Grande CY" pitchFamily="-110" charset="-52"/>
                <a:ea typeface="Lucida Grande CY" pitchFamily="-110" charset="-52"/>
                <a:cs typeface="Lucida Grande CY" pitchFamily="-110" charset="-52"/>
              </a:rPr>
              <a:t>wjbutera</a:t>
            </a:r>
            <a:r>
              <a:rPr lang="en-US" sz="1200" i="1">
                <a:solidFill>
                  <a:schemeClr val="bg2"/>
                </a:solidFill>
                <a:latin typeface="ITC Berkeley Oldstyle Std It" pitchFamily="80" charset="0"/>
                <a:ea typeface="ＭＳ Ｐゴシック" pitchFamily="-110" charset="-128"/>
                <a:cs typeface="ＭＳ Ｐゴシック" pitchFamily="-110" charset="-128"/>
              </a:rPr>
              <a:t>@mit.edu</a:t>
            </a:r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2684463" y="6477000"/>
            <a:ext cx="3695700" cy="381000"/>
          </a:xfrm>
          <a:prstGeom prst="rect">
            <a:avLst/>
          </a:prstGeom>
          <a:solidFill>
            <a:srgbClr val="FF0000">
              <a:alpha val="15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175125" y="6519863"/>
            <a:ext cx="70167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0" i="1" dirty="0">
                <a:latin typeface="Lucida Grande CY"/>
                <a:cs typeface="Lucida Grande CY"/>
              </a:rPr>
              <a:t>Paint</a:t>
            </a:r>
          </a:p>
        </p:txBody>
      </p:sp>
      <p:sp>
        <p:nvSpPr>
          <p:cNvPr id="13230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523038"/>
            <a:ext cx="55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4E4E4E"/>
                </a:solidFill>
                <a:ea typeface="Osaka" pitchFamily="-110" charset="-128"/>
                <a:cs typeface="Osaka" pitchFamily="-110" charset="-128"/>
              </a:defRPr>
            </a:lvl1pPr>
          </a:lstStyle>
          <a:p>
            <a:pPr>
              <a:defRPr/>
            </a:pPr>
            <a:fld id="{3E5B46E2-C0A2-EB41-B230-57211E3047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0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0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0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0975" y="3810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6238" y="1524000"/>
            <a:ext cx="87725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 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r:id="rId1"/>
    <p:sldLayoutId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110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110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110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110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65000"/>
        </a:spcBef>
        <a:spcAft>
          <a:spcPct val="0"/>
        </a:spcAft>
        <a:buClr>
          <a:schemeClr val="accent1"/>
        </a:buClr>
        <a:buFont typeface="Wingdings" pitchFamily="-110" charset="2"/>
        <a:buChar char="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  <a:cs typeface="ＭＳ Ｐゴシック" pitchFamily="-110" charset="-128"/>
        </a:defRPr>
      </a:lvl1pPr>
      <a:lvl2pPr marL="685800" indent="-228600" algn="l" rtl="0" eaLnBrk="0" fontAlgn="base" hangingPunct="0">
        <a:lnSpc>
          <a:spcPct val="90000"/>
        </a:lnSpc>
        <a:spcBef>
          <a:spcPct val="65000"/>
        </a:spcBef>
        <a:spcAft>
          <a:spcPct val="0"/>
        </a:spcAft>
        <a:buClr>
          <a:schemeClr val="accent1"/>
        </a:buClr>
        <a:buFont typeface="Wingdings" pitchFamily="-110" charset="2"/>
        <a:buChar char="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65000"/>
        </a:spcBef>
        <a:spcAft>
          <a:spcPct val="0"/>
        </a:spcAft>
        <a:buClr>
          <a:schemeClr val="accent1"/>
        </a:buClr>
        <a:buFont typeface="Wingdings" pitchFamily="-110" charset="2"/>
        <a:buChar char="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10" charset="0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-110" charset="0"/>
          <a:ea typeface="ＭＳ Ｐゴシック" pitchFamily="-110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-110" charset="0"/>
          <a:ea typeface="ＭＳ Ｐゴシック" pitchFamily="-110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-110" charset="0"/>
          <a:ea typeface="ＭＳ Ｐゴシック" pitchFamily="-110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-110" charset="0"/>
          <a:ea typeface="ＭＳ Ｐゴシック" pitchFamily="-110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-110" charset="0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96D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76200"/>
            <a:ext cx="8237537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174750"/>
            <a:ext cx="8237537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Verdana" pitchFamily="-110" charset="0"/>
          <a:ea typeface="ＭＳ Ｐゴシック" pitchFamily="-110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Verdana" pitchFamily="-110" charset="0"/>
          <a:ea typeface="ＭＳ Ｐゴシック" pitchFamily="-110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Verdana" pitchFamily="-110" charset="0"/>
          <a:ea typeface="ＭＳ Ｐゴシック" pitchFamily="-110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Verdana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Verdana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Verdana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Verdana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Verdana" pitchFamily="-110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rgbClr val="FFFF00"/>
        </a:buClr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246063" indent="-244475" algn="l" rtl="0" eaLnBrk="0" fontAlgn="base" hangingPunct="0">
        <a:spcBef>
          <a:spcPct val="40000"/>
        </a:spcBef>
        <a:spcAft>
          <a:spcPct val="0"/>
        </a:spcAft>
        <a:buClr>
          <a:srgbClr val="FFFF00"/>
        </a:buClr>
        <a:buFont typeface="Times" pitchFamily="-110" charset="0"/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2pPr>
      <a:lvl3pPr marL="571500" indent="-3238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3pPr>
      <a:lvl4pPr marL="725488" indent="-1524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Times" pitchFamily="-110" charset="0"/>
        <a:buChar char="•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1136650" indent="-409575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1593850" indent="-409575" algn="l" rtl="0" fontAlgn="base">
        <a:spcBef>
          <a:spcPct val="20000"/>
        </a:spcBef>
        <a:spcAft>
          <a:spcPct val="0"/>
        </a:spcAft>
        <a:buClr>
          <a:srgbClr val="FFFF00"/>
        </a:buClr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051050" indent="-409575" algn="l" rtl="0" fontAlgn="base">
        <a:spcBef>
          <a:spcPct val="20000"/>
        </a:spcBef>
        <a:spcAft>
          <a:spcPct val="0"/>
        </a:spcAft>
        <a:buClr>
          <a:srgbClr val="FFFF00"/>
        </a:buClr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2508250" indent="-409575" algn="l" rtl="0" fontAlgn="base">
        <a:spcBef>
          <a:spcPct val="20000"/>
        </a:spcBef>
        <a:spcAft>
          <a:spcPct val="0"/>
        </a:spcAft>
        <a:buClr>
          <a:srgbClr val="FFFF00"/>
        </a:buClr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2965450" indent="-409575" algn="l" rtl="0" fontAlgn="base">
        <a:spcBef>
          <a:spcPct val="20000"/>
        </a:spcBef>
        <a:spcAft>
          <a:spcPct val="0"/>
        </a:spcAft>
        <a:buClr>
          <a:srgbClr val="FFFF00"/>
        </a:buClr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4" Type="http://schemas.openxmlformats.org/officeDocument/2006/relationships/image" Target="../media/image28.png"/><Relationship Id="rId10" Type="http://schemas.openxmlformats.org/officeDocument/2006/relationships/image" Target="../media/image33.jpeg"/><Relationship Id="rId5" Type="http://schemas.openxmlformats.org/officeDocument/2006/relationships/slide" Target="slide10.xml"/><Relationship Id="rId7" Type="http://schemas.openxmlformats.org/officeDocument/2006/relationships/image" Target="../media/image30.png"/><Relationship Id="rId11" Type="http://schemas.openxmlformats.org/officeDocument/2006/relationships/image" Target="../media/image34.jpeg"/><Relationship Id="rId1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9" Type="http://schemas.openxmlformats.org/officeDocument/2006/relationships/image" Target="../media/image32.png"/><Relationship Id="rId3" Type="http://schemas.openxmlformats.org/officeDocument/2006/relationships/slide" Target="slide7.xml"/><Relationship Id="rId6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4" Type="http://schemas.openxmlformats.org/officeDocument/2006/relationships/image" Target="../media/image4.png"/><Relationship Id="rId10" Type="http://schemas.openxmlformats.org/officeDocument/2006/relationships/image" Target="../media/image9.png"/><Relationship Id="rId5" Type="http://schemas.openxmlformats.org/officeDocument/2006/relationships/oleObject" Target="../embeddings/Microsoft_Equation1.bin"/><Relationship Id="rId7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9" Type="http://schemas.openxmlformats.org/officeDocument/2006/relationships/image" Target="../media/image8.png"/><Relationship Id="rId3" Type="http://schemas.openxmlformats.org/officeDocument/2006/relationships/image" Target="../media/image3.jpeg"/><Relationship Id="rId6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4" Type="http://schemas.openxmlformats.org/officeDocument/2006/relationships/image" Target="../media/image10.png"/><Relationship Id="rId5" Type="http://schemas.openxmlformats.org/officeDocument/2006/relationships/image" Target="../media/image11.jpeg"/><Relationship Id="rId7" Type="http://schemas.openxmlformats.org/officeDocument/2006/relationships/image" Target="../media/image13.png"/><Relationship Id="rId1" Type="http://schemas.openxmlformats.org/officeDocument/2006/relationships/video" Target="file://localhost/C/%5Cbill%5CTSLRP%205.0%5CPresentation%5CFigures,%20Images,%20Videos%5CCoords.mpg" TargetMode="External"/><Relationship Id="rId2" Type="http://schemas.openxmlformats.org/officeDocument/2006/relationships/slideLayout" Target="../slideLayouts/slideLayout4.xml"/><Relationship Id="rId9" Type="http://schemas.openxmlformats.org/officeDocument/2006/relationships/image" Target="../media/image15.jpeg"/><Relationship Id="rId3" Type="http://schemas.openxmlformats.org/officeDocument/2006/relationships/notesSlide" Target="../notesSlides/notesSlide2.xml"/><Relationship Id="rId6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4" Type="http://schemas.openxmlformats.org/officeDocument/2006/relationships/image" Target="../media/image16.jpeg"/><Relationship Id="rId10" Type="http://schemas.openxmlformats.org/officeDocument/2006/relationships/image" Target="../media/image22.png"/><Relationship Id="rId5" Type="http://schemas.openxmlformats.org/officeDocument/2006/relationships/image" Target="../media/image17.png"/><Relationship Id="rId7" Type="http://schemas.openxmlformats.org/officeDocument/2006/relationships/image" Target="../media/image19.png"/><Relationship Id="rId11" Type="http://schemas.openxmlformats.org/officeDocument/2006/relationships/image" Target="../media/image23.png"/><Relationship Id="rId1" Type="http://schemas.openxmlformats.org/officeDocument/2006/relationships/video" Target="%5CUsers%5CBill%5CScale%20Free%20Architectures%5CPerformance%20Model%20-%20Mesh%5CSVM%20Movie.mov" TargetMode="External"/><Relationship Id="rId2" Type="http://schemas.openxmlformats.org/officeDocument/2006/relationships/slideLayout" Target="../slideLayouts/slideLayout7.xml"/><Relationship Id="rId9" Type="http://schemas.openxmlformats.org/officeDocument/2006/relationships/image" Target="../media/image21.png"/><Relationship Id="rId3" Type="http://schemas.openxmlformats.org/officeDocument/2006/relationships/notesSlide" Target="../notesSlides/notesSlide3.xml"/><Relationship Id="rId6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5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image" Target="../media/image27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Relationship Id="rId5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914400"/>
            <a:ext cx="4551363" cy="427038"/>
          </a:xfrm>
        </p:spPr>
        <p:txBody>
          <a:bodyPr/>
          <a:lstStyle/>
          <a:p>
            <a:pPr algn="l" eaLnBrk="1" hangingPunct="1"/>
            <a:r>
              <a:rPr lang="en-US" sz="2800"/>
              <a:t>Masterless MapReduce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00800" y="3200400"/>
            <a:ext cx="1981200" cy="923925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80000"/>
              </a:spcBef>
              <a:buFontTx/>
              <a:buNone/>
            </a:pPr>
            <a:r>
              <a:rPr lang="en-US" sz="2400"/>
              <a:t>Bill Butera</a:t>
            </a:r>
          </a:p>
          <a:p>
            <a:pPr eaLnBrk="1" hangingPunct="1">
              <a:lnSpc>
                <a:spcPct val="70000"/>
              </a:lnSpc>
              <a:spcBef>
                <a:spcPct val="80000"/>
              </a:spcBef>
              <a:buFontTx/>
              <a:buNone/>
            </a:pPr>
            <a:r>
              <a:rPr lang="en-US" sz="2400"/>
              <a:t>    April, 2008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074988" y="1493838"/>
            <a:ext cx="53832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2400" b="0" i="1">
                <a:solidFill>
                  <a:srgbClr val="FFFFFF"/>
                </a:solidFill>
                <a:latin typeface="Verdana" pitchFamily="-110" charset="0"/>
              </a:rPr>
              <a:t>Programming the “Cloud-in-a-Can”</a:t>
            </a:r>
          </a:p>
        </p:txBody>
      </p:sp>
    </p:spTree>
  </p:cSld>
  <p:clrMapOvr>
    <a:masterClrMapping/>
  </p:clrMapOvr>
  <p:transition advTm="6004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6"/>
          <p:cNvSpPr>
            <a:spLocks noChangeArrowheads="1"/>
          </p:cNvSpPr>
          <p:nvPr/>
        </p:nvSpPr>
        <p:spPr bwMode="auto">
          <a:xfrm>
            <a:off x="696913" y="3248025"/>
            <a:ext cx="2752725" cy="3213100"/>
          </a:xfrm>
          <a:prstGeom prst="rect">
            <a:avLst/>
          </a:prstGeom>
          <a:solidFill>
            <a:srgbClr val="CDC49E">
              <a:alpha val="14902"/>
            </a:srgbClr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1" name="Rectangle 15"/>
          <p:cNvSpPr>
            <a:spLocks noChangeArrowheads="1"/>
          </p:cNvSpPr>
          <p:nvPr/>
        </p:nvSpPr>
        <p:spPr bwMode="auto">
          <a:xfrm>
            <a:off x="6113463" y="3259138"/>
            <a:ext cx="2889250" cy="3190875"/>
          </a:xfrm>
          <a:prstGeom prst="rect">
            <a:avLst/>
          </a:prstGeom>
          <a:solidFill>
            <a:srgbClr val="CDC49E">
              <a:alpha val="14902"/>
            </a:srgbClr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Title 27"/>
          <p:cNvSpPr>
            <a:spLocks noGrp="1"/>
          </p:cNvSpPr>
          <p:nvPr>
            <p:ph type="ctrTitle"/>
          </p:nvPr>
        </p:nvSpPr>
        <p:spPr>
          <a:xfrm>
            <a:off x="1676400" y="57150"/>
            <a:ext cx="7315200" cy="552450"/>
          </a:xfrm>
        </p:spPr>
        <p:txBody>
          <a:bodyPr/>
          <a:lstStyle/>
          <a:p>
            <a:r>
              <a:rPr lang="en-US" sz="2400" smtClean="0">
                <a:latin typeface="Palatino" pitchFamily="-110" charset="0"/>
              </a:rPr>
              <a:t>Paintable Computing</a:t>
            </a:r>
            <a:r>
              <a:rPr lang="en-US" sz="2400" i="1" smtClean="0">
                <a:latin typeface="Palatino" pitchFamily="-110" charset="0"/>
              </a:rPr>
              <a:t>           Libraries and Applications</a:t>
            </a:r>
            <a:br>
              <a:rPr lang="en-US" sz="2400" i="1" smtClean="0">
                <a:latin typeface="Palatino" pitchFamily="-110" charset="0"/>
              </a:rPr>
            </a:br>
            <a:endParaRPr lang="en-US" sz="2400" smtClean="0"/>
          </a:p>
        </p:txBody>
      </p:sp>
      <p:pic>
        <p:nvPicPr>
          <p:cNvPr id="32773" name="Picture 36" descr="Grad-Sim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2350" y="1133475"/>
            <a:ext cx="2068513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37" descr="Coordinates large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46850" y="1127125"/>
            <a:ext cx="229235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38" descr="Tesselation 2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57588" y="1211263"/>
            <a:ext cx="2544762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15" descr="HDS.jpg                                                        000253DDMacintosh HD                   ABA78158: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03288" y="3760788"/>
            <a:ext cx="20320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19" descr="Killian Out.jpg                                                000253DDMacintosh HD                   ABA78158: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43038" y="4951413"/>
            <a:ext cx="146526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7" descr="Segmentation.jpg                                               000253DDMacintosh HD                   ABA78158: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70325" y="3735388"/>
            <a:ext cx="17526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18" descr="Beach (blurred).jpg                                            000253DDMacintosh HD                   ABA78158: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090988" y="5051425"/>
            <a:ext cx="1439862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Picture 45" descr="Text Display.jpg">
            <a:hlinkClick r:id="" action="ppaction://noaction"/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673850" y="4021138"/>
            <a:ext cx="2085975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1" name="Line 11"/>
          <p:cNvSpPr>
            <a:spLocks noChangeShapeType="1"/>
          </p:cNvSpPr>
          <p:nvPr/>
        </p:nvSpPr>
        <p:spPr bwMode="auto">
          <a:xfrm flipV="1">
            <a:off x="203200" y="3248025"/>
            <a:ext cx="854075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158875" y="6134100"/>
            <a:ext cx="1811338" cy="306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0" i="1" dirty="0">
                <a:latin typeface="+mn-lt"/>
              </a:rPr>
              <a:t>Holistic Data Storage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62400" y="6134100"/>
            <a:ext cx="1703388" cy="306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0" i="1" dirty="0">
                <a:latin typeface="+mn-lt"/>
              </a:rPr>
              <a:t>Image Segmentation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72288" y="6134100"/>
            <a:ext cx="2216150" cy="306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0" i="1" dirty="0">
                <a:latin typeface="+mn-lt"/>
              </a:rPr>
              <a:t>Text Rendering &amp; Graphics</a:t>
            </a:r>
          </a:p>
        </p:txBody>
      </p:sp>
      <p:sp>
        <p:nvSpPr>
          <p:cNvPr id="32785" name="TextBox 22"/>
          <p:cNvSpPr txBox="1">
            <a:spLocks noChangeArrowheads="1"/>
          </p:cNvSpPr>
          <p:nvPr/>
        </p:nvSpPr>
        <p:spPr bwMode="auto">
          <a:xfrm>
            <a:off x="1595438" y="2700338"/>
            <a:ext cx="9509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0" i="1">
                <a:latin typeface="Times" pitchFamily="-110" charset="0"/>
              </a:rPr>
              <a:t>Gradients</a:t>
            </a:r>
          </a:p>
        </p:txBody>
      </p:sp>
      <p:sp>
        <p:nvSpPr>
          <p:cNvPr id="32786" name="TextBox 23"/>
          <p:cNvSpPr txBox="1">
            <a:spLocks noChangeArrowheads="1"/>
          </p:cNvSpPr>
          <p:nvPr/>
        </p:nvSpPr>
        <p:spPr bwMode="auto">
          <a:xfrm>
            <a:off x="4279900" y="2700338"/>
            <a:ext cx="1084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0" i="1">
                <a:latin typeface="Times" pitchFamily="-110" charset="0"/>
              </a:rPr>
              <a:t>Tessellation</a:t>
            </a:r>
          </a:p>
        </p:txBody>
      </p:sp>
      <p:sp>
        <p:nvSpPr>
          <p:cNvPr id="32787" name="TextBox 24"/>
          <p:cNvSpPr txBox="1">
            <a:spLocks noChangeArrowheads="1"/>
          </p:cNvSpPr>
          <p:nvPr/>
        </p:nvSpPr>
        <p:spPr bwMode="auto">
          <a:xfrm>
            <a:off x="6848475" y="2700338"/>
            <a:ext cx="1657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0" i="1">
                <a:latin typeface="Times" pitchFamily="-110" charset="0"/>
              </a:rPr>
              <a:t>Coordinate Systems</a:t>
            </a:r>
          </a:p>
        </p:txBody>
      </p:sp>
      <p:cxnSp>
        <p:nvCxnSpPr>
          <p:cNvPr id="32788" name="Straight Connector 26"/>
          <p:cNvCxnSpPr>
            <a:cxnSpLocks noChangeShapeType="1"/>
          </p:cNvCxnSpPr>
          <p:nvPr/>
        </p:nvCxnSpPr>
        <p:spPr bwMode="auto">
          <a:xfrm>
            <a:off x="1752600" y="609600"/>
            <a:ext cx="70866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4"/>
          <p:cNvSpPr>
            <a:spLocks noChangeArrowheads="1"/>
          </p:cNvSpPr>
          <p:nvPr/>
        </p:nvSpPr>
        <p:spPr bwMode="auto">
          <a:xfrm>
            <a:off x="200025" y="990600"/>
            <a:ext cx="8763000" cy="2217738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648700" cy="533400"/>
          </a:xfrm>
        </p:spPr>
        <p:txBody>
          <a:bodyPr/>
          <a:lstStyle/>
          <a:p>
            <a:pPr eaLnBrk="1" hangingPunct="1"/>
            <a:r>
              <a:rPr lang="en-US" sz="2000" smtClean="0"/>
              <a:t>Technology Drivers: Device Physics and Micro-Architecture</a:t>
            </a:r>
          </a:p>
        </p:txBody>
      </p:sp>
      <p:sp>
        <p:nvSpPr>
          <p:cNvPr id="1741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BDE2300-4446-164C-AA96-405DE0D8876A}" type="slidenum">
              <a:rPr lang="en-US" smtClean="0"/>
              <a:pPr/>
              <a:t>2</a:t>
            </a:fld>
            <a:endParaRPr lang="en-US" smtClean="0"/>
          </a:p>
        </p:txBody>
      </p:sp>
      <p:pic>
        <p:nvPicPr>
          <p:cNvPr id="17414" name="Picture 5" descr="a4582_279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5438" y="3279775"/>
            <a:ext cx="1744662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403850" y="3848100"/>
            <a:ext cx="261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When does L</a:t>
            </a:r>
            <a:r>
              <a:rPr lang="en-US" baseline="-25000"/>
              <a:t>gate</a:t>
            </a:r>
            <a:r>
              <a:rPr lang="en-US"/>
              <a:t> = 22nm ? </a:t>
            </a:r>
          </a:p>
        </p:txBody>
      </p:sp>
      <p:pic>
        <p:nvPicPr>
          <p:cNvPr id="17416" name="Picture 8" descr="IC-38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43088" y="4968875"/>
            <a:ext cx="12382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1843088" y="4968875"/>
            <a:ext cx="1238250" cy="1076325"/>
          </a:xfrm>
          <a:prstGeom prst="rect">
            <a:avLst/>
          </a:prstGeom>
          <a:solidFill>
            <a:schemeClr val="accent1">
              <a:alpha val="50980"/>
            </a:scheme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127625" y="5130800"/>
            <a:ext cx="3146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die area of an ARM7 at 22nm  ?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194425" y="3824288"/>
            <a:ext cx="7889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2011</a:t>
            </a: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6194425" y="5130800"/>
          <a:ext cx="887413" cy="628650"/>
        </p:xfrm>
        <a:graphic>
          <a:graphicData uri="http://schemas.openxmlformats.org/presentationml/2006/ole">
            <p:oleObj spid="_x0000_s17410" name="Equation" r:id="rId5" imgW="520700" imgH="368300" progId="Equation.3">
              <p:embed/>
            </p:oleObj>
          </a:graphicData>
        </a:graphic>
      </p:graphicFrame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843088" y="4632325"/>
            <a:ext cx="1238250" cy="1127125"/>
            <a:chOff x="1842807" y="4929773"/>
            <a:chExt cx="1238531" cy="1127730"/>
          </a:xfrm>
        </p:grpSpPr>
        <p:pic>
          <p:nvPicPr>
            <p:cNvPr id="17430" name="Picture 14" descr="rbc.gi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511543" y="5834489"/>
              <a:ext cx="297352" cy="223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31" name="TextBox 15"/>
            <p:cNvSpPr txBox="1">
              <a:spLocks noChangeArrowheads="1"/>
            </p:cNvSpPr>
            <p:nvPr/>
          </p:nvSpPr>
          <p:spPr bwMode="auto">
            <a:xfrm>
              <a:off x="2249527" y="4929773"/>
              <a:ext cx="559368" cy="3385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80 µ</a:t>
              </a:r>
            </a:p>
          </p:txBody>
        </p:sp>
        <p:cxnSp>
          <p:nvCxnSpPr>
            <p:cNvPr id="17432" name="Straight Arrow Connector 19"/>
            <p:cNvCxnSpPr>
              <a:cxnSpLocks noChangeShapeType="1"/>
              <a:stCxn id="17431" idx="3"/>
            </p:cNvCxnSpPr>
            <p:nvPr/>
          </p:nvCxnSpPr>
          <p:spPr bwMode="auto">
            <a:xfrm>
              <a:off x="2808895" y="5099050"/>
              <a:ext cx="272443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7433" name="Straight Arrow Connector 20"/>
            <p:cNvCxnSpPr>
              <a:cxnSpLocks noChangeShapeType="1"/>
            </p:cNvCxnSpPr>
            <p:nvPr/>
          </p:nvCxnSpPr>
          <p:spPr bwMode="auto">
            <a:xfrm flipH="1">
              <a:off x="1842807" y="5113338"/>
              <a:ext cx="40672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pic>
        <p:nvPicPr>
          <p:cNvPr id="17421" name="Picture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7575" y="1130300"/>
            <a:ext cx="144621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1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68625" y="1130300"/>
            <a:ext cx="1331913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2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05375" y="1130300"/>
            <a:ext cx="13763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Picture 2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86575" y="1130300"/>
            <a:ext cx="12668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5" name="TextBox 25"/>
          <p:cNvSpPr txBox="1">
            <a:spLocks noChangeArrowheads="1"/>
          </p:cNvSpPr>
          <p:nvPr/>
        </p:nvSpPr>
        <p:spPr bwMode="auto">
          <a:xfrm>
            <a:off x="1027113" y="2555875"/>
            <a:ext cx="12223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50 nm Lgate</a:t>
            </a:r>
          </a:p>
        </p:txBody>
      </p:sp>
      <p:sp>
        <p:nvSpPr>
          <p:cNvPr id="17426" name="TextBox 26"/>
          <p:cNvSpPr txBox="1">
            <a:spLocks noChangeArrowheads="1"/>
          </p:cNvSpPr>
          <p:nvPr/>
        </p:nvSpPr>
        <p:spPr bwMode="auto">
          <a:xfrm>
            <a:off x="3016250" y="2555875"/>
            <a:ext cx="12223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30 nm Lgate</a:t>
            </a:r>
          </a:p>
        </p:txBody>
      </p:sp>
      <p:sp>
        <p:nvSpPr>
          <p:cNvPr id="17427" name="TextBox 27"/>
          <p:cNvSpPr txBox="1">
            <a:spLocks noChangeArrowheads="1"/>
          </p:cNvSpPr>
          <p:nvPr/>
        </p:nvSpPr>
        <p:spPr bwMode="auto">
          <a:xfrm>
            <a:off x="5059363" y="2555875"/>
            <a:ext cx="12223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20 nm Lgate</a:t>
            </a:r>
          </a:p>
        </p:txBody>
      </p:sp>
      <p:sp>
        <p:nvSpPr>
          <p:cNvPr id="17428" name="TextBox 28"/>
          <p:cNvSpPr txBox="1">
            <a:spLocks noChangeArrowheads="1"/>
          </p:cNvSpPr>
          <p:nvPr/>
        </p:nvSpPr>
        <p:spPr bwMode="auto">
          <a:xfrm>
            <a:off x="6931025" y="2555875"/>
            <a:ext cx="11715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15nm Lgate</a:t>
            </a:r>
          </a:p>
        </p:txBody>
      </p:sp>
      <p:sp>
        <p:nvSpPr>
          <p:cNvPr id="17429" name="TextBox 29"/>
          <p:cNvSpPr txBox="1">
            <a:spLocks noChangeArrowheads="1"/>
          </p:cNvSpPr>
          <p:nvPr/>
        </p:nvSpPr>
        <p:spPr bwMode="auto">
          <a:xfrm>
            <a:off x="6813550" y="2940050"/>
            <a:ext cx="2101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/>
              <a:t>Source: Intel Corporation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2413" y="533400"/>
            <a:ext cx="2033587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5313" y="4706938"/>
            <a:ext cx="2197100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89700" y="3932238"/>
            <a:ext cx="175577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1341438"/>
            <a:ext cx="172085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73775" y="1749425"/>
            <a:ext cx="2301875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>
            <a:hlinkClick r:id="" action="ppaction://media"/>
          </p:cNvPr>
          <p:cNvPicPr/>
          <p:nvPr>
            <a:vide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3357563" y="4591050"/>
            <a:ext cx="19272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 Box 10"/>
          <p:cNvSpPr txBox="1">
            <a:spLocks noChangeArrowheads="1"/>
          </p:cNvSpPr>
          <p:nvPr/>
        </p:nvSpPr>
        <p:spPr bwMode="auto">
          <a:xfrm>
            <a:off x="711200" y="2414588"/>
            <a:ext cx="758825" cy="3238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500" dirty="0">
                <a:effectLst>
                  <a:outerShdw blurRad="76200" dist="50800" dir="2700000">
                    <a:srgbClr val="000000">
                      <a:alpha val="43000"/>
                    </a:srgbClr>
                  </a:outerShdw>
                </a:effectLst>
              </a:rPr>
              <a:t>Vision</a:t>
            </a:r>
          </a:p>
        </p:txBody>
      </p:sp>
      <p:sp>
        <p:nvSpPr>
          <p:cNvPr id="6153" name="Text Box 11"/>
          <p:cNvSpPr txBox="1">
            <a:spLocks noChangeArrowheads="1"/>
          </p:cNvSpPr>
          <p:nvPr/>
        </p:nvSpPr>
        <p:spPr bwMode="auto">
          <a:xfrm>
            <a:off x="3603625" y="2522538"/>
            <a:ext cx="1266825" cy="5540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500" dirty="0">
                <a:effectLst>
                  <a:outerShdw blurRad="63500" dist="38100" dir="2700000">
                    <a:srgbClr val="000000">
                      <a:alpha val="43000"/>
                    </a:srgbClr>
                  </a:outerShdw>
                </a:effectLst>
              </a:rPr>
              <a:t>Hardware</a:t>
            </a:r>
          </a:p>
          <a:p>
            <a:pPr>
              <a:defRPr/>
            </a:pPr>
            <a:r>
              <a:rPr lang="en-US" sz="1500" dirty="0">
                <a:effectLst>
                  <a:outerShdw blurRad="63500" dist="38100" dir="2700000">
                    <a:srgbClr val="000000">
                      <a:alpha val="43000"/>
                    </a:srgbClr>
                  </a:outerShdw>
                </a:effectLst>
              </a:rPr>
              <a:t>Abstraction</a:t>
            </a:r>
          </a:p>
        </p:txBody>
      </p:sp>
      <p:sp>
        <p:nvSpPr>
          <p:cNvPr id="6154" name="Text Box 12"/>
          <p:cNvSpPr txBox="1">
            <a:spLocks noChangeArrowheads="1"/>
          </p:cNvSpPr>
          <p:nvPr/>
        </p:nvSpPr>
        <p:spPr bwMode="auto">
          <a:xfrm>
            <a:off x="5710238" y="2792413"/>
            <a:ext cx="1266825" cy="5540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5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Software</a:t>
            </a:r>
          </a:p>
          <a:p>
            <a:pPr>
              <a:defRPr/>
            </a:pPr>
            <a:r>
              <a:rPr lang="en-US" sz="15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Abstraction</a:t>
            </a:r>
          </a:p>
        </p:txBody>
      </p:sp>
      <p:sp>
        <p:nvSpPr>
          <p:cNvPr id="6155" name="Text Box 13"/>
          <p:cNvSpPr txBox="1">
            <a:spLocks noChangeArrowheads="1"/>
          </p:cNvSpPr>
          <p:nvPr/>
        </p:nvSpPr>
        <p:spPr bwMode="auto">
          <a:xfrm>
            <a:off x="5624513" y="3687763"/>
            <a:ext cx="1435100" cy="5540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5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Programming</a:t>
            </a:r>
          </a:p>
          <a:p>
            <a:pPr>
              <a:defRPr/>
            </a:pPr>
            <a:r>
              <a:rPr lang="en-US" sz="15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Model</a:t>
            </a:r>
          </a:p>
        </p:txBody>
      </p:sp>
      <p:sp>
        <p:nvSpPr>
          <p:cNvPr id="6156" name="Text Box 14"/>
          <p:cNvSpPr txBox="1">
            <a:spLocks noChangeArrowheads="1"/>
          </p:cNvSpPr>
          <p:nvPr/>
        </p:nvSpPr>
        <p:spPr bwMode="auto">
          <a:xfrm>
            <a:off x="3605213" y="3946525"/>
            <a:ext cx="1350962" cy="3238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5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Applications</a:t>
            </a:r>
          </a:p>
        </p:txBody>
      </p:sp>
      <p:sp>
        <p:nvSpPr>
          <p:cNvPr id="6157" name="Text Box 15"/>
          <p:cNvSpPr txBox="1">
            <a:spLocks noChangeArrowheads="1"/>
          </p:cNvSpPr>
          <p:nvPr/>
        </p:nvSpPr>
        <p:spPr bwMode="auto">
          <a:xfrm>
            <a:off x="755650" y="3981450"/>
            <a:ext cx="1114425" cy="554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5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Emulation</a:t>
            </a:r>
          </a:p>
          <a:p>
            <a:pPr>
              <a:defRPr/>
            </a:pPr>
            <a:r>
              <a:rPr lang="en-US" sz="15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Hardware</a:t>
            </a:r>
          </a:p>
        </p:txBody>
      </p:sp>
      <p:sp>
        <p:nvSpPr>
          <p:cNvPr id="18446" name="Line 16"/>
          <p:cNvSpPr>
            <a:spLocks noChangeShapeType="1"/>
          </p:cNvSpPr>
          <p:nvPr/>
        </p:nvSpPr>
        <p:spPr bwMode="auto">
          <a:xfrm>
            <a:off x="3276600" y="685800"/>
            <a:ext cx="5126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7" name="Title 19"/>
          <p:cNvSpPr>
            <a:spLocks noGrp="1"/>
          </p:cNvSpPr>
          <p:nvPr>
            <p:ph type="ctrTitle"/>
          </p:nvPr>
        </p:nvSpPr>
        <p:spPr>
          <a:xfrm>
            <a:off x="3429000" y="0"/>
            <a:ext cx="5105400" cy="685800"/>
          </a:xfrm>
        </p:spPr>
        <p:txBody>
          <a:bodyPr/>
          <a:lstStyle/>
          <a:p>
            <a:r>
              <a:rPr lang="en-US" sz="2400" smtClean="0">
                <a:latin typeface="Palatino" pitchFamily="-110" charset="0"/>
              </a:rPr>
              <a:t>Paintable Computing     </a:t>
            </a:r>
            <a:r>
              <a:rPr lang="en-US" sz="2400" i="1" smtClean="0">
                <a:latin typeface="Palatino" pitchFamily="-110" charset="0"/>
              </a:rPr>
              <a:t>2000 - 2004</a:t>
            </a:r>
            <a:br>
              <a:rPr lang="en-US" sz="2400" i="1" smtClean="0">
                <a:latin typeface="Palatino" pitchFamily="-110" charset="0"/>
              </a:rPr>
            </a:b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2155" name="Picture 27" descr="SVM Sti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6775" y="4416425"/>
            <a:ext cx="4092575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/Users/Bill/Scale Free Architectures/Performance Model - Mesh/SVM Movie.mov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691063" y="4418013"/>
            <a:ext cx="4081462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2164" name="Picture 36" descr="IOPortal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70425" y="4418013"/>
            <a:ext cx="4086225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5989638" y="1173163"/>
            <a:ext cx="2776537" cy="2425700"/>
            <a:chOff x="3773" y="781"/>
            <a:chExt cx="1749" cy="1528"/>
          </a:xfrm>
        </p:grpSpPr>
        <p:pic>
          <p:nvPicPr>
            <p:cNvPr id="20500" name="Picture 32" descr="Single Core + Monitor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773" y="781"/>
              <a:ext cx="1749" cy="1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01" name="Oval 30"/>
            <p:cNvSpPr>
              <a:spLocks noChangeArrowheads="1"/>
            </p:cNvSpPr>
            <p:nvPr/>
          </p:nvSpPr>
          <p:spPr bwMode="auto">
            <a:xfrm rot="-338216">
              <a:off x="4091" y="1658"/>
              <a:ext cx="1127" cy="323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72159" name="Picture 31" descr="Single Cor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91225" y="1168400"/>
            <a:ext cx="2779713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2145" name="Picture 17" descr="Core Mesh (2D, Hex)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8813" y="1492250"/>
            <a:ext cx="4027487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2146" name="Picture 18" descr="Wafer Singl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2438" y="5321300"/>
            <a:ext cx="3195637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2156" name="Rectangle 28"/>
          <p:cNvSpPr>
            <a:spLocks noGrp="1" noChangeArrowheads="1"/>
          </p:cNvSpPr>
          <p:nvPr>
            <p:ph type="title" idx="4294967295"/>
          </p:nvPr>
        </p:nvSpPr>
        <p:spPr>
          <a:xfrm>
            <a:off x="1443038" y="157163"/>
            <a:ext cx="7700962" cy="760412"/>
          </a:xfrm>
        </p:spPr>
        <p:txBody>
          <a:bodyPr/>
          <a:lstStyle/>
          <a:p>
            <a:pPr>
              <a:defRPr/>
            </a:pPr>
            <a:r>
              <a:rPr lang="en-US" sz="3200">
                <a:ea typeface="+mj-ea"/>
                <a:cs typeface="+mj-cs"/>
              </a:rPr>
              <a:t>Si Hardware Environment</a:t>
            </a:r>
          </a:p>
        </p:txBody>
      </p:sp>
      <p:pic>
        <p:nvPicPr>
          <p:cNvPr id="1072166" name="Picture 38" descr="Wafer-Flash Single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0375" y="5029200"/>
            <a:ext cx="3186113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4860925" y="3727450"/>
            <a:ext cx="3557588" cy="503238"/>
            <a:chOff x="3062" y="2348"/>
            <a:chExt cx="2241" cy="317"/>
          </a:xfrm>
        </p:grpSpPr>
        <p:sp>
          <p:nvSpPr>
            <p:cNvPr id="20492" name="Rectangle 39"/>
            <p:cNvSpPr>
              <a:spLocks noChangeArrowheads="1"/>
            </p:cNvSpPr>
            <p:nvPr/>
          </p:nvSpPr>
          <p:spPr bwMode="auto">
            <a:xfrm>
              <a:off x="3252" y="2557"/>
              <a:ext cx="108" cy="108"/>
            </a:xfrm>
            <a:prstGeom prst="rect">
              <a:avLst/>
            </a:prstGeom>
            <a:solidFill>
              <a:srgbClr val="F8F8F8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3" name="Rectangle 40"/>
            <p:cNvSpPr>
              <a:spLocks noChangeArrowheads="1"/>
            </p:cNvSpPr>
            <p:nvPr/>
          </p:nvSpPr>
          <p:spPr bwMode="auto">
            <a:xfrm>
              <a:off x="4873" y="2557"/>
              <a:ext cx="108" cy="108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4" name="Rectangle 41"/>
            <p:cNvSpPr>
              <a:spLocks noChangeArrowheads="1"/>
            </p:cNvSpPr>
            <p:nvPr/>
          </p:nvSpPr>
          <p:spPr bwMode="auto">
            <a:xfrm>
              <a:off x="3746" y="2557"/>
              <a:ext cx="108" cy="108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5" name="Rectangle 42"/>
            <p:cNvSpPr>
              <a:spLocks noChangeArrowheads="1"/>
            </p:cNvSpPr>
            <p:nvPr/>
          </p:nvSpPr>
          <p:spPr bwMode="auto">
            <a:xfrm>
              <a:off x="4240" y="2557"/>
              <a:ext cx="108" cy="108"/>
            </a:xfrm>
            <a:prstGeom prst="rect">
              <a:avLst/>
            </a:prstGeom>
            <a:solidFill>
              <a:srgbClr val="333333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6" name="Text Box 43"/>
            <p:cNvSpPr txBox="1">
              <a:spLocks noChangeArrowheads="1"/>
            </p:cNvSpPr>
            <p:nvPr/>
          </p:nvSpPr>
          <p:spPr bwMode="auto">
            <a:xfrm>
              <a:off x="3062" y="2348"/>
              <a:ext cx="567" cy="23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0" i="1">
                  <a:solidFill>
                    <a:schemeClr val="tx2"/>
                  </a:solidFill>
                </a:rPr>
                <a:t>+30 %</a:t>
              </a:r>
            </a:p>
          </p:txBody>
        </p:sp>
        <p:sp>
          <p:nvSpPr>
            <p:cNvPr id="20497" name="Text Box 44"/>
            <p:cNvSpPr txBox="1">
              <a:spLocks noChangeArrowheads="1"/>
            </p:cNvSpPr>
            <p:nvPr/>
          </p:nvSpPr>
          <p:spPr bwMode="auto">
            <a:xfrm>
              <a:off x="3537" y="2349"/>
              <a:ext cx="660" cy="23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0" i="1">
                  <a:solidFill>
                    <a:schemeClr val="tx2"/>
                  </a:solidFill>
                </a:rPr>
                <a:t>nominal</a:t>
              </a:r>
            </a:p>
          </p:txBody>
        </p:sp>
        <p:sp>
          <p:nvSpPr>
            <p:cNvPr id="20498" name="Text Box 45"/>
            <p:cNvSpPr txBox="1">
              <a:spLocks noChangeArrowheads="1"/>
            </p:cNvSpPr>
            <p:nvPr/>
          </p:nvSpPr>
          <p:spPr bwMode="auto">
            <a:xfrm>
              <a:off x="4078" y="2356"/>
              <a:ext cx="530" cy="23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0" i="1">
                  <a:solidFill>
                    <a:schemeClr val="tx2"/>
                  </a:solidFill>
                </a:rPr>
                <a:t>-30 %</a:t>
              </a:r>
            </a:p>
          </p:txBody>
        </p:sp>
        <p:sp>
          <p:nvSpPr>
            <p:cNvPr id="20499" name="Text Box 46"/>
            <p:cNvSpPr txBox="1">
              <a:spLocks noChangeArrowheads="1"/>
            </p:cNvSpPr>
            <p:nvPr/>
          </p:nvSpPr>
          <p:spPr bwMode="auto">
            <a:xfrm>
              <a:off x="4659" y="2349"/>
              <a:ext cx="644" cy="23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0" i="1">
                  <a:solidFill>
                    <a:schemeClr val="tx2"/>
                  </a:solidFill>
                </a:rPr>
                <a:t>inactive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2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72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72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72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72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7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4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3" dur="1" fill="hold"/>
                                        <p:tgtEl>
                                          <p:spTgt spid="204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3"/>
                  </p:tgtEl>
                </p:cond>
              </p:nextCondLst>
            </p:seq>
            <p:vide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48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955" name="Rectangle 67"/>
          <p:cNvSpPr>
            <a:spLocks noChangeArrowheads="1"/>
          </p:cNvSpPr>
          <p:nvPr/>
        </p:nvSpPr>
        <p:spPr bwMode="auto">
          <a:xfrm>
            <a:off x="3200400" y="3048000"/>
            <a:ext cx="2438400" cy="3200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23922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76200"/>
            <a:ext cx="8237537" cy="641350"/>
          </a:xfrm>
        </p:spPr>
        <p:txBody>
          <a:bodyPr/>
          <a:lstStyle/>
          <a:p>
            <a:pPr eaLnBrk="1" hangingPunct="1"/>
            <a:r>
              <a:rPr lang="en-US"/>
              <a:t>Canonical MapReduce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1600200" y="762000"/>
            <a:ext cx="5867400" cy="1981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3" name="Rectangle 111"/>
          <p:cNvSpPr>
            <a:spLocks noChangeArrowheads="1"/>
          </p:cNvSpPr>
          <p:nvPr/>
        </p:nvSpPr>
        <p:spPr bwMode="auto">
          <a:xfrm>
            <a:off x="2943225" y="1104900"/>
            <a:ext cx="228600" cy="228600"/>
          </a:xfrm>
          <a:prstGeom prst="rect">
            <a:avLst/>
          </a:prstGeom>
          <a:solidFill>
            <a:srgbClr val="DEDE5E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Rectangle 112"/>
          <p:cNvSpPr>
            <a:spLocks noChangeArrowheads="1"/>
          </p:cNvSpPr>
          <p:nvPr/>
        </p:nvSpPr>
        <p:spPr bwMode="auto">
          <a:xfrm>
            <a:off x="2943225" y="1373188"/>
            <a:ext cx="228600" cy="228600"/>
          </a:xfrm>
          <a:prstGeom prst="rect">
            <a:avLst/>
          </a:prstGeom>
          <a:solidFill>
            <a:srgbClr val="DEDE5E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5" name="Rectangle 113"/>
          <p:cNvSpPr>
            <a:spLocks noChangeArrowheads="1"/>
          </p:cNvSpPr>
          <p:nvPr/>
        </p:nvSpPr>
        <p:spPr bwMode="auto">
          <a:xfrm>
            <a:off x="2943225" y="1643063"/>
            <a:ext cx="228600" cy="228600"/>
          </a:xfrm>
          <a:prstGeom prst="rect">
            <a:avLst/>
          </a:prstGeom>
          <a:solidFill>
            <a:srgbClr val="DEDE5E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6" name="Rectangle 114"/>
          <p:cNvSpPr>
            <a:spLocks noChangeArrowheads="1"/>
          </p:cNvSpPr>
          <p:nvPr/>
        </p:nvSpPr>
        <p:spPr bwMode="auto">
          <a:xfrm>
            <a:off x="2943225" y="1912938"/>
            <a:ext cx="228600" cy="228600"/>
          </a:xfrm>
          <a:prstGeom prst="rect">
            <a:avLst/>
          </a:prstGeom>
          <a:solidFill>
            <a:srgbClr val="DEDE5E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7" name="Rectangle 115"/>
          <p:cNvSpPr>
            <a:spLocks noChangeArrowheads="1"/>
          </p:cNvSpPr>
          <p:nvPr/>
        </p:nvSpPr>
        <p:spPr bwMode="auto">
          <a:xfrm>
            <a:off x="2943225" y="2182813"/>
            <a:ext cx="228600" cy="228600"/>
          </a:xfrm>
          <a:prstGeom prst="rect">
            <a:avLst/>
          </a:prstGeom>
          <a:solidFill>
            <a:srgbClr val="DEDE5E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8" name="Rectangle 116"/>
          <p:cNvSpPr>
            <a:spLocks noChangeArrowheads="1"/>
          </p:cNvSpPr>
          <p:nvPr/>
        </p:nvSpPr>
        <p:spPr bwMode="auto">
          <a:xfrm>
            <a:off x="2943225" y="2452688"/>
            <a:ext cx="228600" cy="228600"/>
          </a:xfrm>
          <a:prstGeom prst="rect">
            <a:avLst/>
          </a:prstGeom>
          <a:solidFill>
            <a:srgbClr val="DEDE5E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9" name="Rectangle 107"/>
          <p:cNvSpPr>
            <a:spLocks noChangeArrowheads="1"/>
          </p:cNvSpPr>
          <p:nvPr/>
        </p:nvSpPr>
        <p:spPr bwMode="auto">
          <a:xfrm>
            <a:off x="2943225" y="838200"/>
            <a:ext cx="228600" cy="228600"/>
          </a:xfrm>
          <a:prstGeom prst="rect">
            <a:avLst/>
          </a:prstGeom>
          <a:solidFill>
            <a:srgbClr val="DEDE5E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0" name="Text Box 4"/>
          <p:cNvSpPr txBox="1">
            <a:spLocks noChangeArrowheads="1"/>
          </p:cNvSpPr>
          <p:nvPr/>
        </p:nvSpPr>
        <p:spPr bwMode="auto">
          <a:xfrm>
            <a:off x="2895600" y="762000"/>
            <a:ext cx="4572000" cy="1970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110000"/>
              </a:lnSpc>
              <a:tabLst>
                <a:tab pos="342900" algn="l"/>
              </a:tabLst>
            </a:pPr>
            <a:r>
              <a:rPr lang="en-US" sz="1600"/>
              <a:t>A</a:t>
            </a:r>
            <a:r>
              <a:rPr lang="en-US" sz="1600" i="1"/>
              <a:t>	selecting worker pool</a:t>
            </a:r>
          </a:p>
          <a:p>
            <a:pPr algn="l">
              <a:lnSpc>
                <a:spcPct val="110000"/>
              </a:lnSpc>
              <a:tabLst>
                <a:tab pos="342900" algn="l"/>
              </a:tabLst>
            </a:pPr>
            <a:r>
              <a:rPr lang="en-US" sz="1600"/>
              <a:t>B</a:t>
            </a:r>
            <a:r>
              <a:rPr lang="en-US" sz="1600" i="1"/>
              <a:t>	data partitioning / split assignment</a:t>
            </a:r>
          </a:p>
          <a:p>
            <a:pPr algn="l">
              <a:lnSpc>
                <a:spcPct val="110000"/>
              </a:lnSpc>
              <a:tabLst>
                <a:tab pos="342900" algn="l"/>
              </a:tabLst>
            </a:pPr>
            <a:r>
              <a:rPr lang="en-US" sz="1600"/>
              <a:t>C	</a:t>
            </a:r>
            <a:r>
              <a:rPr lang="en-US" sz="1600" i="1"/>
              <a:t>worker assignment (Map &amp; Reduce tasks)</a:t>
            </a:r>
          </a:p>
          <a:p>
            <a:pPr algn="l">
              <a:lnSpc>
                <a:spcPct val="110000"/>
              </a:lnSpc>
              <a:tabLst>
                <a:tab pos="342900" algn="l"/>
              </a:tabLst>
            </a:pPr>
            <a:r>
              <a:rPr lang="en-US" sz="1600"/>
              <a:t>D	</a:t>
            </a:r>
            <a:r>
              <a:rPr lang="en-US" sz="1600" i="1"/>
              <a:t>load balancing / performance monitoring</a:t>
            </a:r>
          </a:p>
          <a:p>
            <a:pPr algn="l">
              <a:lnSpc>
                <a:spcPct val="110000"/>
              </a:lnSpc>
              <a:tabLst>
                <a:tab pos="342900" algn="l"/>
              </a:tabLst>
            </a:pPr>
            <a:r>
              <a:rPr lang="en-US" sz="1600"/>
              <a:t>E</a:t>
            </a:r>
            <a:r>
              <a:rPr lang="en-US" sz="1600" i="1"/>
              <a:t>	grouping criteria for shuffle</a:t>
            </a:r>
          </a:p>
          <a:p>
            <a:pPr algn="l">
              <a:lnSpc>
                <a:spcPct val="110000"/>
              </a:lnSpc>
              <a:tabLst>
                <a:tab pos="342900" algn="l"/>
              </a:tabLst>
            </a:pPr>
            <a:r>
              <a:rPr lang="en-US" sz="1600"/>
              <a:t>F	</a:t>
            </a:r>
            <a:r>
              <a:rPr lang="en-US" sz="1600" i="1"/>
              <a:t>routing results to storage</a:t>
            </a:r>
          </a:p>
          <a:p>
            <a:pPr algn="l">
              <a:lnSpc>
                <a:spcPct val="110000"/>
              </a:lnSpc>
              <a:tabLst>
                <a:tab pos="342900" algn="l"/>
              </a:tabLst>
            </a:pPr>
            <a:r>
              <a:rPr lang="en-US" sz="1600"/>
              <a:t>G	</a:t>
            </a:r>
            <a:r>
              <a:rPr lang="en-US" sz="1600" i="1"/>
              <a:t>execution sequencing</a:t>
            </a:r>
            <a:endParaRPr lang="en-US" sz="1600"/>
          </a:p>
        </p:txBody>
      </p:sp>
      <p:sp>
        <p:nvSpPr>
          <p:cNvPr id="22541" name="Rectangle 6"/>
          <p:cNvSpPr>
            <a:spLocks noChangeArrowheads="1"/>
          </p:cNvSpPr>
          <p:nvPr/>
        </p:nvSpPr>
        <p:spPr bwMode="auto">
          <a:xfrm>
            <a:off x="2085975" y="3276600"/>
            <a:ext cx="838200" cy="6096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98B3F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2" name="Text Box 10"/>
          <p:cNvSpPr txBox="1">
            <a:spLocks noChangeArrowheads="1"/>
          </p:cNvSpPr>
          <p:nvPr/>
        </p:nvSpPr>
        <p:spPr bwMode="auto">
          <a:xfrm>
            <a:off x="2141538" y="3348038"/>
            <a:ext cx="728662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chemeClr val="tx1"/>
                </a:solidFill>
              </a:rPr>
              <a:t>Map</a:t>
            </a:r>
          </a:p>
        </p:txBody>
      </p:sp>
      <p:sp>
        <p:nvSpPr>
          <p:cNvPr id="22543" name="Rectangle 9"/>
          <p:cNvSpPr>
            <a:spLocks noChangeArrowheads="1"/>
          </p:cNvSpPr>
          <p:nvPr/>
        </p:nvSpPr>
        <p:spPr bwMode="auto">
          <a:xfrm>
            <a:off x="5943600" y="4110038"/>
            <a:ext cx="1066800" cy="5334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98B3F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4" name="Text Box 13"/>
          <p:cNvSpPr txBox="1">
            <a:spLocks noChangeArrowheads="1"/>
          </p:cNvSpPr>
          <p:nvPr/>
        </p:nvSpPr>
        <p:spPr bwMode="auto">
          <a:xfrm>
            <a:off x="5903913" y="4143375"/>
            <a:ext cx="1147762" cy="427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chemeClr val="tx1"/>
                </a:solidFill>
              </a:rPr>
              <a:t>Reduce</a:t>
            </a:r>
          </a:p>
        </p:txBody>
      </p:sp>
      <p:sp>
        <p:nvSpPr>
          <p:cNvPr id="549927" name="Rectangle 39"/>
          <p:cNvSpPr>
            <a:spLocks noChangeArrowheads="1"/>
          </p:cNvSpPr>
          <p:nvPr/>
        </p:nvSpPr>
        <p:spPr bwMode="auto">
          <a:xfrm>
            <a:off x="1676400" y="838200"/>
            <a:ext cx="1143000" cy="1600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34902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2546" name="Text Box 40"/>
          <p:cNvSpPr txBox="1">
            <a:spLocks noChangeArrowheads="1"/>
          </p:cNvSpPr>
          <p:nvPr/>
        </p:nvSpPr>
        <p:spPr bwMode="auto">
          <a:xfrm>
            <a:off x="1655763" y="917575"/>
            <a:ext cx="11160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Master</a:t>
            </a:r>
          </a:p>
        </p:txBody>
      </p:sp>
      <p:sp>
        <p:nvSpPr>
          <p:cNvPr id="22547" name="AutoShape 41" descr="25%"/>
          <p:cNvSpPr>
            <a:spLocks noChangeArrowheads="1"/>
          </p:cNvSpPr>
          <p:nvPr/>
        </p:nvSpPr>
        <p:spPr bwMode="auto">
          <a:xfrm>
            <a:off x="1066800" y="3309938"/>
            <a:ext cx="762000" cy="542925"/>
          </a:xfrm>
          <a:prstGeom prst="flowChartMultidocument">
            <a:avLst/>
          </a:prstGeom>
          <a:pattFill prst="pct25">
            <a:fgClr>
              <a:schemeClr val="bg1"/>
            </a:fgClr>
            <a:bgClr>
              <a:srgbClr val="FFFFFF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8" name="AutoShape 42" descr="25%"/>
          <p:cNvSpPr>
            <a:spLocks noChangeArrowheads="1"/>
          </p:cNvSpPr>
          <p:nvPr/>
        </p:nvSpPr>
        <p:spPr bwMode="auto">
          <a:xfrm>
            <a:off x="3305175" y="3309938"/>
            <a:ext cx="762000" cy="542925"/>
          </a:xfrm>
          <a:prstGeom prst="flowChartMultidocument">
            <a:avLst/>
          </a:prstGeom>
          <a:pattFill prst="pct25">
            <a:fgClr>
              <a:schemeClr val="bg1"/>
            </a:fgClr>
            <a:bgClr>
              <a:srgbClr val="FFFFFF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9" name="AutoShape 43" descr="25%"/>
          <p:cNvSpPr>
            <a:spLocks noChangeArrowheads="1"/>
          </p:cNvSpPr>
          <p:nvPr/>
        </p:nvSpPr>
        <p:spPr bwMode="auto">
          <a:xfrm>
            <a:off x="4800600" y="4105275"/>
            <a:ext cx="762000" cy="542925"/>
          </a:xfrm>
          <a:prstGeom prst="flowChartMultidocument">
            <a:avLst/>
          </a:prstGeom>
          <a:pattFill prst="pct25">
            <a:fgClr>
              <a:schemeClr val="bg1"/>
            </a:fgClr>
            <a:bgClr>
              <a:srgbClr val="FFFFFF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0" name="AutoShape 44" descr="25%"/>
          <p:cNvSpPr>
            <a:spLocks noChangeArrowheads="1"/>
          </p:cNvSpPr>
          <p:nvPr/>
        </p:nvSpPr>
        <p:spPr bwMode="auto">
          <a:xfrm>
            <a:off x="7343775" y="4105275"/>
            <a:ext cx="762000" cy="542925"/>
          </a:xfrm>
          <a:prstGeom prst="flowChartMultidocument">
            <a:avLst/>
          </a:prstGeom>
          <a:pattFill prst="pct25">
            <a:fgClr>
              <a:schemeClr val="bg1"/>
            </a:fgClr>
            <a:bgClr>
              <a:srgbClr val="FFFFFF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1" name="Rectangle 53"/>
          <p:cNvSpPr>
            <a:spLocks noChangeArrowheads="1"/>
          </p:cNvSpPr>
          <p:nvPr/>
        </p:nvSpPr>
        <p:spPr bwMode="auto">
          <a:xfrm>
            <a:off x="2057400" y="4419600"/>
            <a:ext cx="838200" cy="6096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98B3F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2" name="Text Box 54"/>
          <p:cNvSpPr txBox="1">
            <a:spLocks noChangeArrowheads="1"/>
          </p:cNvSpPr>
          <p:nvPr/>
        </p:nvSpPr>
        <p:spPr bwMode="auto">
          <a:xfrm>
            <a:off x="2112963" y="4491038"/>
            <a:ext cx="728662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chemeClr val="tx1"/>
                </a:solidFill>
              </a:rPr>
              <a:t>Map</a:t>
            </a:r>
          </a:p>
        </p:txBody>
      </p:sp>
      <p:sp>
        <p:nvSpPr>
          <p:cNvPr id="22553" name="AutoShape 55" descr="25%"/>
          <p:cNvSpPr>
            <a:spLocks noChangeArrowheads="1"/>
          </p:cNvSpPr>
          <p:nvPr/>
        </p:nvSpPr>
        <p:spPr bwMode="auto">
          <a:xfrm>
            <a:off x="1038225" y="4452938"/>
            <a:ext cx="762000" cy="542925"/>
          </a:xfrm>
          <a:prstGeom prst="flowChartMultidocument">
            <a:avLst/>
          </a:prstGeom>
          <a:pattFill prst="pct25">
            <a:fgClr>
              <a:schemeClr val="bg1"/>
            </a:fgClr>
            <a:bgClr>
              <a:srgbClr val="FFFFFF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4" name="AutoShape 56" descr="25%"/>
          <p:cNvSpPr>
            <a:spLocks noChangeArrowheads="1"/>
          </p:cNvSpPr>
          <p:nvPr/>
        </p:nvSpPr>
        <p:spPr bwMode="auto">
          <a:xfrm>
            <a:off x="3276600" y="4452938"/>
            <a:ext cx="762000" cy="542925"/>
          </a:xfrm>
          <a:prstGeom prst="flowChartMultidocument">
            <a:avLst/>
          </a:prstGeom>
          <a:pattFill prst="pct25">
            <a:fgClr>
              <a:schemeClr val="bg1"/>
            </a:fgClr>
            <a:bgClr>
              <a:srgbClr val="FFFFFF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5" name="Rectangle 58"/>
          <p:cNvSpPr>
            <a:spLocks noChangeArrowheads="1"/>
          </p:cNvSpPr>
          <p:nvPr/>
        </p:nvSpPr>
        <p:spPr bwMode="auto">
          <a:xfrm>
            <a:off x="2057400" y="5486400"/>
            <a:ext cx="838200" cy="6096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98B3F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6" name="Text Box 59"/>
          <p:cNvSpPr txBox="1">
            <a:spLocks noChangeArrowheads="1"/>
          </p:cNvSpPr>
          <p:nvPr/>
        </p:nvSpPr>
        <p:spPr bwMode="auto">
          <a:xfrm>
            <a:off x="2112963" y="5557838"/>
            <a:ext cx="728662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chemeClr val="tx1"/>
                </a:solidFill>
              </a:rPr>
              <a:t>Map</a:t>
            </a:r>
          </a:p>
        </p:txBody>
      </p:sp>
      <p:sp>
        <p:nvSpPr>
          <p:cNvPr id="22557" name="AutoShape 60" descr="25%"/>
          <p:cNvSpPr>
            <a:spLocks noChangeArrowheads="1"/>
          </p:cNvSpPr>
          <p:nvPr/>
        </p:nvSpPr>
        <p:spPr bwMode="auto">
          <a:xfrm>
            <a:off x="1038225" y="5519738"/>
            <a:ext cx="762000" cy="542925"/>
          </a:xfrm>
          <a:prstGeom prst="flowChartMultidocument">
            <a:avLst/>
          </a:prstGeom>
          <a:pattFill prst="pct25">
            <a:fgClr>
              <a:schemeClr val="bg1"/>
            </a:fgClr>
            <a:bgClr>
              <a:srgbClr val="FFFFFF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8" name="AutoShape 61" descr="25%"/>
          <p:cNvSpPr>
            <a:spLocks noChangeArrowheads="1"/>
          </p:cNvSpPr>
          <p:nvPr/>
        </p:nvSpPr>
        <p:spPr bwMode="auto">
          <a:xfrm>
            <a:off x="3276600" y="5519738"/>
            <a:ext cx="762000" cy="542925"/>
          </a:xfrm>
          <a:prstGeom prst="flowChartMultidocument">
            <a:avLst/>
          </a:prstGeom>
          <a:pattFill prst="pct25">
            <a:fgClr>
              <a:schemeClr val="bg1"/>
            </a:fgClr>
            <a:bgClr>
              <a:srgbClr val="FFFFFF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9" name="Rectangle 63"/>
          <p:cNvSpPr>
            <a:spLocks noChangeArrowheads="1"/>
          </p:cNvSpPr>
          <p:nvPr/>
        </p:nvSpPr>
        <p:spPr bwMode="auto">
          <a:xfrm>
            <a:off x="5915025" y="5253038"/>
            <a:ext cx="1066800" cy="5334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98B3F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60" name="Text Box 64"/>
          <p:cNvSpPr txBox="1">
            <a:spLocks noChangeArrowheads="1"/>
          </p:cNvSpPr>
          <p:nvPr/>
        </p:nvSpPr>
        <p:spPr bwMode="auto">
          <a:xfrm>
            <a:off x="5875338" y="5286375"/>
            <a:ext cx="1147762" cy="427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chemeClr val="tx1"/>
                </a:solidFill>
              </a:rPr>
              <a:t>Reduce</a:t>
            </a:r>
          </a:p>
        </p:txBody>
      </p:sp>
      <p:sp>
        <p:nvSpPr>
          <p:cNvPr id="22561" name="AutoShape 65" descr="25%"/>
          <p:cNvSpPr>
            <a:spLocks noChangeArrowheads="1"/>
          </p:cNvSpPr>
          <p:nvPr/>
        </p:nvSpPr>
        <p:spPr bwMode="auto">
          <a:xfrm>
            <a:off x="4772025" y="5248275"/>
            <a:ext cx="762000" cy="542925"/>
          </a:xfrm>
          <a:prstGeom prst="flowChartMultidocument">
            <a:avLst/>
          </a:prstGeom>
          <a:pattFill prst="pct25">
            <a:fgClr>
              <a:schemeClr val="bg1"/>
            </a:fgClr>
            <a:bgClr>
              <a:srgbClr val="FFFFFF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62" name="AutoShape 66" descr="25%"/>
          <p:cNvSpPr>
            <a:spLocks noChangeArrowheads="1"/>
          </p:cNvSpPr>
          <p:nvPr/>
        </p:nvSpPr>
        <p:spPr bwMode="auto">
          <a:xfrm>
            <a:off x="7315200" y="5248275"/>
            <a:ext cx="762000" cy="542925"/>
          </a:xfrm>
          <a:prstGeom prst="flowChartMultidocument">
            <a:avLst/>
          </a:prstGeom>
          <a:pattFill prst="pct25">
            <a:fgClr>
              <a:schemeClr val="bg1"/>
            </a:fgClr>
            <a:bgClr>
              <a:srgbClr val="FFFFFF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63" name="Text Box 75"/>
          <p:cNvSpPr txBox="1">
            <a:spLocks noChangeArrowheads="1"/>
          </p:cNvSpPr>
          <p:nvPr/>
        </p:nvSpPr>
        <p:spPr bwMode="auto">
          <a:xfrm>
            <a:off x="4448175" y="3227388"/>
            <a:ext cx="1054100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chemeClr val="tx1"/>
                </a:solidFill>
              </a:rPr>
              <a:t>Shuffle</a:t>
            </a:r>
          </a:p>
        </p:txBody>
      </p:sp>
      <p:sp>
        <p:nvSpPr>
          <p:cNvPr id="549964" name="AutoShape 76"/>
          <p:cNvSpPr>
            <a:spLocks noChangeArrowheads="1"/>
          </p:cNvSpPr>
          <p:nvPr/>
        </p:nvSpPr>
        <p:spPr bwMode="auto">
          <a:xfrm>
            <a:off x="185738" y="3429000"/>
            <a:ext cx="381000" cy="457200"/>
          </a:xfrm>
          <a:prstGeom prst="flowChartMagneticDisk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15686"/>
                  <a:invGamma/>
                </a:schemeClr>
              </a:gs>
            </a:gsLst>
            <a:path path="rect">
              <a:fillToRect r="100000" b="100000"/>
            </a:path>
          </a:gra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49965" name="AutoShape 77"/>
          <p:cNvSpPr>
            <a:spLocks noChangeArrowheads="1"/>
          </p:cNvSpPr>
          <p:nvPr/>
        </p:nvSpPr>
        <p:spPr bwMode="auto">
          <a:xfrm>
            <a:off x="185738" y="2971800"/>
            <a:ext cx="381000" cy="457200"/>
          </a:xfrm>
          <a:prstGeom prst="flowChartMagneticDisk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23529"/>
                  <a:invGamma/>
                </a:schemeClr>
              </a:gs>
            </a:gsLst>
            <a:path path="rect">
              <a:fillToRect r="100000" b="100000"/>
            </a:path>
          </a:gra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49966" name="AutoShape 78"/>
          <p:cNvSpPr>
            <a:spLocks noChangeArrowheads="1"/>
          </p:cNvSpPr>
          <p:nvPr/>
        </p:nvSpPr>
        <p:spPr bwMode="auto">
          <a:xfrm>
            <a:off x="185738" y="3886200"/>
            <a:ext cx="381000" cy="457200"/>
          </a:xfrm>
          <a:prstGeom prst="flowChartMagneticDisk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15686"/>
                  <a:invGamma/>
                </a:schemeClr>
              </a:gs>
            </a:gsLst>
            <a:path path="rect">
              <a:fillToRect r="100000" b="100000"/>
            </a:path>
          </a:gra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49967" name="AutoShape 79"/>
          <p:cNvSpPr>
            <a:spLocks noChangeArrowheads="1"/>
          </p:cNvSpPr>
          <p:nvPr/>
        </p:nvSpPr>
        <p:spPr bwMode="auto">
          <a:xfrm>
            <a:off x="185738" y="4343400"/>
            <a:ext cx="381000" cy="457200"/>
          </a:xfrm>
          <a:prstGeom prst="flowChartMagneticDisk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15686"/>
                  <a:invGamma/>
                </a:schemeClr>
              </a:gs>
            </a:gsLst>
            <a:path path="rect">
              <a:fillToRect r="100000" b="100000"/>
            </a:path>
          </a:gra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49968" name="AutoShape 80"/>
          <p:cNvSpPr>
            <a:spLocks noChangeArrowheads="1"/>
          </p:cNvSpPr>
          <p:nvPr/>
        </p:nvSpPr>
        <p:spPr bwMode="auto">
          <a:xfrm>
            <a:off x="185738" y="4800600"/>
            <a:ext cx="381000" cy="457200"/>
          </a:xfrm>
          <a:prstGeom prst="flowChartMagneticDisk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15686"/>
                  <a:invGamma/>
                </a:schemeClr>
              </a:gs>
            </a:gsLst>
            <a:path path="rect">
              <a:fillToRect r="100000" b="100000"/>
            </a:path>
          </a:gra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49969" name="AutoShape 81"/>
          <p:cNvSpPr>
            <a:spLocks noChangeArrowheads="1"/>
          </p:cNvSpPr>
          <p:nvPr/>
        </p:nvSpPr>
        <p:spPr bwMode="auto">
          <a:xfrm>
            <a:off x="185738" y="5257800"/>
            <a:ext cx="381000" cy="457200"/>
          </a:xfrm>
          <a:prstGeom prst="flowChartMagneticDisk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15686"/>
                  <a:invGamma/>
                </a:schemeClr>
              </a:gs>
            </a:gsLst>
            <a:path path="rect">
              <a:fillToRect r="100000" b="100000"/>
            </a:path>
          </a:gra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49970" name="AutoShape 82"/>
          <p:cNvSpPr>
            <a:spLocks noChangeArrowheads="1"/>
          </p:cNvSpPr>
          <p:nvPr/>
        </p:nvSpPr>
        <p:spPr bwMode="auto">
          <a:xfrm>
            <a:off x="185738" y="5715000"/>
            <a:ext cx="381000" cy="457200"/>
          </a:xfrm>
          <a:prstGeom prst="flowChartMagneticDisk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15686"/>
                  <a:invGamma/>
                </a:schemeClr>
              </a:gs>
            </a:gsLst>
            <a:path path="rect">
              <a:fillToRect r="100000" b="100000"/>
            </a:path>
          </a:gra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49971" name="AutoShape 83"/>
          <p:cNvSpPr>
            <a:spLocks noChangeArrowheads="1"/>
          </p:cNvSpPr>
          <p:nvPr/>
        </p:nvSpPr>
        <p:spPr bwMode="auto">
          <a:xfrm>
            <a:off x="8620125" y="3429000"/>
            <a:ext cx="381000" cy="457200"/>
          </a:xfrm>
          <a:prstGeom prst="flowChartMagneticDisk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19608"/>
                  <a:invGamma/>
                </a:schemeClr>
              </a:gs>
            </a:gsLst>
            <a:path path="rect">
              <a:fillToRect r="100000" b="100000"/>
            </a:path>
          </a:gra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49972" name="AutoShape 84"/>
          <p:cNvSpPr>
            <a:spLocks noChangeArrowheads="1"/>
          </p:cNvSpPr>
          <p:nvPr/>
        </p:nvSpPr>
        <p:spPr bwMode="auto">
          <a:xfrm>
            <a:off x="8620125" y="2971800"/>
            <a:ext cx="381000" cy="457200"/>
          </a:xfrm>
          <a:prstGeom prst="flowChartMagneticDisk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19608"/>
                  <a:invGamma/>
                </a:schemeClr>
              </a:gs>
            </a:gsLst>
            <a:path path="rect">
              <a:fillToRect r="100000" b="100000"/>
            </a:path>
          </a:gra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49973" name="AutoShape 85"/>
          <p:cNvSpPr>
            <a:spLocks noChangeArrowheads="1"/>
          </p:cNvSpPr>
          <p:nvPr/>
        </p:nvSpPr>
        <p:spPr bwMode="auto">
          <a:xfrm>
            <a:off x="8620125" y="3886200"/>
            <a:ext cx="381000" cy="457200"/>
          </a:xfrm>
          <a:prstGeom prst="flowChartMagneticDisk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19608"/>
                  <a:invGamma/>
                </a:schemeClr>
              </a:gs>
            </a:gsLst>
            <a:path path="rect">
              <a:fillToRect r="100000" b="100000"/>
            </a:path>
          </a:gra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49974" name="AutoShape 86"/>
          <p:cNvSpPr>
            <a:spLocks noChangeArrowheads="1"/>
          </p:cNvSpPr>
          <p:nvPr/>
        </p:nvSpPr>
        <p:spPr bwMode="auto">
          <a:xfrm>
            <a:off x="8620125" y="4343400"/>
            <a:ext cx="381000" cy="457200"/>
          </a:xfrm>
          <a:prstGeom prst="flowChartMagneticDisk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19608"/>
                  <a:invGamma/>
                </a:schemeClr>
              </a:gs>
            </a:gsLst>
            <a:path path="rect">
              <a:fillToRect r="100000" b="100000"/>
            </a:path>
          </a:gra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49975" name="AutoShape 87"/>
          <p:cNvSpPr>
            <a:spLocks noChangeArrowheads="1"/>
          </p:cNvSpPr>
          <p:nvPr/>
        </p:nvSpPr>
        <p:spPr bwMode="auto">
          <a:xfrm>
            <a:off x="8620125" y="4800600"/>
            <a:ext cx="381000" cy="457200"/>
          </a:xfrm>
          <a:prstGeom prst="flowChartMagneticDisk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19608"/>
                  <a:invGamma/>
                </a:schemeClr>
              </a:gs>
            </a:gsLst>
            <a:path path="rect">
              <a:fillToRect r="100000" b="100000"/>
            </a:path>
          </a:gra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49976" name="AutoShape 88"/>
          <p:cNvSpPr>
            <a:spLocks noChangeArrowheads="1"/>
          </p:cNvSpPr>
          <p:nvPr/>
        </p:nvSpPr>
        <p:spPr bwMode="auto">
          <a:xfrm>
            <a:off x="8620125" y="5257800"/>
            <a:ext cx="381000" cy="457200"/>
          </a:xfrm>
          <a:prstGeom prst="flowChartMagneticDisk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19608"/>
                  <a:invGamma/>
                </a:schemeClr>
              </a:gs>
            </a:gsLst>
            <a:path path="rect">
              <a:fillToRect r="100000" b="100000"/>
            </a:path>
          </a:gra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49977" name="AutoShape 89"/>
          <p:cNvSpPr>
            <a:spLocks noChangeArrowheads="1"/>
          </p:cNvSpPr>
          <p:nvPr/>
        </p:nvSpPr>
        <p:spPr bwMode="auto">
          <a:xfrm>
            <a:off x="8620125" y="5715000"/>
            <a:ext cx="381000" cy="457200"/>
          </a:xfrm>
          <a:prstGeom prst="flowChartMagneticDisk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19608"/>
                  <a:invGamma/>
                </a:schemeClr>
              </a:gs>
            </a:gsLst>
            <a:path path="rect">
              <a:fillToRect r="100000" b="100000"/>
            </a:path>
          </a:gra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2578" name="Line 90"/>
          <p:cNvSpPr>
            <a:spLocks noChangeShapeType="1"/>
          </p:cNvSpPr>
          <p:nvPr/>
        </p:nvSpPr>
        <p:spPr bwMode="auto">
          <a:xfrm>
            <a:off x="609600" y="4114800"/>
            <a:ext cx="304800" cy="38100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79" name="Line 91"/>
          <p:cNvSpPr>
            <a:spLocks noChangeShapeType="1"/>
          </p:cNvSpPr>
          <p:nvPr/>
        </p:nvSpPr>
        <p:spPr bwMode="auto">
          <a:xfrm flipV="1">
            <a:off x="685800" y="4876800"/>
            <a:ext cx="228600" cy="15240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80" name="Line 92"/>
          <p:cNvSpPr>
            <a:spLocks noChangeShapeType="1"/>
          </p:cNvSpPr>
          <p:nvPr/>
        </p:nvSpPr>
        <p:spPr bwMode="auto">
          <a:xfrm>
            <a:off x="609600" y="5486400"/>
            <a:ext cx="304800" cy="15240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81" name="Line 93"/>
          <p:cNvSpPr>
            <a:spLocks noChangeShapeType="1"/>
          </p:cNvSpPr>
          <p:nvPr/>
        </p:nvSpPr>
        <p:spPr bwMode="auto">
          <a:xfrm flipV="1">
            <a:off x="609600" y="5867400"/>
            <a:ext cx="304800" cy="7620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82" name="Line 94"/>
          <p:cNvSpPr>
            <a:spLocks noChangeShapeType="1"/>
          </p:cNvSpPr>
          <p:nvPr/>
        </p:nvSpPr>
        <p:spPr bwMode="auto">
          <a:xfrm>
            <a:off x="685800" y="3657600"/>
            <a:ext cx="228600" cy="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83" name="Line 95"/>
          <p:cNvSpPr>
            <a:spLocks noChangeShapeType="1"/>
          </p:cNvSpPr>
          <p:nvPr/>
        </p:nvSpPr>
        <p:spPr bwMode="auto">
          <a:xfrm>
            <a:off x="609600" y="3276600"/>
            <a:ext cx="381000" cy="22860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84" name="Line 96"/>
          <p:cNvSpPr>
            <a:spLocks noChangeShapeType="1"/>
          </p:cNvSpPr>
          <p:nvPr/>
        </p:nvSpPr>
        <p:spPr bwMode="auto">
          <a:xfrm>
            <a:off x="609600" y="4572000"/>
            <a:ext cx="304800" cy="15240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85" name="Line 97"/>
          <p:cNvSpPr>
            <a:spLocks noChangeShapeType="1"/>
          </p:cNvSpPr>
          <p:nvPr/>
        </p:nvSpPr>
        <p:spPr bwMode="auto">
          <a:xfrm>
            <a:off x="4114800" y="3581400"/>
            <a:ext cx="533400" cy="83820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86" name="Line 98"/>
          <p:cNvSpPr>
            <a:spLocks noChangeShapeType="1"/>
          </p:cNvSpPr>
          <p:nvPr/>
        </p:nvSpPr>
        <p:spPr bwMode="auto">
          <a:xfrm flipV="1">
            <a:off x="4114800" y="4495800"/>
            <a:ext cx="457200" cy="15240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87" name="Line 99"/>
          <p:cNvSpPr>
            <a:spLocks noChangeShapeType="1"/>
          </p:cNvSpPr>
          <p:nvPr/>
        </p:nvSpPr>
        <p:spPr bwMode="auto">
          <a:xfrm flipV="1">
            <a:off x="4114800" y="4572000"/>
            <a:ext cx="533400" cy="106680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88" name="Line 101"/>
          <p:cNvSpPr>
            <a:spLocks noChangeShapeType="1"/>
          </p:cNvSpPr>
          <p:nvPr/>
        </p:nvSpPr>
        <p:spPr bwMode="auto">
          <a:xfrm>
            <a:off x="4114800" y="4800600"/>
            <a:ext cx="609600" cy="685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89" name="Line 102"/>
          <p:cNvSpPr>
            <a:spLocks noChangeShapeType="1"/>
          </p:cNvSpPr>
          <p:nvPr/>
        </p:nvSpPr>
        <p:spPr bwMode="auto">
          <a:xfrm flipV="1">
            <a:off x="4114800" y="5562600"/>
            <a:ext cx="533400" cy="228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90" name="Line 103"/>
          <p:cNvSpPr>
            <a:spLocks noChangeShapeType="1"/>
          </p:cNvSpPr>
          <p:nvPr/>
        </p:nvSpPr>
        <p:spPr bwMode="auto">
          <a:xfrm flipV="1">
            <a:off x="8153400" y="3276600"/>
            <a:ext cx="381000" cy="83820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91" name="Line 104"/>
          <p:cNvSpPr>
            <a:spLocks noChangeShapeType="1"/>
          </p:cNvSpPr>
          <p:nvPr/>
        </p:nvSpPr>
        <p:spPr bwMode="auto">
          <a:xfrm flipV="1">
            <a:off x="8153400" y="3733800"/>
            <a:ext cx="381000" cy="53340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92" name="Line 105"/>
          <p:cNvSpPr>
            <a:spLocks noChangeShapeType="1"/>
          </p:cNvSpPr>
          <p:nvPr/>
        </p:nvSpPr>
        <p:spPr bwMode="auto">
          <a:xfrm flipV="1">
            <a:off x="8153400" y="4191000"/>
            <a:ext cx="381000" cy="15240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93" name="Line 106"/>
          <p:cNvSpPr>
            <a:spLocks noChangeShapeType="1"/>
          </p:cNvSpPr>
          <p:nvPr/>
        </p:nvSpPr>
        <p:spPr bwMode="auto">
          <a:xfrm>
            <a:off x="8153400" y="4419600"/>
            <a:ext cx="381000" cy="22860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94" name="Line 108"/>
          <p:cNvSpPr>
            <a:spLocks noChangeShapeType="1"/>
          </p:cNvSpPr>
          <p:nvPr/>
        </p:nvSpPr>
        <p:spPr bwMode="auto">
          <a:xfrm flipV="1">
            <a:off x="8153400" y="5105400"/>
            <a:ext cx="381000" cy="30480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95" name="Line 109"/>
          <p:cNvSpPr>
            <a:spLocks noChangeShapeType="1"/>
          </p:cNvSpPr>
          <p:nvPr/>
        </p:nvSpPr>
        <p:spPr bwMode="auto">
          <a:xfrm flipV="1">
            <a:off x="8153400" y="5486400"/>
            <a:ext cx="381000" cy="7620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96" name="Line 110"/>
          <p:cNvSpPr>
            <a:spLocks noChangeShapeType="1"/>
          </p:cNvSpPr>
          <p:nvPr/>
        </p:nvSpPr>
        <p:spPr bwMode="auto">
          <a:xfrm>
            <a:off x="8153400" y="5715000"/>
            <a:ext cx="381000" cy="22860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ChangeArrowheads="1"/>
          </p:cNvSpPr>
          <p:nvPr/>
        </p:nvSpPr>
        <p:spPr bwMode="auto">
          <a:xfrm>
            <a:off x="1600200" y="781050"/>
            <a:ext cx="5867400" cy="762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5187" name="Rectangle 3"/>
          <p:cNvSpPr>
            <a:spLocks noChangeArrowheads="1"/>
          </p:cNvSpPr>
          <p:nvPr/>
        </p:nvSpPr>
        <p:spPr bwMode="auto">
          <a:xfrm>
            <a:off x="1676400" y="857250"/>
            <a:ext cx="1143000" cy="6159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34902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05188" name="Rectangle 4"/>
          <p:cNvSpPr>
            <a:spLocks noChangeArrowheads="1"/>
          </p:cNvSpPr>
          <p:nvPr/>
        </p:nvSpPr>
        <p:spPr bwMode="auto">
          <a:xfrm>
            <a:off x="3200400" y="3048000"/>
            <a:ext cx="2438400" cy="3200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23922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05189" name="Rectangle 5"/>
          <p:cNvSpPr>
            <a:spLocks noChangeArrowheads="1"/>
          </p:cNvSpPr>
          <p:nvPr/>
        </p:nvSpPr>
        <p:spPr bwMode="auto">
          <a:xfrm>
            <a:off x="1600200" y="762000"/>
            <a:ext cx="5867400" cy="1981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2085975" y="3276600"/>
            <a:ext cx="838200" cy="6096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98B3F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141538" y="3348038"/>
            <a:ext cx="728662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chemeClr val="tx1"/>
                </a:solidFill>
              </a:rPr>
              <a:t>Map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5943600" y="4110038"/>
            <a:ext cx="1066800" cy="5334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98B3F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5903913" y="4143375"/>
            <a:ext cx="1147762" cy="427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chemeClr val="tx1"/>
                </a:solidFill>
              </a:rPr>
              <a:t>Reduce</a:t>
            </a:r>
          </a:p>
        </p:txBody>
      </p:sp>
      <p:sp>
        <p:nvSpPr>
          <p:cNvPr id="605194" name="Rectangle 10"/>
          <p:cNvSpPr>
            <a:spLocks noChangeArrowheads="1"/>
          </p:cNvSpPr>
          <p:nvPr/>
        </p:nvSpPr>
        <p:spPr bwMode="auto">
          <a:xfrm>
            <a:off x="1676400" y="838200"/>
            <a:ext cx="1143000" cy="1600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34902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1655763" y="917575"/>
            <a:ext cx="11160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Master</a:t>
            </a:r>
          </a:p>
        </p:txBody>
      </p:sp>
      <p:sp>
        <p:nvSpPr>
          <p:cNvPr id="24588" name="AutoShape 12" descr="25%"/>
          <p:cNvSpPr>
            <a:spLocks noChangeArrowheads="1"/>
          </p:cNvSpPr>
          <p:nvPr/>
        </p:nvSpPr>
        <p:spPr bwMode="auto">
          <a:xfrm>
            <a:off x="1066800" y="3309938"/>
            <a:ext cx="762000" cy="542925"/>
          </a:xfrm>
          <a:prstGeom prst="flowChartMultidocument">
            <a:avLst/>
          </a:prstGeom>
          <a:pattFill prst="pct25">
            <a:fgClr>
              <a:schemeClr val="bg1"/>
            </a:fgClr>
            <a:bgClr>
              <a:srgbClr val="FFFFFF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9" name="AutoShape 13" descr="25%"/>
          <p:cNvSpPr>
            <a:spLocks noChangeArrowheads="1"/>
          </p:cNvSpPr>
          <p:nvPr/>
        </p:nvSpPr>
        <p:spPr bwMode="auto">
          <a:xfrm>
            <a:off x="3305175" y="3309938"/>
            <a:ext cx="762000" cy="542925"/>
          </a:xfrm>
          <a:prstGeom prst="flowChartMultidocument">
            <a:avLst/>
          </a:prstGeom>
          <a:pattFill prst="pct25">
            <a:fgClr>
              <a:schemeClr val="bg1"/>
            </a:fgClr>
            <a:bgClr>
              <a:srgbClr val="FFFFFF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0" name="AutoShape 14" descr="25%"/>
          <p:cNvSpPr>
            <a:spLocks noChangeArrowheads="1"/>
          </p:cNvSpPr>
          <p:nvPr/>
        </p:nvSpPr>
        <p:spPr bwMode="auto">
          <a:xfrm>
            <a:off x="4800600" y="4105275"/>
            <a:ext cx="762000" cy="542925"/>
          </a:xfrm>
          <a:prstGeom prst="flowChartMultidocument">
            <a:avLst/>
          </a:prstGeom>
          <a:pattFill prst="pct25">
            <a:fgClr>
              <a:schemeClr val="bg1"/>
            </a:fgClr>
            <a:bgClr>
              <a:srgbClr val="FFFFFF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1" name="AutoShape 15" descr="25%"/>
          <p:cNvSpPr>
            <a:spLocks noChangeArrowheads="1"/>
          </p:cNvSpPr>
          <p:nvPr/>
        </p:nvSpPr>
        <p:spPr bwMode="auto">
          <a:xfrm>
            <a:off x="7343775" y="4105275"/>
            <a:ext cx="762000" cy="542925"/>
          </a:xfrm>
          <a:prstGeom prst="flowChartMultidocument">
            <a:avLst/>
          </a:prstGeom>
          <a:pattFill prst="pct25">
            <a:fgClr>
              <a:schemeClr val="bg1"/>
            </a:fgClr>
            <a:bgClr>
              <a:srgbClr val="FFFFFF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2057400" y="4419600"/>
            <a:ext cx="838200" cy="6096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98B3F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2112963" y="4491038"/>
            <a:ext cx="728662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chemeClr val="tx1"/>
                </a:solidFill>
              </a:rPr>
              <a:t>Map</a:t>
            </a:r>
          </a:p>
        </p:txBody>
      </p:sp>
      <p:sp>
        <p:nvSpPr>
          <p:cNvPr id="24594" name="AutoShape 18" descr="25%"/>
          <p:cNvSpPr>
            <a:spLocks noChangeArrowheads="1"/>
          </p:cNvSpPr>
          <p:nvPr/>
        </p:nvSpPr>
        <p:spPr bwMode="auto">
          <a:xfrm>
            <a:off x="1038225" y="4452938"/>
            <a:ext cx="762000" cy="542925"/>
          </a:xfrm>
          <a:prstGeom prst="flowChartMultidocument">
            <a:avLst/>
          </a:prstGeom>
          <a:pattFill prst="pct25">
            <a:fgClr>
              <a:schemeClr val="bg1"/>
            </a:fgClr>
            <a:bgClr>
              <a:srgbClr val="FFFFFF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5" name="AutoShape 19" descr="25%"/>
          <p:cNvSpPr>
            <a:spLocks noChangeArrowheads="1"/>
          </p:cNvSpPr>
          <p:nvPr/>
        </p:nvSpPr>
        <p:spPr bwMode="auto">
          <a:xfrm>
            <a:off x="3276600" y="4452938"/>
            <a:ext cx="762000" cy="542925"/>
          </a:xfrm>
          <a:prstGeom prst="flowChartMultidocument">
            <a:avLst/>
          </a:prstGeom>
          <a:pattFill prst="pct25">
            <a:fgClr>
              <a:schemeClr val="bg1"/>
            </a:fgClr>
            <a:bgClr>
              <a:srgbClr val="FFFFFF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2057400" y="5486400"/>
            <a:ext cx="838200" cy="6096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98B3F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2112963" y="5557838"/>
            <a:ext cx="728662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chemeClr val="tx1"/>
                </a:solidFill>
              </a:rPr>
              <a:t>Map</a:t>
            </a:r>
          </a:p>
        </p:txBody>
      </p:sp>
      <p:sp>
        <p:nvSpPr>
          <p:cNvPr id="24598" name="AutoShape 22" descr="25%"/>
          <p:cNvSpPr>
            <a:spLocks noChangeArrowheads="1"/>
          </p:cNvSpPr>
          <p:nvPr/>
        </p:nvSpPr>
        <p:spPr bwMode="auto">
          <a:xfrm>
            <a:off x="1038225" y="5519738"/>
            <a:ext cx="762000" cy="542925"/>
          </a:xfrm>
          <a:prstGeom prst="flowChartMultidocument">
            <a:avLst/>
          </a:prstGeom>
          <a:pattFill prst="pct25">
            <a:fgClr>
              <a:schemeClr val="bg1"/>
            </a:fgClr>
            <a:bgClr>
              <a:srgbClr val="FFFFFF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9" name="AutoShape 23" descr="25%"/>
          <p:cNvSpPr>
            <a:spLocks noChangeArrowheads="1"/>
          </p:cNvSpPr>
          <p:nvPr/>
        </p:nvSpPr>
        <p:spPr bwMode="auto">
          <a:xfrm>
            <a:off x="3276600" y="5519738"/>
            <a:ext cx="762000" cy="542925"/>
          </a:xfrm>
          <a:prstGeom prst="flowChartMultidocument">
            <a:avLst/>
          </a:prstGeom>
          <a:pattFill prst="pct25">
            <a:fgClr>
              <a:schemeClr val="bg1"/>
            </a:fgClr>
            <a:bgClr>
              <a:srgbClr val="FFFFFF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5915025" y="5253038"/>
            <a:ext cx="1066800" cy="5334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98B3F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5875338" y="5286375"/>
            <a:ext cx="1147762" cy="427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chemeClr val="tx1"/>
                </a:solidFill>
              </a:rPr>
              <a:t>Reduce</a:t>
            </a:r>
          </a:p>
        </p:txBody>
      </p:sp>
      <p:sp>
        <p:nvSpPr>
          <p:cNvPr id="24602" name="AutoShape 26" descr="25%"/>
          <p:cNvSpPr>
            <a:spLocks noChangeArrowheads="1"/>
          </p:cNvSpPr>
          <p:nvPr/>
        </p:nvSpPr>
        <p:spPr bwMode="auto">
          <a:xfrm>
            <a:off x="4772025" y="5248275"/>
            <a:ext cx="762000" cy="542925"/>
          </a:xfrm>
          <a:prstGeom prst="flowChartMultidocument">
            <a:avLst/>
          </a:prstGeom>
          <a:pattFill prst="pct25">
            <a:fgClr>
              <a:schemeClr val="bg1"/>
            </a:fgClr>
            <a:bgClr>
              <a:srgbClr val="FFFFFF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3" name="AutoShape 27" descr="25%"/>
          <p:cNvSpPr>
            <a:spLocks noChangeArrowheads="1"/>
          </p:cNvSpPr>
          <p:nvPr/>
        </p:nvSpPr>
        <p:spPr bwMode="auto">
          <a:xfrm>
            <a:off x="7315200" y="5248275"/>
            <a:ext cx="762000" cy="542925"/>
          </a:xfrm>
          <a:prstGeom prst="flowChartMultidocument">
            <a:avLst/>
          </a:prstGeom>
          <a:pattFill prst="pct25">
            <a:fgClr>
              <a:schemeClr val="bg1"/>
            </a:fgClr>
            <a:bgClr>
              <a:srgbClr val="FFFFFF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4" name="Text Box 28"/>
          <p:cNvSpPr txBox="1">
            <a:spLocks noChangeArrowheads="1"/>
          </p:cNvSpPr>
          <p:nvPr/>
        </p:nvSpPr>
        <p:spPr bwMode="auto">
          <a:xfrm>
            <a:off x="4448175" y="3227388"/>
            <a:ext cx="1054100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chemeClr val="tx1"/>
                </a:solidFill>
              </a:rPr>
              <a:t>Shuffle</a:t>
            </a:r>
          </a:p>
        </p:txBody>
      </p:sp>
      <p:sp>
        <p:nvSpPr>
          <p:cNvPr id="605213" name="AutoShape 29"/>
          <p:cNvSpPr>
            <a:spLocks noChangeArrowheads="1"/>
          </p:cNvSpPr>
          <p:nvPr/>
        </p:nvSpPr>
        <p:spPr bwMode="auto">
          <a:xfrm>
            <a:off x="185738" y="3429000"/>
            <a:ext cx="381000" cy="457200"/>
          </a:xfrm>
          <a:prstGeom prst="flowChartMagneticDisk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15686"/>
                  <a:invGamma/>
                </a:schemeClr>
              </a:gs>
            </a:gsLst>
            <a:path path="rect">
              <a:fillToRect r="100000" b="100000"/>
            </a:path>
          </a:gra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05214" name="AutoShape 30"/>
          <p:cNvSpPr>
            <a:spLocks noChangeArrowheads="1"/>
          </p:cNvSpPr>
          <p:nvPr/>
        </p:nvSpPr>
        <p:spPr bwMode="auto">
          <a:xfrm>
            <a:off x="185738" y="2971800"/>
            <a:ext cx="381000" cy="457200"/>
          </a:xfrm>
          <a:prstGeom prst="flowChartMagneticDisk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23529"/>
                  <a:invGamma/>
                </a:schemeClr>
              </a:gs>
            </a:gsLst>
            <a:path path="rect">
              <a:fillToRect r="100000" b="100000"/>
            </a:path>
          </a:gra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05215" name="AutoShape 31"/>
          <p:cNvSpPr>
            <a:spLocks noChangeArrowheads="1"/>
          </p:cNvSpPr>
          <p:nvPr/>
        </p:nvSpPr>
        <p:spPr bwMode="auto">
          <a:xfrm>
            <a:off x="185738" y="3886200"/>
            <a:ext cx="381000" cy="457200"/>
          </a:xfrm>
          <a:prstGeom prst="flowChartMagneticDisk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15686"/>
                  <a:invGamma/>
                </a:schemeClr>
              </a:gs>
            </a:gsLst>
            <a:path path="rect">
              <a:fillToRect r="100000" b="100000"/>
            </a:path>
          </a:gra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05216" name="AutoShape 32"/>
          <p:cNvSpPr>
            <a:spLocks noChangeArrowheads="1"/>
          </p:cNvSpPr>
          <p:nvPr/>
        </p:nvSpPr>
        <p:spPr bwMode="auto">
          <a:xfrm>
            <a:off x="185738" y="4343400"/>
            <a:ext cx="381000" cy="457200"/>
          </a:xfrm>
          <a:prstGeom prst="flowChartMagneticDisk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15686"/>
                  <a:invGamma/>
                </a:schemeClr>
              </a:gs>
            </a:gsLst>
            <a:path path="rect">
              <a:fillToRect r="100000" b="100000"/>
            </a:path>
          </a:gra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05217" name="AutoShape 33"/>
          <p:cNvSpPr>
            <a:spLocks noChangeArrowheads="1"/>
          </p:cNvSpPr>
          <p:nvPr/>
        </p:nvSpPr>
        <p:spPr bwMode="auto">
          <a:xfrm>
            <a:off x="185738" y="4800600"/>
            <a:ext cx="381000" cy="457200"/>
          </a:xfrm>
          <a:prstGeom prst="flowChartMagneticDisk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15686"/>
                  <a:invGamma/>
                </a:schemeClr>
              </a:gs>
            </a:gsLst>
            <a:path path="rect">
              <a:fillToRect r="100000" b="100000"/>
            </a:path>
          </a:gra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05218" name="AutoShape 34"/>
          <p:cNvSpPr>
            <a:spLocks noChangeArrowheads="1"/>
          </p:cNvSpPr>
          <p:nvPr/>
        </p:nvSpPr>
        <p:spPr bwMode="auto">
          <a:xfrm>
            <a:off x="185738" y="5257800"/>
            <a:ext cx="381000" cy="457200"/>
          </a:xfrm>
          <a:prstGeom prst="flowChartMagneticDisk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15686"/>
                  <a:invGamma/>
                </a:schemeClr>
              </a:gs>
            </a:gsLst>
            <a:path path="rect">
              <a:fillToRect r="100000" b="100000"/>
            </a:path>
          </a:gra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05219" name="AutoShape 35"/>
          <p:cNvSpPr>
            <a:spLocks noChangeArrowheads="1"/>
          </p:cNvSpPr>
          <p:nvPr/>
        </p:nvSpPr>
        <p:spPr bwMode="auto">
          <a:xfrm>
            <a:off x="185738" y="5715000"/>
            <a:ext cx="381000" cy="457200"/>
          </a:xfrm>
          <a:prstGeom prst="flowChartMagneticDisk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15686"/>
                  <a:invGamma/>
                </a:schemeClr>
              </a:gs>
            </a:gsLst>
            <a:path path="rect">
              <a:fillToRect r="100000" b="100000"/>
            </a:path>
          </a:gra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05220" name="AutoShape 36"/>
          <p:cNvSpPr>
            <a:spLocks noChangeArrowheads="1"/>
          </p:cNvSpPr>
          <p:nvPr/>
        </p:nvSpPr>
        <p:spPr bwMode="auto">
          <a:xfrm>
            <a:off x="8620125" y="3429000"/>
            <a:ext cx="381000" cy="457200"/>
          </a:xfrm>
          <a:prstGeom prst="flowChartMagneticDisk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19608"/>
                  <a:invGamma/>
                </a:schemeClr>
              </a:gs>
            </a:gsLst>
            <a:path path="rect">
              <a:fillToRect r="100000" b="100000"/>
            </a:path>
          </a:gra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05221" name="AutoShape 37"/>
          <p:cNvSpPr>
            <a:spLocks noChangeArrowheads="1"/>
          </p:cNvSpPr>
          <p:nvPr/>
        </p:nvSpPr>
        <p:spPr bwMode="auto">
          <a:xfrm>
            <a:off x="8620125" y="2971800"/>
            <a:ext cx="381000" cy="457200"/>
          </a:xfrm>
          <a:prstGeom prst="flowChartMagneticDisk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19608"/>
                  <a:invGamma/>
                </a:schemeClr>
              </a:gs>
            </a:gsLst>
            <a:path path="rect">
              <a:fillToRect r="100000" b="100000"/>
            </a:path>
          </a:gra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05222" name="AutoShape 38"/>
          <p:cNvSpPr>
            <a:spLocks noChangeArrowheads="1"/>
          </p:cNvSpPr>
          <p:nvPr/>
        </p:nvSpPr>
        <p:spPr bwMode="auto">
          <a:xfrm>
            <a:off x="8620125" y="3886200"/>
            <a:ext cx="381000" cy="457200"/>
          </a:xfrm>
          <a:prstGeom prst="flowChartMagneticDisk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19608"/>
                  <a:invGamma/>
                </a:schemeClr>
              </a:gs>
            </a:gsLst>
            <a:path path="rect">
              <a:fillToRect r="100000" b="100000"/>
            </a:path>
          </a:gra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05223" name="AutoShape 39"/>
          <p:cNvSpPr>
            <a:spLocks noChangeArrowheads="1"/>
          </p:cNvSpPr>
          <p:nvPr/>
        </p:nvSpPr>
        <p:spPr bwMode="auto">
          <a:xfrm>
            <a:off x="8620125" y="4343400"/>
            <a:ext cx="381000" cy="457200"/>
          </a:xfrm>
          <a:prstGeom prst="flowChartMagneticDisk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19608"/>
                  <a:invGamma/>
                </a:schemeClr>
              </a:gs>
            </a:gsLst>
            <a:path path="rect">
              <a:fillToRect r="100000" b="100000"/>
            </a:path>
          </a:gra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05224" name="AutoShape 40"/>
          <p:cNvSpPr>
            <a:spLocks noChangeArrowheads="1"/>
          </p:cNvSpPr>
          <p:nvPr/>
        </p:nvSpPr>
        <p:spPr bwMode="auto">
          <a:xfrm>
            <a:off x="8620125" y="4800600"/>
            <a:ext cx="381000" cy="457200"/>
          </a:xfrm>
          <a:prstGeom prst="flowChartMagneticDisk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19608"/>
                  <a:invGamma/>
                </a:schemeClr>
              </a:gs>
            </a:gsLst>
            <a:path path="rect">
              <a:fillToRect r="100000" b="100000"/>
            </a:path>
          </a:gra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05225" name="AutoShape 41"/>
          <p:cNvSpPr>
            <a:spLocks noChangeArrowheads="1"/>
          </p:cNvSpPr>
          <p:nvPr/>
        </p:nvSpPr>
        <p:spPr bwMode="auto">
          <a:xfrm>
            <a:off x="8620125" y="5257800"/>
            <a:ext cx="381000" cy="457200"/>
          </a:xfrm>
          <a:prstGeom prst="flowChartMagneticDisk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19608"/>
                  <a:invGamma/>
                </a:schemeClr>
              </a:gs>
            </a:gsLst>
            <a:path path="rect">
              <a:fillToRect r="100000" b="100000"/>
            </a:path>
          </a:gra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05226" name="AutoShape 42"/>
          <p:cNvSpPr>
            <a:spLocks noChangeArrowheads="1"/>
          </p:cNvSpPr>
          <p:nvPr/>
        </p:nvSpPr>
        <p:spPr bwMode="auto">
          <a:xfrm>
            <a:off x="8620125" y="5715000"/>
            <a:ext cx="381000" cy="457200"/>
          </a:xfrm>
          <a:prstGeom prst="flowChartMagneticDisk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19608"/>
                  <a:invGamma/>
                </a:schemeClr>
              </a:gs>
            </a:gsLst>
            <a:path path="rect">
              <a:fillToRect r="100000" b="100000"/>
            </a:path>
          </a:gra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4619" name="Line 43"/>
          <p:cNvSpPr>
            <a:spLocks noChangeShapeType="1"/>
          </p:cNvSpPr>
          <p:nvPr/>
        </p:nvSpPr>
        <p:spPr bwMode="auto">
          <a:xfrm>
            <a:off x="609600" y="4114800"/>
            <a:ext cx="304800" cy="38100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20" name="Line 44"/>
          <p:cNvSpPr>
            <a:spLocks noChangeShapeType="1"/>
          </p:cNvSpPr>
          <p:nvPr/>
        </p:nvSpPr>
        <p:spPr bwMode="auto">
          <a:xfrm flipV="1">
            <a:off x="685800" y="4876800"/>
            <a:ext cx="228600" cy="15240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21" name="Line 45"/>
          <p:cNvSpPr>
            <a:spLocks noChangeShapeType="1"/>
          </p:cNvSpPr>
          <p:nvPr/>
        </p:nvSpPr>
        <p:spPr bwMode="auto">
          <a:xfrm>
            <a:off x="609600" y="5486400"/>
            <a:ext cx="304800" cy="15240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22" name="Line 46"/>
          <p:cNvSpPr>
            <a:spLocks noChangeShapeType="1"/>
          </p:cNvSpPr>
          <p:nvPr/>
        </p:nvSpPr>
        <p:spPr bwMode="auto">
          <a:xfrm flipV="1">
            <a:off x="609600" y="5867400"/>
            <a:ext cx="304800" cy="7620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23" name="Line 47"/>
          <p:cNvSpPr>
            <a:spLocks noChangeShapeType="1"/>
          </p:cNvSpPr>
          <p:nvPr/>
        </p:nvSpPr>
        <p:spPr bwMode="auto">
          <a:xfrm>
            <a:off x="685800" y="3657600"/>
            <a:ext cx="228600" cy="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24" name="Line 48"/>
          <p:cNvSpPr>
            <a:spLocks noChangeShapeType="1"/>
          </p:cNvSpPr>
          <p:nvPr/>
        </p:nvSpPr>
        <p:spPr bwMode="auto">
          <a:xfrm>
            <a:off x="609600" y="3276600"/>
            <a:ext cx="381000" cy="22860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25" name="Line 49"/>
          <p:cNvSpPr>
            <a:spLocks noChangeShapeType="1"/>
          </p:cNvSpPr>
          <p:nvPr/>
        </p:nvSpPr>
        <p:spPr bwMode="auto">
          <a:xfrm>
            <a:off x="609600" y="4572000"/>
            <a:ext cx="304800" cy="15240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26" name="Line 50"/>
          <p:cNvSpPr>
            <a:spLocks noChangeShapeType="1"/>
          </p:cNvSpPr>
          <p:nvPr/>
        </p:nvSpPr>
        <p:spPr bwMode="auto">
          <a:xfrm>
            <a:off x="4114800" y="3581400"/>
            <a:ext cx="533400" cy="83820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27" name="Line 51"/>
          <p:cNvSpPr>
            <a:spLocks noChangeShapeType="1"/>
          </p:cNvSpPr>
          <p:nvPr/>
        </p:nvSpPr>
        <p:spPr bwMode="auto">
          <a:xfrm flipV="1">
            <a:off x="4114800" y="4495800"/>
            <a:ext cx="457200" cy="15240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28" name="Line 52"/>
          <p:cNvSpPr>
            <a:spLocks noChangeShapeType="1"/>
          </p:cNvSpPr>
          <p:nvPr/>
        </p:nvSpPr>
        <p:spPr bwMode="auto">
          <a:xfrm flipV="1">
            <a:off x="4114800" y="4572000"/>
            <a:ext cx="533400" cy="106680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29" name="Line 53"/>
          <p:cNvSpPr>
            <a:spLocks noChangeShapeType="1"/>
          </p:cNvSpPr>
          <p:nvPr/>
        </p:nvSpPr>
        <p:spPr bwMode="auto">
          <a:xfrm>
            <a:off x="4114800" y="4800600"/>
            <a:ext cx="609600" cy="685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30" name="Line 54"/>
          <p:cNvSpPr>
            <a:spLocks noChangeShapeType="1"/>
          </p:cNvSpPr>
          <p:nvPr/>
        </p:nvSpPr>
        <p:spPr bwMode="auto">
          <a:xfrm flipV="1">
            <a:off x="4114800" y="5562600"/>
            <a:ext cx="533400" cy="228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31" name="Line 55"/>
          <p:cNvSpPr>
            <a:spLocks noChangeShapeType="1"/>
          </p:cNvSpPr>
          <p:nvPr/>
        </p:nvSpPr>
        <p:spPr bwMode="auto">
          <a:xfrm flipV="1">
            <a:off x="8153400" y="3276600"/>
            <a:ext cx="381000" cy="83820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32" name="Line 56"/>
          <p:cNvSpPr>
            <a:spLocks noChangeShapeType="1"/>
          </p:cNvSpPr>
          <p:nvPr/>
        </p:nvSpPr>
        <p:spPr bwMode="auto">
          <a:xfrm flipV="1">
            <a:off x="8153400" y="3733800"/>
            <a:ext cx="381000" cy="53340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33" name="Line 57"/>
          <p:cNvSpPr>
            <a:spLocks noChangeShapeType="1"/>
          </p:cNvSpPr>
          <p:nvPr/>
        </p:nvSpPr>
        <p:spPr bwMode="auto">
          <a:xfrm flipV="1">
            <a:off x="8153400" y="4191000"/>
            <a:ext cx="381000" cy="15240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34" name="Line 58"/>
          <p:cNvSpPr>
            <a:spLocks noChangeShapeType="1"/>
          </p:cNvSpPr>
          <p:nvPr/>
        </p:nvSpPr>
        <p:spPr bwMode="auto">
          <a:xfrm>
            <a:off x="8153400" y="4419600"/>
            <a:ext cx="381000" cy="22860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35" name="Line 59"/>
          <p:cNvSpPr>
            <a:spLocks noChangeShapeType="1"/>
          </p:cNvSpPr>
          <p:nvPr/>
        </p:nvSpPr>
        <p:spPr bwMode="auto">
          <a:xfrm flipV="1">
            <a:off x="8153400" y="5105400"/>
            <a:ext cx="381000" cy="30480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36" name="Line 60"/>
          <p:cNvSpPr>
            <a:spLocks noChangeShapeType="1"/>
          </p:cNvSpPr>
          <p:nvPr/>
        </p:nvSpPr>
        <p:spPr bwMode="auto">
          <a:xfrm flipV="1">
            <a:off x="8153400" y="5486400"/>
            <a:ext cx="381000" cy="7620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37" name="Line 61"/>
          <p:cNvSpPr>
            <a:spLocks noChangeShapeType="1"/>
          </p:cNvSpPr>
          <p:nvPr/>
        </p:nvSpPr>
        <p:spPr bwMode="auto">
          <a:xfrm>
            <a:off x="8153400" y="5715000"/>
            <a:ext cx="381000" cy="22860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38" name="Rectangle 6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915400" cy="609600"/>
          </a:xfrm>
          <a:noFill/>
        </p:spPr>
        <p:txBody>
          <a:bodyPr/>
          <a:lstStyle/>
          <a:p>
            <a:pPr eaLnBrk="1" hangingPunct="1"/>
            <a:r>
              <a:rPr lang="en-US" sz="3000"/>
              <a:t>“Masterlets”: </a:t>
            </a:r>
            <a:r>
              <a:rPr lang="en-US" sz="2400" b="0" i="1"/>
              <a:t>Distributed Concurrency Management</a:t>
            </a:r>
          </a:p>
        </p:txBody>
      </p:sp>
      <p:sp>
        <p:nvSpPr>
          <p:cNvPr id="605247" name="Text Box 63"/>
          <p:cNvSpPr txBox="1">
            <a:spLocks noChangeArrowheads="1"/>
          </p:cNvSpPr>
          <p:nvPr/>
        </p:nvSpPr>
        <p:spPr bwMode="auto">
          <a:xfrm>
            <a:off x="3240088" y="762000"/>
            <a:ext cx="2438400" cy="360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110000"/>
              </a:lnSpc>
              <a:tabLst>
                <a:tab pos="342900" algn="l"/>
              </a:tabLst>
            </a:pPr>
            <a:r>
              <a:rPr lang="en-US" sz="1600" i="1"/>
              <a:t>selecting worker pool</a:t>
            </a:r>
            <a:endParaRPr lang="en-US" sz="1600"/>
          </a:p>
        </p:txBody>
      </p:sp>
      <p:sp>
        <p:nvSpPr>
          <p:cNvPr id="605248" name="Text Box 64"/>
          <p:cNvSpPr txBox="1">
            <a:spLocks noChangeArrowheads="1"/>
          </p:cNvSpPr>
          <p:nvPr/>
        </p:nvSpPr>
        <p:spPr bwMode="auto">
          <a:xfrm>
            <a:off x="3241675" y="1033463"/>
            <a:ext cx="3733800" cy="360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110000"/>
              </a:lnSpc>
              <a:tabLst>
                <a:tab pos="342900" algn="l"/>
              </a:tabLst>
            </a:pPr>
            <a:r>
              <a:rPr lang="en-US" sz="1600" i="1"/>
              <a:t>data partitioning / split assignment</a:t>
            </a:r>
            <a:endParaRPr lang="en-US" sz="1600"/>
          </a:p>
        </p:txBody>
      </p:sp>
      <p:sp>
        <p:nvSpPr>
          <p:cNvPr id="605249" name="Text Box 65"/>
          <p:cNvSpPr txBox="1">
            <a:spLocks noChangeArrowheads="1"/>
          </p:cNvSpPr>
          <p:nvPr/>
        </p:nvSpPr>
        <p:spPr bwMode="auto">
          <a:xfrm>
            <a:off x="3241675" y="1301750"/>
            <a:ext cx="4343400" cy="360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110000"/>
              </a:lnSpc>
              <a:tabLst>
                <a:tab pos="342900" algn="l"/>
              </a:tabLst>
            </a:pPr>
            <a:r>
              <a:rPr lang="en-US" sz="1600" i="1"/>
              <a:t>worker assignment (Map &amp; Reduce tasks)</a:t>
            </a:r>
            <a:endParaRPr lang="en-US" sz="1600"/>
          </a:p>
        </p:txBody>
      </p:sp>
      <p:sp>
        <p:nvSpPr>
          <p:cNvPr id="605250" name="Text Box 66"/>
          <p:cNvSpPr txBox="1">
            <a:spLocks noChangeArrowheads="1"/>
          </p:cNvSpPr>
          <p:nvPr/>
        </p:nvSpPr>
        <p:spPr bwMode="auto">
          <a:xfrm>
            <a:off x="3241675" y="1566863"/>
            <a:ext cx="4267200" cy="360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110000"/>
              </a:lnSpc>
              <a:tabLst>
                <a:tab pos="342900" algn="l"/>
              </a:tabLst>
            </a:pPr>
            <a:r>
              <a:rPr lang="en-US" sz="1600" i="1"/>
              <a:t>load balancing / performance monitoring</a:t>
            </a:r>
            <a:endParaRPr lang="en-US" sz="1600"/>
          </a:p>
        </p:txBody>
      </p:sp>
      <p:sp>
        <p:nvSpPr>
          <p:cNvPr id="605251" name="Text Box 67"/>
          <p:cNvSpPr txBox="1">
            <a:spLocks noChangeArrowheads="1"/>
          </p:cNvSpPr>
          <p:nvPr/>
        </p:nvSpPr>
        <p:spPr bwMode="auto">
          <a:xfrm>
            <a:off x="3240088" y="1836738"/>
            <a:ext cx="2971800" cy="360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110000"/>
              </a:lnSpc>
              <a:tabLst>
                <a:tab pos="342900" algn="l"/>
              </a:tabLst>
            </a:pPr>
            <a:r>
              <a:rPr lang="en-US" sz="1600" i="1"/>
              <a:t>grouping criteria for shuffle</a:t>
            </a:r>
            <a:endParaRPr lang="en-US" sz="1600"/>
          </a:p>
        </p:txBody>
      </p:sp>
      <p:sp>
        <p:nvSpPr>
          <p:cNvPr id="605252" name="Text Box 68"/>
          <p:cNvSpPr txBox="1">
            <a:spLocks noChangeArrowheads="1"/>
          </p:cNvSpPr>
          <p:nvPr/>
        </p:nvSpPr>
        <p:spPr bwMode="auto">
          <a:xfrm>
            <a:off x="3240088" y="2105025"/>
            <a:ext cx="2667000" cy="360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110000"/>
              </a:lnSpc>
              <a:tabLst>
                <a:tab pos="342900" algn="l"/>
              </a:tabLst>
            </a:pPr>
            <a:r>
              <a:rPr lang="en-US" sz="1600" i="1"/>
              <a:t>routing results to storage</a:t>
            </a:r>
            <a:endParaRPr lang="en-US" sz="1600"/>
          </a:p>
        </p:txBody>
      </p:sp>
      <p:sp>
        <p:nvSpPr>
          <p:cNvPr id="605253" name="Text Box 69"/>
          <p:cNvSpPr txBox="1">
            <a:spLocks noChangeArrowheads="1"/>
          </p:cNvSpPr>
          <p:nvPr/>
        </p:nvSpPr>
        <p:spPr bwMode="auto">
          <a:xfrm>
            <a:off x="3241675" y="2370138"/>
            <a:ext cx="2438400" cy="360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110000"/>
              </a:lnSpc>
              <a:tabLst>
                <a:tab pos="342900" algn="l"/>
              </a:tabLst>
            </a:pPr>
            <a:r>
              <a:rPr lang="en-US" sz="1600" i="1"/>
              <a:t>execution sequencing</a:t>
            </a:r>
            <a:endParaRPr lang="en-US" sz="1600"/>
          </a:p>
        </p:txBody>
      </p:sp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1066800" y="5162550"/>
            <a:ext cx="279400" cy="360363"/>
            <a:chOff x="720" y="1632"/>
            <a:chExt cx="176" cy="227"/>
          </a:xfrm>
        </p:grpSpPr>
        <p:sp>
          <p:nvSpPr>
            <p:cNvPr id="24806" name="Rectangle 92"/>
            <p:cNvSpPr>
              <a:spLocks noChangeArrowheads="1"/>
            </p:cNvSpPr>
            <p:nvPr/>
          </p:nvSpPr>
          <p:spPr bwMode="auto">
            <a:xfrm>
              <a:off x="752" y="1684"/>
              <a:ext cx="144" cy="144"/>
            </a:xfrm>
            <a:prstGeom prst="rect">
              <a:avLst/>
            </a:prstGeom>
            <a:solidFill>
              <a:srgbClr val="DEDE5E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7" name="Text Box 93"/>
            <p:cNvSpPr txBox="1">
              <a:spLocks noChangeArrowheads="1"/>
            </p:cNvSpPr>
            <p:nvPr/>
          </p:nvSpPr>
          <p:spPr bwMode="auto">
            <a:xfrm>
              <a:off x="720" y="1632"/>
              <a:ext cx="151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10000"/>
                </a:lnSpc>
                <a:tabLst>
                  <a:tab pos="342900" algn="l"/>
                </a:tabLst>
              </a:pPr>
              <a:r>
                <a:rPr lang="en-US" sz="1600" i="1"/>
                <a:t>b</a:t>
              </a:r>
            </a:p>
          </p:txBody>
        </p:sp>
      </p:grpSp>
      <p:grpSp>
        <p:nvGrpSpPr>
          <p:cNvPr id="3" name="Group 94"/>
          <p:cNvGrpSpPr>
            <a:grpSpLocks/>
          </p:cNvGrpSpPr>
          <p:nvPr/>
        </p:nvGrpSpPr>
        <p:grpSpPr bwMode="auto">
          <a:xfrm>
            <a:off x="1066800" y="4100513"/>
            <a:ext cx="279400" cy="360362"/>
            <a:chOff x="720" y="1632"/>
            <a:chExt cx="176" cy="227"/>
          </a:xfrm>
        </p:grpSpPr>
        <p:sp>
          <p:nvSpPr>
            <p:cNvPr id="24804" name="Rectangle 95"/>
            <p:cNvSpPr>
              <a:spLocks noChangeArrowheads="1"/>
            </p:cNvSpPr>
            <p:nvPr/>
          </p:nvSpPr>
          <p:spPr bwMode="auto">
            <a:xfrm>
              <a:off x="752" y="1684"/>
              <a:ext cx="144" cy="144"/>
            </a:xfrm>
            <a:prstGeom prst="rect">
              <a:avLst/>
            </a:prstGeom>
            <a:solidFill>
              <a:srgbClr val="DEDE5E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5" name="Text Box 96"/>
            <p:cNvSpPr txBox="1">
              <a:spLocks noChangeArrowheads="1"/>
            </p:cNvSpPr>
            <p:nvPr/>
          </p:nvSpPr>
          <p:spPr bwMode="auto">
            <a:xfrm>
              <a:off x="720" y="1632"/>
              <a:ext cx="151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10000"/>
                </a:lnSpc>
                <a:tabLst>
                  <a:tab pos="342900" algn="l"/>
                </a:tabLst>
              </a:pPr>
              <a:r>
                <a:rPr lang="en-US" sz="1600" i="1"/>
                <a:t>b</a:t>
              </a:r>
            </a:p>
          </p:txBody>
        </p:sp>
      </p:grpSp>
      <p:grpSp>
        <p:nvGrpSpPr>
          <p:cNvPr id="4" name="Group 97"/>
          <p:cNvGrpSpPr>
            <a:grpSpLocks/>
          </p:cNvGrpSpPr>
          <p:nvPr/>
        </p:nvGrpSpPr>
        <p:grpSpPr bwMode="auto">
          <a:xfrm>
            <a:off x="7753350" y="4891088"/>
            <a:ext cx="279400" cy="360362"/>
            <a:chOff x="720" y="1632"/>
            <a:chExt cx="176" cy="227"/>
          </a:xfrm>
        </p:grpSpPr>
        <p:sp>
          <p:nvSpPr>
            <p:cNvPr id="24802" name="Rectangle 98"/>
            <p:cNvSpPr>
              <a:spLocks noChangeArrowheads="1"/>
            </p:cNvSpPr>
            <p:nvPr/>
          </p:nvSpPr>
          <p:spPr bwMode="auto">
            <a:xfrm>
              <a:off x="752" y="1684"/>
              <a:ext cx="144" cy="144"/>
            </a:xfrm>
            <a:prstGeom prst="rect">
              <a:avLst/>
            </a:prstGeom>
            <a:solidFill>
              <a:srgbClr val="DEDE5E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3" name="Text Box 99"/>
            <p:cNvSpPr txBox="1">
              <a:spLocks noChangeArrowheads="1"/>
            </p:cNvSpPr>
            <p:nvPr/>
          </p:nvSpPr>
          <p:spPr bwMode="auto">
            <a:xfrm>
              <a:off x="720" y="1632"/>
              <a:ext cx="151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10000"/>
                </a:lnSpc>
                <a:tabLst>
                  <a:tab pos="342900" algn="l"/>
                </a:tabLst>
              </a:pPr>
              <a:r>
                <a:rPr lang="en-US" sz="1600" i="1"/>
                <a:t>f</a:t>
              </a:r>
            </a:p>
          </p:txBody>
        </p:sp>
      </p:grpSp>
      <p:grpSp>
        <p:nvGrpSpPr>
          <p:cNvPr id="5" name="Group 100"/>
          <p:cNvGrpSpPr>
            <a:grpSpLocks/>
          </p:cNvGrpSpPr>
          <p:nvPr/>
        </p:nvGrpSpPr>
        <p:grpSpPr bwMode="auto">
          <a:xfrm>
            <a:off x="2057400" y="4067175"/>
            <a:ext cx="279400" cy="360363"/>
            <a:chOff x="720" y="1632"/>
            <a:chExt cx="176" cy="227"/>
          </a:xfrm>
        </p:grpSpPr>
        <p:sp>
          <p:nvSpPr>
            <p:cNvPr id="24800" name="Rectangle 101"/>
            <p:cNvSpPr>
              <a:spLocks noChangeArrowheads="1"/>
            </p:cNvSpPr>
            <p:nvPr/>
          </p:nvSpPr>
          <p:spPr bwMode="auto">
            <a:xfrm>
              <a:off x="752" y="1684"/>
              <a:ext cx="144" cy="144"/>
            </a:xfrm>
            <a:prstGeom prst="rect">
              <a:avLst/>
            </a:prstGeom>
            <a:solidFill>
              <a:srgbClr val="DEDE5E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1" name="Text Box 102"/>
            <p:cNvSpPr txBox="1">
              <a:spLocks noChangeArrowheads="1"/>
            </p:cNvSpPr>
            <p:nvPr/>
          </p:nvSpPr>
          <p:spPr bwMode="auto">
            <a:xfrm>
              <a:off x="720" y="1632"/>
              <a:ext cx="151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10000"/>
                </a:lnSpc>
                <a:tabLst>
                  <a:tab pos="342900" algn="l"/>
                </a:tabLst>
              </a:pPr>
              <a:r>
                <a:rPr lang="en-US" sz="1600" i="1"/>
                <a:t>c</a:t>
              </a:r>
            </a:p>
          </p:txBody>
        </p:sp>
      </p:grpSp>
      <p:grpSp>
        <p:nvGrpSpPr>
          <p:cNvPr id="6" name="Group 103"/>
          <p:cNvGrpSpPr>
            <a:grpSpLocks/>
          </p:cNvGrpSpPr>
          <p:nvPr/>
        </p:nvGrpSpPr>
        <p:grpSpPr bwMode="auto">
          <a:xfrm>
            <a:off x="6253163" y="4905375"/>
            <a:ext cx="279400" cy="360363"/>
            <a:chOff x="720" y="1632"/>
            <a:chExt cx="176" cy="227"/>
          </a:xfrm>
        </p:grpSpPr>
        <p:sp>
          <p:nvSpPr>
            <p:cNvPr id="24798" name="Rectangle 104"/>
            <p:cNvSpPr>
              <a:spLocks noChangeArrowheads="1"/>
            </p:cNvSpPr>
            <p:nvPr/>
          </p:nvSpPr>
          <p:spPr bwMode="auto">
            <a:xfrm>
              <a:off x="752" y="1684"/>
              <a:ext cx="144" cy="144"/>
            </a:xfrm>
            <a:prstGeom prst="rect">
              <a:avLst/>
            </a:prstGeom>
            <a:solidFill>
              <a:srgbClr val="DEDE5E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99" name="Text Box 105"/>
            <p:cNvSpPr txBox="1">
              <a:spLocks noChangeArrowheads="1"/>
            </p:cNvSpPr>
            <p:nvPr/>
          </p:nvSpPr>
          <p:spPr bwMode="auto">
            <a:xfrm>
              <a:off x="720" y="1632"/>
              <a:ext cx="151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10000"/>
                </a:lnSpc>
                <a:tabLst>
                  <a:tab pos="342900" algn="l"/>
                </a:tabLst>
              </a:pPr>
              <a:r>
                <a:rPr lang="en-US" sz="1600" i="1"/>
                <a:t>d</a:t>
              </a:r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5929313" y="4905375"/>
            <a:ext cx="279400" cy="360363"/>
            <a:chOff x="720" y="1632"/>
            <a:chExt cx="176" cy="227"/>
          </a:xfrm>
        </p:grpSpPr>
        <p:sp>
          <p:nvSpPr>
            <p:cNvPr id="24796" name="Rectangle 107"/>
            <p:cNvSpPr>
              <a:spLocks noChangeArrowheads="1"/>
            </p:cNvSpPr>
            <p:nvPr/>
          </p:nvSpPr>
          <p:spPr bwMode="auto">
            <a:xfrm>
              <a:off x="752" y="1684"/>
              <a:ext cx="144" cy="144"/>
            </a:xfrm>
            <a:prstGeom prst="rect">
              <a:avLst/>
            </a:prstGeom>
            <a:solidFill>
              <a:srgbClr val="DEDE5E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97" name="Text Box 108"/>
            <p:cNvSpPr txBox="1">
              <a:spLocks noChangeArrowheads="1"/>
            </p:cNvSpPr>
            <p:nvPr/>
          </p:nvSpPr>
          <p:spPr bwMode="auto">
            <a:xfrm>
              <a:off x="720" y="1632"/>
              <a:ext cx="151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10000"/>
                </a:lnSpc>
                <a:tabLst>
                  <a:tab pos="342900" algn="l"/>
                </a:tabLst>
              </a:pPr>
              <a:r>
                <a:rPr lang="en-US" sz="1600" i="1"/>
                <a:t>c</a:t>
              </a:r>
            </a:p>
          </p:txBody>
        </p:sp>
      </p:grpSp>
      <p:grpSp>
        <p:nvGrpSpPr>
          <p:cNvPr id="8" name="Group 112"/>
          <p:cNvGrpSpPr>
            <a:grpSpLocks/>
          </p:cNvGrpSpPr>
          <p:nvPr/>
        </p:nvGrpSpPr>
        <p:grpSpPr bwMode="auto">
          <a:xfrm>
            <a:off x="2057400" y="5133975"/>
            <a:ext cx="279400" cy="360363"/>
            <a:chOff x="720" y="1632"/>
            <a:chExt cx="176" cy="227"/>
          </a:xfrm>
        </p:grpSpPr>
        <p:sp>
          <p:nvSpPr>
            <p:cNvPr id="24794" name="Rectangle 113"/>
            <p:cNvSpPr>
              <a:spLocks noChangeArrowheads="1"/>
            </p:cNvSpPr>
            <p:nvPr/>
          </p:nvSpPr>
          <p:spPr bwMode="auto">
            <a:xfrm>
              <a:off x="752" y="1684"/>
              <a:ext cx="144" cy="144"/>
            </a:xfrm>
            <a:prstGeom prst="rect">
              <a:avLst/>
            </a:prstGeom>
            <a:solidFill>
              <a:srgbClr val="DEDE5E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95" name="Text Box 114"/>
            <p:cNvSpPr txBox="1">
              <a:spLocks noChangeArrowheads="1"/>
            </p:cNvSpPr>
            <p:nvPr/>
          </p:nvSpPr>
          <p:spPr bwMode="auto">
            <a:xfrm>
              <a:off x="720" y="1632"/>
              <a:ext cx="151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10000"/>
                </a:lnSpc>
                <a:tabLst>
                  <a:tab pos="342900" algn="l"/>
                </a:tabLst>
              </a:pPr>
              <a:r>
                <a:rPr lang="en-US" sz="1600" i="1"/>
                <a:t>c</a:t>
              </a:r>
            </a:p>
          </p:txBody>
        </p:sp>
      </p:grpSp>
      <p:grpSp>
        <p:nvGrpSpPr>
          <p:cNvPr id="9" name="Group 115"/>
          <p:cNvGrpSpPr>
            <a:grpSpLocks/>
          </p:cNvGrpSpPr>
          <p:nvPr/>
        </p:nvGrpSpPr>
        <p:grpSpPr bwMode="auto">
          <a:xfrm>
            <a:off x="3657600" y="5167313"/>
            <a:ext cx="279400" cy="360362"/>
            <a:chOff x="720" y="1632"/>
            <a:chExt cx="176" cy="227"/>
          </a:xfrm>
        </p:grpSpPr>
        <p:sp>
          <p:nvSpPr>
            <p:cNvPr id="24792" name="Rectangle 116"/>
            <p:cNvSpPr>
              <a:spLocks noChangeArrowheads="1"/>
            </p:cNvSpPr>
            <p:nvPr/>
          </p:nvSpPr>
          <p:spPr bwMode="auto">
            <a:xfrm>
              <a:off x="752" y="1684"/>
              <a:ext cx="144" cy="144"/>
            </a:xfrm>
            <a:prstGeom prst="rect">
              <a:avLst/>
            </a:prstGeom>
            <a:solidFill>
              <a:srgbClr val="DEDE5E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93" name="Text Box 117"/>
            <p:cNvSpPr txBox="1">
              <a:spLocks noChangeArrowheads="1"/>
            </p:cNvSpPr>
            <p:nvPr/>
          </p:nvSpPr>
          <p:spPr bwMode="auto">
            <a:xfrm>
              <a:off x="720" y="1632"/>
              <a:ext cx="151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10000"/>
                </a:lnSpc>
                <a:tabLst>
                  <a:tab pos="342900" algn="l"/>
                </a:tabLst>
              </a:pPr>
              <a:r>
                <a:rPr lang="en-US" sz="1600" i="1"/>
                <a:t>e</a:t>
              </a:r>
            </a:p>
          </p:txBody>
        </p:sp>
      </p:grpSp>
      <p:grpSp>
        <p:nvGrpSpPr>
          <p:cNvPr id="10" name="Group 118"/>
          <p:cNvGrpSpPr>
            <a:grpSpLocks/>
          </p:cNvGrpSpPr>
          <p:nvPr/>
        </p:nvGrpSpPr>
        <p:grpSpPr bwMode="auto">
          <a:xfrm>
            <a:off x="3657600" y="4086225"/>
            <a:ext cx="279400" cy="360363"/>
            <a:chOff x="720" y="1632"/>
            <a:chExt cx="176" cy="227"/>
          </a:xfrm>
        </p:grpSpPr>
        <p:sp>
          <p:nvSpPr>
            <p:cNvPr id="24790" name="Rectangle 119"/>
            <p:cNvSpPr>
              <a:spLocks noChangeArrowheads="1"/>
            </p:cNvSpPr>
            <p:nvPr/>
          </p:nvSpPr>
          <p:spPr bwMode="auto">
            <a:xfrm>
              <a:off x="752" y="1684"/>
              <a:ext cx="144" cy="144"/>
            </a:xfrm>
            <a:prstGeom prst="rect">
              <a:avLst/>
            </a:prstGeom>
            <a:solidFill>
              <a:srgbClr val="DEDE5E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91" name="Text Box 120"/>
            <p:cNvSpPr txBox="1">
              <a:spLocks noChangeArrowheads="1"/>
            </p:cNvSpPr>
            <p:nvPr/>
          </p:nvSpPr>
          <p:spPr bwMode="auto">
            <a:xfrm>
              <a:off x="720" y="1632"/>
              <a:ext cx="151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10000"/>
                </a:lnSpc>
                <a:tabLst>
                  <a:tab pos="342900" algn="l"/>
                </a:tabLst>
              </a:pPr>
              <a:r>
                <a:rPr lang="en-US" sz="1600" i="1"/>
                <a:t>e</a:t>
              </a:r>
            </a:p>
          </p:txBody>
        </p:sp>
      </p:grpSp>
      <p:grpSp>
        <p:nvGrpSpPr>
          <p:cNvPr id="11" name="Group 121"/>
          <p:cNvGrpSpPr>
            <a:grpSpLocks/>
          </p:cNvGrpSpPr>
          <p:nvPr/>
        </p:nvGrpSpPr>
        <p:grpSpPr bwMode="auto">
          <a:xfrm>
            <a:off x="5181600" y="4876800"/>
            <a:ext cx="279400" cy="360363"/>
            <a:chOff x="720" y="1632"/>
            <a:chExt cx="176" cy="227"/>
          </a:xfrm>
        </p:grpSpPr>
        <p:sp>
          <p:nvSpPr>
            <p:cNvPr id="24788" name="Rectangle 122"/>
            <p:cNvSpPr>
              <a:spLocks noChangeArrowheads="1"/>
            </p:cNvSpPr>
            <p:nvPr/>
          </p:nvSpPr>
          <p:spPr bwMode="auto">
            <a:xfrm>
              <a:off x="752" y="1684"/>
              <a:ext cx="144" cy="144"/>
            </a:xfrm>
            <a:prstGeom prst="rect">
              <a:avLst/>
            </a:prstGeom>
            <a:solidFill>
              <a:srgbClr val="DEDE5E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89" name="Text Box 123"/>
            <p:cNvSpPr txBox="1">
              <a:spLocks noChangeArrowheads="1"/>
            </p:cNvSpPr>
            <p:nvPr/>
          </p:nvSpPr>
          <p:spPr bwMode="auto">
            <a:xfrm>
              <a:off x="720" y="1632"/>
              <a:ext cx="151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10000"/>
                </a:lnSpc>
                <a:tabLst>
                  <a:tab pos="342900" algn="l"/>
                </a:tabLst>
              </a:pPr>
              <a:r>
                <a:rPr lang="en-US" sz="1600" i="1"/>
                <a:t>e</a:t>
              </a:r>
            </a:p>
          </p:txBody>
        </p:sp>
      </p:grpSp>
      <p:grpSp>
        <p:nvGrpSpPr>
          <p:cNvPr id="12" name="Group 124"/>
          <p:cNvGrpSpPr>
            <a:grpSpLocks/>
          </p:cNvGrpSpPr>
          <p:nvPr/>
        </p:nvGrpSpPr>
        <p:grpSpPr bwMode="auto">
          <a:xfrm>
            <a:off x="5181600" y="3719513"/>
            <a:ext cx="279400" cy="360362"/>
            <a:chOff x="720" y="1632"/>
            <a:chExt cx="176" cy="227"/>
          </a:xfrm>
        </p:grpSpPr>
        <p:sp>
          <p:nvSpPr>
            <p:cNvPr id="24786" name="Rectangle 125"/>
            <p:cNvSpPr>
              <a:spLocks noChangeArrowheads="1"/>
            </p:cNvSpPr>
            <p:nvPr/>
          </p:nvSpPr>
          <p:spPr bwMode="auto">
            <a:xfrm>
              <a:off x="752" y="1684"/>
              <a:ext cx="144" cy="144"/>
            </a:xfrm>
            <a:prstGeom prst="rect">
              <a:avLst/>
            </a:prstGeom>
            <a:solidFill>
              <a:srgbClr val="DEDE5E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87" name="Text Box 126"/>
            <p:cNvSpPr txBox="1">
              <a:spLocks noChangeArrowheads="1"/>
            </p:cNvSpPr>
            <p:nvPr/>
          </p:nvSpPr>
          <p:spPr bwMode="auto">
            <a:xfrm>
              <a:off x="720" y="1632"/>
              <a:ext cx="151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10000"/>
                </a:lnSpc>
                <a:tabLst>
                  <a:tab pos="342900" algn="l"/>
                </a:tabLst>
              </a:pPr>
              <a:r>
                <a:rPr lang="en-US" sz="1600" i="1"/>
                <a:t>e</a:t>
              </a:r>
            </a:p>
          </p:txBody>
        </p:sp>
      </p:grpSp>
      <p:grpSp>
        <p:nvGrpSpPr>
          <p:cNvPr id="13" name="Group 127"/>
          <p:cNvGrpSpPr>
            <a:grpSpLocks/>
          </p:cNvGrpSpPr>
          <p:nvPr/>
        </p:nvGrpSpPr>
        <p:grpSpPr bwMode="auto">
          <a:xfrm>
            <a:off x="1390650" y="5162550"/>
            <a:ext cx="279400" cy="360363"/>
            <a:chOff x="720" y="1632"/>
            <a:chExt cx="176" cy="227"/>
          </a:xfrm>
        </p:grpSpPr>
        <p:sp>
          <p:nvSpPr>
            <p:cNvPr id="24784" name="Rectangle 128"/>
            <p:cNvSpPr>
              <a:spLocks noChangeArrowheads="1"/>
            </p:cNvSpPr>
            <p:nvPr/>
          </p:nvSpPr>
          <p:spPr bwMode="auto">
            <a:xfrm>
              <a:off x="752" y="1684"/>
              <a:ext cx="144" cy="144"/>
            </a:xfrm>
            <a:prstGeom prst="rect">
              <a:avLst/>
            </a:prstGeom>
            <a:solidFill>
              <a:srgbClr val="DEDE5E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85" name="Text Box 129"/>
            <p:cNvSpPr txBox="1">
              <a:spLocks noChangeArrowheads="1"/>
            </p:cNvSpPr>
            <p:nvPr/>
          </p:nvSpPr>
          <p:spPr bwMode="auto">
            <a:xfrm>
              <a:off x="720" y="1632"/>
              <a:ext cx="151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10000"/>
                </a:lnSpc>
                <a:tabLst>
                  <a:tab pos="342900" algn="l"/>
                </a:tabLst>
              </a:pPr>
              <a:r>
                <a:rPr lang="en-US" sz="1600" i="1"/>
                <a:t>d</a:t>
              </a:r>
            </a:p>
          </p:txBody>
        </p:sp>
      </p:grpSp>
      <p:grpSp>
        <p:nvGrpSpPr>
          <p:cNvPr id="14" name="Group 130"/>
          <p:cNvGrpSpPr>
            <a:grpSpLocks/>
          </p:cNvGrpSpPr>
          <p:nvPr/>
        </p:nvGrpSpPr>
        <p:grpSpPr bwMode="auto">
          <a:xfrm>
            <a:off x="1390650" y="4100513"/>
            <a:ext cx="279400" cy="360362"/>
            <a:chOff x="720" y="1632"/>
            <a:chExt cx="176" cy="227"/>
          </a:xfrm>
        </p:grpSpPr>
        <p:sp>
          <p:nvSpPr>
            <p:cNvPr id="24782" name="Rectangle 131"/>
            <p:cNvSpPr>
              <a:spLocks noChangeArrowheads="1"/>
            </p:cNvSpPr>
            <p:nvPr/>
          </p:nvSpPr>
          <p:spPr bwMode="auto">
            <a:xfrm>
              <a:off x="752" y="1684"/>
              <a:ext cx="144" cy="144"/>
            </a:xfrm>
            <a:prstGeom prst="rect">
              <a:avLst/>
            </a:prstGeom>
            <a:solidFill>
              <a:srgbClr val="DEDE5E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83" name="Text Box 132"/>
            <p:cNvSpPr txBox="1">
              <a:spLocks noChangeArrowheads="1"/>
            </p:cNvSpPr>
            <p:nvPr/>
          </p:nvSpPr>
          <p:spPr bwMode="auto">
            <a:xfrm>
              <a:off x="720" y="1632"/>
              <a:ext cx="151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10000"/>
                </a:lnSpc>
                <a:tabLst>
                  <a:tab pos="342900" algn="l"/>
                </a:tabLst>
              </a:pPr>
              <a:r>
                <a:rPr lang="en-US" sz="1600" i="1"/>
                <a:t>d</a:t>
              </a:r>
            </a:p>
          </p:txBody>
        </p:sp>
      </p:grpSp>
      <p:grpSp>
        <p:nvGrpSpPr>
          <p:cNvPr id="15" name="Group 133"/>
          <p:cNvGrpSpPr>
            <a:grpSpLocks/>
          </p:cNvGrpSpPr>
          <p:nvPr/>
        </p:nvGrpSpPr>
        <p:grpSpPr bwMode="auto">
          <a:xfrm>
            <a:off x="4862513" y="4876800"/>
            <a:ext cx="279400" cy="360363"/>
            <a:chOff x="720" y="1632"/>
            <a:chExt cx="176" cy="227"/>
          </a:xfrm>
        </p:grpSpPr>
        <p:sp>
          <p:nvSpPr>
            <p:cNvPr id="24780" name="Rectangle 134"/>
            <p:cNvSpPr>
              <a:spLocks noChangeArrowheads="1"/>
            </p:cNvSpPr>
            <p:nvPr/>
          </p:nvSpPr>
          <p:spPr bwMode="auto">
            <a:xfrm>
              <a:off x="752" y="1684"/>
              <a:ext cx="144" cy="144"/>
            </a:xfrm>
            <a:prstGeom prst="rect">
              <a:avLst/>
            </a:prstGeom>
            <a:solidFill>
              <a:srgbClr val="DEDE5E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81" name="Text Box 135"/>
            <p:cNvSpPr txBox="1">
              <a:spLocks noChangeArrowheads="1"/>
            </p:cNvSpPr>
            <p:nvPr/>
          </p:nvSpPr>
          <p:spPr bwMode="auto">
            <a:xfrm>
              <a:off x="720" y="1632"/>
              <a:ext cx="151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10000"/>
                </a:lnSpc>
                <a:tabLst>
                  <a:tab pos="342900" algn="l"/>
                </a:tabLst>
              </a:pPr>
              <a:r>
                <a:rPr lang="en-US" sz="1600" i="1"/>
                <a:t>d</a:t>
              </a:r>
            </a:p>
          </p:txBody>
        </p:sp>
      </p:grpSp>
      <p:grpSp>
        <p:nvGrpSpPr>
          <p:cNvPr id="16" name="Group 136"/>
          <p:cNvGrpSpPr>
            <a:grpSpLocks/>
          </p:cNvGrpSpPr>
          <p:nvPr/>
        </p:nvGrpSpPr>
        <p:grpSpPr bwMode="auto">
          <a:xfrm>
            <a:off x="4862513" y="3719513"/>
            <a:ext cx="279400" cy="360362"/>
            <a:chOff x="720" y="1632"/>
            <a:chExt cx="176" cy="227"/>
          </a:xfrm>
        </p:grpSpPr>
        <p:sp>
          <p:nvSpPr>
            <p:cNvPr id="24778" name="Rectangle 137"/>
            <p:cNvSpPr>
              <a:spLocks noChangeArrowheads="1"/>
            </p:cNvSpPr>
            <p:nvPr/>
          </p:nvSpPr>
          <p:spPr bwMode="auto">
            <a:xfrm>
              <a:off x="752" y="1684"/>
              <a:ext cx="144" cy="144"/>
            </a:xfrm>
            <a:prstGeom prst="rect">
              <a:avLst/>
            </a:prstGeom>
            <a:solidFill>
              <a:srgbClr val="DEDE5E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79" name="Text Box 138"/>
            <p:cNvSpPr txBox="1">
              <a:spLocks noChangeArrowheads="1"/>
            </p:cNvSpPr>
            <p:nvPr/>
          </p:nvSpPr>
          <p:spPr bwMode="auto">
            <a:xfrm>
              <a:off x="720" y="1632"/>
              <a:ext cx="151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10000"/>
                </a:lnSpc>
                <a:tabLst>
                  <a:tab pos="342900" algn="l"/>
                </a:tabLst>
              </a:pPr>
              <a:r>
                <a:rPr lang="en-US" sz="1600" i="1"/>
                <a:t>d</a:t>
              </a:r>
            </a:p>
          </p:txBody>
        </p:sp>
      </p:grpSp>
      <p:grpSp>
        <p:nvGrpSpPr>
          <p:cNvPr id="17" name="Group 139"/>
          <p:cNvGrpSpPr>
            <a:grpSpLocks/>
          </p:cNvGrpSpPr>
          <p:nvPr/>
        </p:nvGrpSpPr>
        <p:grpSpPr bwMode="auto">
          <a:xfrm>
            <a:off x="3352800" y="5167313"/>
            <a:ext cx="279400" cy="360362"/>
            <a:chOff x="720" y="1632"/>
            <a:chExt cx="176" cy="227"/>
          </a:xfrm>
        </p:grpSpPr>
        <p:sp>
          <p:nvSpPr>
            <p:cNvPr id="24776" name="Rectangle 140"/>
            <p:cNvSpPr>
              <a:spLocks noChangeArrowheads="1"/>
            </p:cNvSpPr>
            <p:nvPr/>
          </p:nvSpPr>
          <p:spPr bwMode="auto">
            <a:xfrm>
              <a:off x="752" y="1684"/>
              <a:ext cx="144" cy="144"/>
            </a:xfrm>
            <a:prstGeom prst="rect">
              <a:avLst/>
            </a:prstGeom>
            <a:solidFill>
              <a:srgbClr val="DEDE5E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77" name="Text Box 141"/>
            <p:cNvSpPr txBox="1">
              <a:spLocks noChangeArrowheads="1"/>
            </p:cNvSpPr>
            <p:nvPr/>
          </p:nvSpPr>
          <p:spPr bwMode="auto">
            <a:xfrm>
              <a:off x="720" y="1632"/>
              <a:ext cx="151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10000"/>
                </a:lnSpc>
                <a:tabLst>
                  <a:tab pos="342900" algn="l"/>
                </a:tabLst>
              </a:pPr>
              <a:r>
                <a:rPr lang="en-US" sz="1600" i="1"/>
                <a:t>d</a:t>
              </a:r>
            </a:p>
          </p:txBody>
        </p:sp>
      </p:grpSp>
      <p:grpSp>
        <p:nvGrpSpPr>
          <p:cNvPr id="18" name="Group 142"/>
          <p:cNvGrpSpPr>
            <a:grpSpLocks/>
          </p:cNvGrpSpPr>
          <p:nvPr/>
        </p:nvGrpSpPr>
        <p:grpSpPr bwMode="auto">
          <a:xfrm>
            <a:off x="3352800" y="4086225"/>
            <a:ext cx="279400" cy="360363"/>
            <a:chOff x="720" y="1632"/>
            <a:chExt cx="176" cy="227"/>
          </a:xfrm>
        </p:grpSpPr>
        <p:sp>
          <p:nvSpPr>
            <p:cNvPr id="24774" name="Rectangle 143"/>
            <p:cNvSpPr>
              <a:spLocks noChangeArrowheads="1"/>
            </p:cNvSpPr>
            <p:nvPr/>
          </p:nvSpPr>
          <p:spPr bwMode="auto">
            <a:xfrm>
              <a:off x="752" y="1684"/>
              <a:ext cx="144" cy="144"/>
            </a:xfrm>
            <a:prstGeom prst="rect">
              <a:avLst/>
            </a:prstGeom>
            <a:solidFill>
              <a:srgbClr val="DEDE5E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75" name="Text Box 144"/>
            <p:cNvSpPr txBox="1">
              <a:spLocks noChangeArrowheads="1"/>
            </p:cNvSpPr>
            <p:nvPr/>
          </p:nvSpPr>
          <p:spPr bwMode="auto">
            <a:xfrm>
              <a:off x="720" y="1632"/>
              <a:ext cx="151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10000"/>
                </a:lnSpc>
                <a:tabLst>
                  <a:tab pos="342900" algn="l"/>
                </a:tabLst>
              </a:pPr>
              <a:r>
                <a:rPr lang="en-US" sz="1600" i="1"/>
                <a:t>d</a:t>
              </a:r>
            </a:p>
          </p:txBody>
        </p:sp>
      </p:grpSp>
      <p:grpSp>
        <p:nvGrpSpPr>
          <p:cNvPr id="19" name="Group 145"/>
          <p:cNvGrpSpPr>
            <a:grpSpLocks/>
          </p:cNvGrpSpPr>
          <p:nvPr/>
        </p:nvGrpSpPr>
        <p:grpSpPr bwMode="auto">
          <a:xfrm>
            <a:off x="7405688" y="4891088"/>
            <a:ext cx="279400" cy="360362"/>
            <a:chOff x="720" y="1632"/>
            <a:chExt cx="176" cy="227"/>
          </a:xfrm>
        </p:grpSpPr>
        <p:sp>
          <p:nvSpPr>
            <p:cNvPr id="24772" name="Rectangle 146"/>
            <p:cNvSpPr>
              <a:spLocks noChangeArrowheads="1"/>
            </p:cNvSpPr>
            <p:nvPr/>
          </p:nvSpPr>
          <p:spPr bwMode="auto">
            <a:xfrm>
              <a:off x="752" y="1684"/>
              <a:ext cx="144" cy="144"/>
            </a:xfrm>
            <a:prstGeom prst="rect">
              <a:avLst/>
            </a:prstGeom>
            <a:solidFill>
              <a:srgbClr val="DEDE5E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73" name="Text Box 147"/>
            <p:cNvSpPr txBox="1">
              <a:spLocks noChangeArrowheads="1"/>
            </p:cNvSpPr>
            <p:nvPr/>
          </p:nvSpPr>
          <p:spPr bwMode="auto">
            <a:xfrm>
              <a:off x="720" y="1632"/>
              <a:ext cx="151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10000"/>
                </a:lnSpc>
                <a:tabLst>
                  <a:tab pos="342900" algn="l"/>
                </a:tabLst>
              </a:pPr>
              <a:r>
                <a:rPr lang="en-US" sz="1600" i="1"/>
                <a:t>d</a:t>
              </a:r>
            </a:p>
          </p:txBody>
        </p:sp>
      </p:grpSp>
      <p:grpSp>
        <p:nvGrpSpPr>
          <p:cNvPr id="20" name="Group 154"/>
          <p:cNvGrpSpPr>
            <a:grpSpLocks/>
          </p:cNvGrpSpPr>
          <p:nvPr/>
        </p:nvGrpSpPr>
        <p:grpSpPr bwMode="auto">
          <a:xfrm>
            <a:off x="2400300" y="5133975"/>
            <a:ext cx="279400" cy="360363"/>
            <a:chOff x="720" y="1632"/>
            <a:chExt cx="176" cy="227"/>
          </a:xfrm>
        </p:grpSpPr>
        <p:sp>
          <p:nvSpPr>
            <p:cNvPr id="24770" name="Rectangle 155"/>
            <p:cNvSpPr>
              <a:spLocks noChangeArrowheads="1"/>
            </p:cNvSpPr>
            <p:nvPr/>
          </p:nvSpPr>
          <p:spPr bwMode="auto">
            <a:xfrm>
              <a:off x="752" y="1684"/>
              <a:ext cx="144" cy="144"/>
            </a:xfrm>
            <a:prstGeom prst="rect">
              <a:avLst/>
            </a:prstGeom>
            <a:solidFill>
              <a:srgbClr val="DEDE5E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71" name="Text Box 156"/>
            <p:cNvSpPr txBox="1">
              <a:spLocks noChangeArrowheads="1"/>
            </p:cNvSpPr>
            <p:nvPr/>
          </p:nvSpPr>
          <p:spPr bwMode="auto">
            <a:xfrm>
              <a:off x="720" y="1632"/>
              <a:ext cx="151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10000"/>
                </a:lnSpc>
                <a:tabLst>
                  <a:tab pos="342900" algn="l"/>
                </a:tabLst>
              </a:pPr>
              <a:r>
                <a:rPr lang="en-US" sz="1600" i="1"/>
                <a:t>d</a:t>
              </a:r>
            </a:p>
          </p:txBody>
        </p:sp>
      </p:grpSp>
      <p:grpSp>
        <p:nvGrpSpPr>
          <p:cNvPr id="21" name="Group 157"/>
          <p:cNvGrpSpPr>
            <a:grpSpLocks/>
          </p:cNvGrpSpPr>
          <p:nvPr/>
        </p:nvGrpSpPr>
        <p:grpSpPr bwMode="auto">
          <a:xfrm>
            <a:off x="2400300" y="4067175"/>
            <a:ext cx="279400" cy="360363"/>
            <a:chOff x="720" y="1632"/>
            <a:chExt cx="176" cy="227"/>
          </a:xfrm>
        </p:grpSpPr>
        <p:sp>
          <p:nvSpPr>
            <p:cNvPr id="24768" name="Rectangle 158"/>
            <p:cNvSpPr>
              <a:spLocks noChangeArrowheads="1"/>
            </p:cNvSpPr>
            <p:nvPr/>
          </p:nvSpPr>
          <p:spPr bwMode="auto">
            <a:xfrm>
              <a:off x="752" y="1684"/>
              <a:ext cx="144" cy="144"/>
            </a:xfrm>
            <a:prstGeom prst="rect">
              <a:avLst/>
            </a:prstGeom>
            <a:solidFill>
              <a:srgbClr val="DEDE5E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69" name="Text Box 159"/>
            <p:cNvSpPr txBox="1">
              <a:spLocks noChangeArrowheads="1"/>
            </p:cNvSpPr>
            <p:nvPr/>
          </p:nvSpPr>
          <p:spPr bwMode="auto">
            <a:xfrm>
              <a:off x="720" y="1632"/>
              <a:ext cx="151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10000"/>
                </a:lnSpc>
                <a:tabLst>
                  <a:tab pos="342900" algn="l"/>
                </a:tabLst>
              </a:pPr>
              <a:r>
                <a:rPr lang="en-US" sz="1600" i="1"/>
                <a:t>d</a:t>
              </a:r>
            </a:p>
          </p:txBody>
        </p:sp>
      </p:grpSp>
      <p:grpSp>
        <p:nvGrpSpPr>
          <p:cNvPr id="22" name="Group 283"/>
          <p:cNvGrpSpPr>
            <a:grpSpLocks/>
          </p:cNvGrpSpPr>
          <p:nvPr/>
        </p:nvGrpSpPr>
        <p:grpSpPr bwMode="auto">
          <a:xfrm>
            <a:off x="2901950" y="762000"/>
            <a:ext cx="279400" cy="360363"/>
            <a:chOff x="720" y="1632"/>
            <a:chExt cx="176" cy="227"/>
          </a:xfrm>
        </p:grpSpPr>
        <p:sp>
          <p:nvSpPr>
            <p:cNvPr id="24766" name="Rectangle 284"/>
            <p:cNvSpPr>
              <a:spLocks noChangeArrowheads="1"/>
            </p:cNvSpPr>
            <p:nvPr/>
          </p:nvSpPr>
          <p:spPr bwMode="auto">
            <a:xfrm>
              <a:off x="752" y="1684"/>
              <a:ext cx="144" cy="144"/>
            </a:xfrm>
            <a:prstGeom prst="rect">
              <a:avLst/>
            </a:prstGeom>
            <a:solidFill>
              <a:srgbClr val="DEDE5E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67" name="Text Box 285"/>
            <p:cNvSpPr txBox="1">
              <a:spLocks noChangeArrowheads="1"/>
            </p:cNvSpPr>
            <p:nvPr/>
          </p:nvSpPr>
          <p:spPr bwMode="auto">
            <a:xfrm>
              <a:off x="720" y="1632"/>
              <a:ext cx="151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10000"/>
                </a:lnSpc>
                <a:tabLst>
                  <a:tab pos="342900" algn="l"/>
                </a:tabLst>
              </a:pPr>
              <a:r>
                <a:rPr lang="en-US" sz="1600" i="1"/>
                <a:t>a</a:t>
              </a:r>
            </a:p>
          </p:txBody>
        </p:sp>
      </p:grpSp>
      <p:grpSp>
        <p:nvGrpSpPr>
          <p:cNvPr id="23" name="Group 208"/>
          <p:cNvGrpSpPr>
            <a:grpSpLocks/>
          </p:cNvGrpSpPr>
          <p:nvPr/>
        </p:nvGrpSpPr>
        <p:grpSpPr bwMode="auto">
          <a:xfrm>
            <a:off x="2905125" y="762000"/>
            <a:ext cx="279400" cy="360363"/>
            <a:chOff x="720" y="1632"/>
            <a:chExt cx="176" cy="227"/>
          </a:xfrm>
        </p:grpSpPr>
        <p:sp>
          <p:nvSpPr>
            <p:cNvPr id="24764" name="Rectangle 209"/>
            <p:cNvSpPr>
              <a:spLocks noChangeArrowheads="1"/>
            </p:cNvSpPr>
            <p:nvPr/>
          </p:nvSpPr>
          <p:spPr bwMode="auto">
            <a:xfrm>
              <a:off x="752" y="1684"/>
              <a:ext cx="144" cy="144"/>
            </a:xfrm>
            <a:prstGeom prst="rect">
              <a:avLst/>
            </a:prstGeom>
            <a:solidFill>
              <a:srgbClr val="DEDE5E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65" name="Text Box 210"/>
            <p:cNvSpPr txBox="1">
              <a:spLocks noChangeArrowheads="1"/>
            </p:cNvSpPr>
            <p:nvPr/>
          </p:nvSpPr>
          <p:spPr bwMode="auto">
            <a:xfrm>
              <a:off x="720" y="1632"/>
              <a:ext cx="151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10000"/>
                </a:lnSpc>
                <a:tabLst>
                  <a:tab pos="342900" algn="l"/>
                </a:tabLst>
              </a:pPr>
              <a:r>
                <a:rPr lang="en-US" sz="1600"/>
                <a:t>A</a:t>
              </a:r>
            </a:p>
          </p:txBody>
        </p:sp>
      </p:grpSp>
      <p:grpSp>
        <p:nvGrpSpPr>
          <p:cNvPr id="24" name="Group 304"/>
          <p:cNvGrpSpPr>
            <a:grpSpLocks/>
          </p:cNvGrpSpPr>
          <p:nvPr/>
        </p:nvGrpSpPr>
        <p:grpSpPr bwMode="auto">
          <a:xfrm>
            <a:off x="2905125" y="1028700"/>
            <a:ext cx="279400" cy="360363"/>
            <a:chOff x="720" y="1632"/>
            <a:chExt cx="176" cy="227"/>
          </a:xfrm>
        </p:grpSpPr>
        <p:sp>
          <p:nvSpPr>
            <p:cNvPr id="24762" name="Rectangle 305"/>
            <p:cNvSpPr>
              <a:spLocks noChangeArrowheads="1"/>
            </p:cNvSpPr>
            <p:nvPr/>
          </p:nvSpPr>
          <p:spPr bwMode="auto">
            <a:xfrm>
              <a:off x="752" y="1684"/>
              <a:ext cx="144" cy="144"/>
            </a:xfrm>
            <a:prstGeom prst="rect">
              <a:avLst/>
            </a:prstGeom>
            <a:solidFill>
              <a:srgbClr val="DEDE5E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63" name="Text Box 306"/>
            <p:cNvSpPr txBox="1">
              <a:spLocks noChangeArrowheads="1"/>
            </p:cNvSpPr>
            <p:nvPr/>
          </p:nvSpPr>
          <p:spPr bwMode="auto">
            <a:xfrm>
              <a:off x="720" y="1632"/>
              <a:ext cx="151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10000"/>
                </a:lnSpc>
                <a:tabLst>
                  <a:tab pos="342900" algn="l"/>
                </a:tabLst>
              </a:pPr>
              <a:r>
                <a:rPr lang="en-US" sz="1600" i="1"/>
                <a:t>b</a:t>
              </a:r>
            </a:p>
          </p:txBody>
        </p:sp>
      </p:grpSp>
      <p:grpSp>
        <p:nvGrpSpPr>
          <p:cNvPr id="25" name="Group 211"/>
          <p:cNvGrpSpPr>
            <a:grpSpLocks/>
          </p:cNvGrpSpPr>
          <p:nvPr/>
        </p:nvGrpSpPr>
        <p:grpSpPr bwMode="auto">
          <a:xfrm>
            <a:off x="2905125" y="1028700"/>
            <a:ext cx="279400" cy="360363"/>
            <a:chOff x="720" y="1632"/>
            <a:chExt cx="176" cy="227"/>
          </a:xfrm>
        </p:grpSpPr>
        <p:sp>
          <p:nvSpPr>
            <p:cNvPr id="24760" name="Rectangle 212"/>
            <p:cNvSpPr>
              <a:spLocks noChangeArrowheads="1"/>
            </p:cNvSpPr>
            <p:nvPr/>
          </p:nvSpPr>
          <p:spPr bwMode="auto">
            <a:xfrm>
              <a:off x="752" y="1684"/>
              <a:ext cx="144" cy="144"/>
            </a:xfrm>
            <a:prstGeom prst="rect">
              <a:avLst/>
            </a:prstGeom>
            <a:solidFill>
              <a:srgbClr val="DEDE5E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61" name="Text Box 213"/>
            <p:cNvSpPr txBox="1">
              <a:spLocks noChangeArrowheads="1"/>
            </p:cNvSpPr>
            <p:nvPr/>
          </p:nvSpPr>
          <p:spPr bwMode="auto">
            <a:xfrm>
              <a:off x="720" y="1632"/>
              <a:ext cx="151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10000"/>
                </a:lnSpc>
                <a:tabLst>
                  <a:tab pos="342900" algn="l"/>
                </a:tabLst>
              </a:pPr>
              <a:r>
                <a:rPr lang="en-US" sz="1600"/>
                <a:t>B</a:t>
              </a:r>
            </a:p>
          </p:txBody>
        </p:sp>
      </p:grpSp>
      <p:grpSp>
        <p:nvGrpSpPr>
          <p:cNvPr id="26" name="Group 310"/>
          <p:cNvGrpSpPr>
            <a:grpSpLocks/>
          </p:cNvGrpSpPr>
          <p:nvPr/>
        </p:nvGrpSpPr>
        <p:grpSpPr bwMode="auto">
          <a:xfrm>
            <a:off x="2905125" y="1301750"/>
            <a:ext cx="279400" cy="360363"/>
            <a:chOff x="720" y="1632"/>
            <a:chExt cx="176" cy="227"/>
          </a:xfrm>
        </p:grpSpPr>
        <p:sp>
          <p:nvSpPr>
            <p:cNvPr id="24758" name="Rectangle 311"/>
            <p:cNvSpPr>
              <a:spLocks noChangeArrowheads="1"/>
            </p:cNvSpPr>
            <p:nvPr/>
          </p:nvSpPr>
          <p:spPr bwMode="auto">
            <a:xfrm>
              <a:off x="752" y="1684"/>
              <a:ext cx="144" cy="144"/>
            </a:xfrm>
            <a:prstGeom prst="rect">
              <a:avLst/>
            </a:prstGeom>
            <a:solidFill>
              <a:srgbClr val="DEDE5E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59" name="Text Box 312"/>
            <p:cNvSpPr txBox="1">
              <a:spLocks noChangeArrowheads="1"/>
            </p:cNvSpPr>
            <p:nvPr/>
          </p:nvSpPr>
          <p:spPr bwMode="auto">
            <a:xfrm>
              <a:off x="720" y="1632"/>
              <a:ext cx="151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10000"/>
                </a:lnSpc>
                <a:tabLst>
                  <a:tab pos="342900" algn="l"/>
                </a:tabLst>
              </a:pPr>
              <a:r>
                <a:rPr lang="en-US" sz="1600" i="1"/>
                <a:t>c</a:t>
              </a:r>
            </a:p>
          </p:txBody>
        </p:sp>
      </p:grpSp>
      <p:grpSp>
        <p:nvGrpSpPr>
          <p:cNvPr id="27" name="Group 322"/>
          <p:cNvGrpSpPr>
            <a:grpSpLocks/>
          </p:cNvGrpSpPr>
          <p:nvPr/>
        </p:nvGrpSpPr>
        <p:grpSpPr bwMode="auto">
          <a:xfrm>
            <a:off x="2905125" y="1301750"/>
            <a:ext cx="279400" cy="360363"/>
            <a:chOff x="720" y="1632"/>
            <a:chExt cx="176" cy="227"/>
          </a:xfrm>
        </p:grpSpPr>
        <p:sp>
          <p:nvSpPr>
            <p:cNvPr id="24756" name="Rectangle 323"/>
            <p:cNvSpPr>
              <a:spLocks noChangeArrowheads="1"/>
            </p:cNvSpPr>
            <p:nvPr/>
          </p:nvSpPr>
          <p:spPr bwMode="auto">
            <a:xfrm>
              <a:off x="752" y="1684"/>
              <a:ext cx="144" cy="144"/>
            </a:xfrm>
            <a:prstGeom prst="rect">
              <a:avLst/>
            </a:prstGeom>
            <a:solidFill>
              <a:srgbClr val="DEDE5E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57" name="Text Box 324"/>
            <p:cNvSpPr txBox="1">
              <a:spLocks noChangeArrowheads="1"/>
            </p:cNvSpPr>
            <p:nvPr/>
          </p:nvSpPr>
          <p:spPr bwMode="auto">
            <a:xfrm>
              <a:off x="720" y="1632"/>
              <a:ext cx="151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10000"/>
                </a:lnSpc>
                <a:tabLst>
                  <a:tab pos="342900" algn="l"/>
                </a:tabLst>
              </a:pPr>
              <a:r>
                <a:rPr lang="en-US" sz="1600" i="1"/>
                <a:t>c</a:t>
              </a:r>
            </a:p>
          </p:txBody>
        </p:sp>
      </p:grpSp>
      <p:grpSp>
        <p:nvGrpSpPr>
          <p:cNvPr id="28" name="Group 214"/>
          <p:cNvGrpSpPr>
            <a:grpSpLocks/>
          </p:cNvGrpSpPr>
          <p:nvPr/>
        </p:nvGrpSpPr>
        <p:grpSpPr bwMode="auto">
          <a:xfrm>
            <a:off x="2905125" y="1295400"/>
            <a:ext cx="279400" cy="360363"/>
            <a:chOff x="720" y="1632"/>
            <a:chExt cx="176" cy="227"/>
          </a:xfrm>
        </p:grpSpPr>
        <p:sp>
          <p:nvSpPr>
            <p:cNvPr id="24754" name="Rectangle 215"/>
            <p:cNvSpPr>
              <a:spLocks noChangeArrowheads="1"/>
            </p:cNvSpPr>
            <p:nvPr/>
          </p:nvSpPr>
          <p:spPr bwMode="auto">
            <a:xfrm>
              <a:off x="752" y="1684"/>
              <a:ext cx="144" cy="144"/>
            </a:xfrm>
            <a:prstGeom prst="rect">
              <a:avLst/>
            </a:prstGeom>
            <a:solidFill>
              <a:srgbClr val="DEDE5E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55" name="Text Box 216"/>
            <p:cNvSpPr txBox="1">
              <a:spLocks noChangeArrowheads="1"/>
            </p:cNvSpPr>
            <p:nvPr/>
          </p:nvSpPr>
          <p:spPr bwMode="auto">
            <a:xfrm>
              <a:off x="720" y="1632"/>
              <a:ext cx="151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10000"/>
                </a:lnSpc>
                <a:tabLst>
                  <a:tab pos="342900" algn="l"/>
                </a:tabLst>
              </a:pPr>
              <a:r>
                <a:rPr lang="en-US" sz="1600"/>
                <a:t>C</a:t>
              </a:r>
            </a:p>
          </p:txBody>
        </p:sp>
      </p:grpSp>
      <p:grpSp>
        <p:nvGrpSpPr>
          <p:cNvPr id="29" name="Group 307"/>
          <p:cNvGrpSpPr>
            <a:grpSpLocks/>
          </p:cNvGrpSpPr>
          <p:nvPr/>
        </p:nvGrpSpPr>
        <p:grpSpPr bwMode="auto">
          <a:xfrm>
            <a:off x="2908300" y="1570038"/>
            <a:ext cx="279400" cy="360362"/>
            <a:chOff x="720" y="1632"/>
            <a:chExt cx="176" cy="227"/>
          </a:xfrm>
        </p:grpSpPr>
        <p:sp>
          <p:nvSpPr>
            <p:cNvPr id="24752" name="Rectangle 308"/>
            <p:cNvSpPr>
              <a:spLocks noChangeArrowheads="1"/>
            </p:cNvSpPr>
            <p:nvPr/>
          </p:nvSpPr>
          <p:spPr bwMode="auto">
            <a:xfrm>
              <a:off x="752" y="1684"/>
              <a:ext cx="144" cy="144"/>
            </a:xfrm>
            <a:prstGeom prst="rect">
              <a:avLst/>
            </a:prstGeom>
            <a:solidFill>
              <a:srgbClr val="DEDE5E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53" name="Text Box 309"/>
            <p:cNvSpPr txBox="1">
              <a:spLocks noChangeArrowheads="1"/>
            </p:cNvSpPr>
            <p:nvPr/>
          </p:nvSpPr>
          <p:spPr bwMode="auto">
            <a:xfrm>
              <a:off x="720" y="1632"/>
              <a:ext cx="151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10000"/>
                </a:lnSpc>
                <a:tabLst>
                  <a:tab pos="342900" algn="l"/>
                </a:tabLst>
              </a:pPr>
              <a:r>
                <a:rPr lang="en-US" sz="1600" i="1"/>
                <a:t>d</a:t>
              </a:r>
            </a:p>
          </p:txBody>
        </p:sp>
      </p:grpSp>
      <p:grpSp>
        <p:nvGrpSpPr>
          <p:cNvPr id="30" name="Group 313"/>
          <p:cNvGrpSpPr>
            <a:grpSpLocks/>
          </p:cNvGrpSpPr>
          <p:nvPr/>
        </p:nvGrpSpPr>
        <p:grpSpPr bwMode="auto">
          <a:xfrm>
            <a:off x="2908300" y="1576388"/>
            <a:ext cx="279400" cy="360362"/>
            <a:chOff x="720" y="1632"/>
            <a:chExt cx="176" cy="227"/>
          </a:xfrm>
        </p:grpSpPr>
        <p:sp>
          <p:nvSpPr>
            <p:cNvPr id="24750" name="Rectangle 314"/>
            <p:cNvSpPr>
              <a:spLocks noChangeArrowheads="1"/>
            </p:cNvSpPr>
            <p:nvPr/>
          </p:nvSpPr>
          <p:spPr bwMode="auto">
            <a:xfrm>
              <a:off x="752" y="1684"/>
              <a:ext cx="144" cy="144"/>
            </a:xfrm>
            <a:prstGeom prst="rect">
              <a:avLst/>
            </a:prstGeom>
            <a:solidFill>
              <a:srgbClr val="DEDE5E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51" name="Text Box 315"/>
            <p:cNvSpPr txBox="1">
              <a:spLocks noChangeArrowheads="1"/>
            </p:cNvSpPr>
            <p:nvPr/>
          </p:nvSpPr>
          <p:spPr bwMode="auto">
            <a:xfrm>
              <a:off x="720" y="1632"/>
              <a:ext cx="151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10000"/>
                </a:lnSpc>
                <a:tabLst>
                  <a:tab pos="342900" algn="l"/>
                </a:tabLst>
              </a:pPr>
              <a:r>
                <a:rPr lang="en-US" sz="1600" i="1"/>
                <a:t>d</a:t>
              </a:r>
            </a:p>
          </p:txBody>
        </p:sp>
      </p:grpSp>
      <p:grpSp>
        <p:nvGrpSpPr>
          <p:cNvPr id="31" name="Group 319"/>
          <p:cNvGrpSpPr>
            <a:grpSpLocks/>
          </p:cNvGrpSpPr>
          <p:nvPr/>
        </p:nvGrpSpPr>
        <p:grpSpPr bwMode="auto">
          <a:xfrm>
            <a:off x="2908300" y="1568450"/>
            <a:ext cx="279400" cy="360363"/>
            <a:chOff x="720" y="1632"/>
            <a:chExt cx="176" cy="227"/>
          </a:xfrm>
        </p:grpSpPr>
        <p:sp>
          <p:nvSpPr>
            <p:cNvPr id="24748" name="Rectangle 320"/>
            <p:cNvSpPr>
              <a:spLocks noChangeArrowheads="1"/>
            </p:cNvSpPr>
            <p:nvPr/>
          </p:nvSpPr>
          <p:spPr bwMode="auto">
            <a:xfrm>
              <a:off x="752" y="1684"/>
              <a:ext cx="144" cy="144"/>
            </a:xfrm>
            <a:prstGeom prst="rect">
              <a:avLst/>
            </a:prstGeom>
            <a:solidFill>
              <a:srgbClr val="DEDE5E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49" name="Text Box 321"/>
            <p:cNvSpPr txBox="1">
              <a:spLocks noChangeArrowheads="1"/>
            </p:cNvSpPr>
            <p:nvPr/>
          </p:nvSpPr>
          <p:spPr bwMode="auto">
            <a:xfrm>
              <a:off x="720" y="1632"/>
              <a:ext cx="151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10000"/>
                </a:lnSpc>
                <a:tabLst>
                  <a:tab pos="342900" algn="l"/>
                </a:tabLst>
              </a:pPr>
              <a:r>
                <a:rPr lang="en-US" sz="1600" i="1"/>
                <a:t>d</a:t>
              </a:r>
            </a:p>
          </p:txBody>
        </p:sp>
      </p:grpSp>
      <p:grpSp>
        <p:nvGrpSpPr>
          <p:cNvPr id="26624" name="Group 325"/>
          <p:cNvGrpSpPr>
            <a:grpSpLocks/>
          </p:cNvGrpSpPr>
          <p:nvPr/>
        </p:nvGrpSpPr>
        <p:grpSpPr bwMode="auto">
          <a:xfrm>
            <a:off x="2908300" y="1570038"/>
            <a:ext cx="279400" cy="360362"/>
            <a:chOff x="720" y="1632"/>
            <a:chExt cx="176" cy="227"/>
          </a:xfrm>
        </p:grpSpPr>
        <p:sp>
          <p:nvSpPr>
            <p:cNvPr id="24746" name="Rectangle 326"/>
            <p:cNvSpPr>
              <a:spLocks noChangeArrowheads="1"/>
            </p:cNvSpPr>
            <p:nvPr/>
          </p:nvSpPr>
          <p:spPr bwMode="auto">
            <a:xfrm>
              <a:off x="752" y="1684"/>
              <a:ext cx="144" cy="144"/>
            </a:xfrm>
            <a:prstGeom prst="rect">
              <a:avLst/>
            </a:prstGeom>
            <a:solidFill>
              <a:srgbClr val="DEDE5E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47" name="Text Box 327"/>
            <p:cNvSpPr txBox="1">
              <a:spLocks noChangeArrowheads="1"/>
            </p:cNvSpPr>
            <p:nvPr/>
          </p:nvSpPr>
          <p:spPr bwMode="auto">
            <a:xfrm>
              <a:off x="720" y="1632"/>
              <a:ext cx="151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10000"/>
                </a:lnSpc>
                <a:tabLst>
                  <a:tab pos="342900" algn="l"/>
                </a:tabLst>
              </a:pPr>
              <a:r>
                <a:rPr lang="en-US" sz="1600" i="1"/>
                <a:t>d</a:t>
              </a:r>
            </a:p>
          </p:txBody>
        </p:sp>
      </p:grpSp>
      <p:grpSp>
        <p:nvGrpSpPr>
          <p:cNvPr id="26625" name="Group 331"/>
          <p:cNvGrpSpPr>
            <a:grpSpLocks/>
          </p:cNvGrpSpPr>
          <p:nvPr/>
        </p:nvGrpSpPr>
        <p:grpSpPr bwMode="auto">
          <a:xfrm>
            <a:off x="2908300" y="1574800"/>
            <a:ext cx="279400" cy="360363"/>
            <a:chOff x="720" y="1632"/>
            <a:chExt cx="176" cy="227"/>
          </a:xfrm>
        </p:grpSpPr>
        <p:sp>
          <p:nvSpPr>
            <p:cNvPr id="24744" name="Rectangle 332"/>
            <p:cNvSpPr>
              <a:spLocks noChangeArrowheads="1"/>
            </p:cNvSpPr>
            <p:nvPr/>
          </p:nvSpPr>
          <p:spPr bwMode="auto">
            <a:xfrm>
              <a:off x="752" y="1684"/>
              <a:ext cx="144" cy="144"/>
            </a:xfrm>
            <a:prstGeom prst="rect">
              <a:avLst/>
            </a:prstGeom>
            <a:solidFill>
              <a:srgbClr val="DEDE5E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45" name="Text Box 333"/>
            <p:cNvSpPr txBox="1">
              <a:spLocks noChangeArrowheads="1"/>
            </p:cNvSpPr>
            <p:nvPr/>
          </p:nvSpPr>
          <p:spPr bwMode="auto">
            <a:xfrm>
              <a:off x="720" y="1632"/>
              <a:ext cx="151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10000"/>
                </a:lnSpc>
                <a:tabLst>
                  <a:tab pos="342900" algn="l"/>
                </a:tabLst>
              </a:pPr>
              <a:r>
                <a:rPr lang="en-US" sz="1600" i="1"/>
                <a:t>d</a:t>
              </a:r>
            </a:p>
          </p:txBody>
        </p:sp>
      </p:grpSp>
      <p:grpSp>
        <p:nvGrpSpPr>
          <p:cNvPr id="26626" name="Group 232"/>
          <p:cNvGrpSpPr>
            <a:grpSpLocks/>
          </p:cNvGrpSpPr>
          <p:nvPr/>
        </p:nvGrpSpPr>
        <p:grpSpPr bwMode="auto">
          <a:xfrm>
            <a:off x="2908300" y="1570038"/>
            <a:ext cx="279400" cy="360362"/>
            <a:chOff x="720" y="1632"/>
            <a:chExt cx="176" cy="227"/>
          </a:xfrm>
        </p:grpSpPr>
        <p:sp>
          <p:nvSpPr>
            <p:cNvPr id="24742" name="Rectangle 233"/>
            <p:cNvSpPr>
              <a:spLocks noChangeArrowheads="1"/>
            </p:cNvSpPr>
            <p:nvPr/>
          </p:nvSpPr>
          <p:spPr bwMode="auto">
            <a:xfrm>
              <a:off x="752" y="1684"/>
              <a:ext cx="144" cy="144"/>
            </a:xfrm>
            <a:prstGeom prst="rect">
              <a:avLst/>
            </a:prstGeom>
            <a:solidFill>
              <a:srgbClr val="DEDE5E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43" name="Text Box 234"/>
            <p:cNvSpPr txBox="1">
              <a:spLocks noChangeArrowheads="1"/>
            </p:cNvSpPr>
            <p:nvPr/>
          </p:nvSpPr>
          <p:spPr bwMode="auto">
            <a:xfrm>
              <a:off x="720" y="1632"/>
              <a:ext cx="151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10000"/>
                </a:lnSpc>
                <a:tabLst>
                  <a:tab pos="342900" algn="l"/>
                </a:tabLst>
              </a:pPr>
              <a:r>
                <a:rPr lang="en-US" sz="1600"/>
                <a:t>D</a:t>
              </a:r>
            </a:p>
          </p:txBody>
        </p:sp>
      </p:grpSp>
      <p:grpSp>
        <p:nvGrpSpPr>
          <p:cNvPr id="26627" name="Group 316"/>
          <p:cNvGrpSpPr>
            <a:grpSpLocks/>
          </p:cNvGrpSpPr>
          <p:nvPr/>
        </p:nvGrpSpPr>
        <p:grpSpPr bwMode="auto">
          <a:xfrm>
            <a:off x="2905125" y="1831975"/>
            <a:ext cx="279400" cy="360363"/>
            <a:chOff x="720" y="1632"/>
            <a:chExt cx="176" cy="227"/>
          </a:xfrm>
        </p:grpSpPr>
        <p:sp>
          <p:nvSpPr>
            <p:cNvPr id="24740" name="Rectangle 317"/>
            <p:cNvSpPr>
              <a:spLocks noChangeArrowheads="1"/>
            </p:cNvSpPr>
            <p:nvPr/>
          </p:nvSpPr>
          <p:spPr bwMode="auto">
            <a:xfrm>
              <a:off x="752" y="1684"/>
              <a:ext cx="144" cy="144"/>
            </a:xfrm>
            <a:prstGeom prst="rect">
              <a:avLst/>
            </a:prstGeom>
            <a:solidFill>
              <a:srgbClr val="DEDE5E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41" name="Text Box 318"/>
            <p:cNvSpPr txBox="1">
              <a:spLocks noChangeArrowheads="1"/>
            </p:cNvSpPr>
            <p:nvPr/>
          </p:nvSpPr>
          <p:spPr bwMode="auto">
            <a:xfrm>
              <a:off x="720" y="1632"/>
              <a:ext cx="151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10000"/>
                </a:lnSpc>
                <a:tabLst>
                  <a:tab pos="342900" algn="l"/>
                </a:tabLst>
              </a:pPr>
              <a:r>
                <a:rPr lang="en-US" sz="1600" i="1"/>
                <a:t>e</a:t>
              </a:r>
            </a:p>
          </p:txBody>
        </p:sp>
      </p:grpSp>
      <p:grpSp>
        <p:nvGrpSpPr>
          <p:cNvPr id="26628" name="Group 220"/>
          <p:cNvGrpSpPr>
            <a:grpSpLocks/>
          </p:cNvGrpSpPr>
          <p:nvPr/>
        </p:nvGrpSpPr>
        <p:grpSpPr bwMode="auto">
          <a:xfrm>
            <a:off x="2905125" y="1833563"/>
            <a:ext cx="279400" cy="360362"/>
            <a:chOff x="720" y="1632"/>
            <a:chExt cx="176" cy="227"/>
          </a:xfrm>
        </p:grpSpPr>
        <p:sp>
          <p:nvSpPr>
            <p:cNvPr id="24738" name="Rectangle 221"/>
            <p:cNvSpPr>
              <a:spLocks noChangeArrowheads="1"/>
            </p:cNvSpPr>
            <p:nvPr/>
          </p:nvSpPr>
          <p:spPr bwMode="auto">
            <a:xfrm>
              <a:off x="752" y="1684"/>
              <a:ext cx="144" cy="144"/>
            </a:xfrm>
            <a:prstGeom prst="rect">
              <a:avLst/>
            </a:prstGeom>
            <a:solidFill>
              <a:srgbClr val="DEDE5E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39" name="Text Box 222"/>
            <p:cNvSpPr txBox="1">
              <a:spLocks noChangeArrowheads="1"/>
            </p:cNvSpPr>
            <p:nvPr/>
          </p:nvSpPr>
          <p:spPr bwMode="auto">
            <a:xfrm>
              <a:off x="720" y="1632"/>
              <a:ext cx="151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10000"/>
                </a:lnSpc>
                <a:tabLst>
                  <a:tab pos="342900" algn="l"/>
                </a:tabLst>
              </a:pPr>
              <a:r>
                <a:rPr lang="en-US" sz="1600"/>
                <a:t>E</a:t>
              </a:r>
            </a:p>
          </p:txBody>
        </p:sp>
      </p:grpSp>
      <p:grpSp>
        <p:nvGrpSpPr>
          <p:cNvPr id="26629" name="Group 226"/>
          <p:cNvGrpSpPr>
            <a:grpSpLocks/>
          </p:cNvGrpSpPr>
          <p:nvPr/>
        </p:nvGrpSpPr>
        <p:grpSpPr bwMode="auto">
          <a:xfrm>
            <a:off x="2905125" y="2368550"/>
            <a:ext cx="279400" cy="360363"/>
            <a:chOff x="720" y="1632"/>
            <a:chExt cx="176" cy="227"/>
          </a:xfrm>
        </p:grpSpPr>
        <p:sp>
          <p:nvSpPr>
            <p:cNvPr id="24736" name="Rectangle 227"/>
            <p:cNvSpPr>
              <a:spLocks noChangeArrowheads="1"/>
            </p:cNvSpPr>
            <p:nvPr/>
          </p:nvSpPr>
          <p:spPr bwMode="auto">
            <a:xfrm>
              <a:off x="752" y="1684"/>
              <a:ext cx="144" cy="144"/>
            </a:xfrm>
            <a:prstGeom prst="rect">
              <a:avLst/>
            </a:prstGeom>
            <a:solidFill>
              <a:srgbClr val="DEDE5E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37" name="Text Box 228"/>
            <p:cNvSpPr txBox="1">
              <a:spLocks noChangeArrowheads="1"/>
            </p:cNvSpPr>
            <p:nvPr/>
          </p:nvSpPr>
          <p:spPr bwMode="auto">
            <a:xfrm>
              <a:off x="720" y="1632"/>
              <a:ext cx="151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10000"/>
                </a:lnSpc>
                <a:tabLst>
                  <a:tab pos="342900" algn="l"/>
                </a:tabLst>
              </a:pPr>
              <a:r>
                <a:rPr lang="en-US" sz="1600"/>
                <a:t>G</a:t>
              </a:r>
            </a:p>
          </p:txBody>
        </p:sp>
      </p:grpSp>
      <p:grpSp>
        <p:nvGrpSpPr>
          <p:cNvPr id="26634" name="Group 328"/>
          <p:cNvGrpSpPr>
            <a:grpSpLocks/>
          </p:cNvGrpSpPr>
          <p:nvPr/>
        </p:nvGrpSpPr>
        <p:grpSpPr bwMode="auto">
          <a:xfrm>
            <a:off x="2905125" y="2105025"/>
            <a:ext cx="279400" cy="360363"/>
            <a:chOff x="720" y="1632"/>
            <a:chExt cx="176" cy="227"/>
          </a:xfrm>
        </p:grpSpPr>
        <p:sp>
          <p:nvSpPr>
            <p:cNvPr id="24734" name="Rectangle 329"/>
            <p:cNvSpPr>
              <a:spLocks noChangeArrowheads="1"/>
            </p:cNvSpPr>
            <p:nvPr/>
          </p:nvSpPr>
          <p:spPr bwMode="auto">
            <a:xfrm>
              <a:off x="752" y="1684"/>
              <a:ext cx="144" cy="144"/>
            </a:xfrm>
            <a:prstGeom prst="rect">
              <a:avLst/>
            </a:prstGeom>
            <a:solidFill>
              <a:srgbClr val="DEDE5E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35" name="Text Box 330"/>
            <p:cNvSpPr txBox="1">
              <a:spLocks noChangeArrowheads="1"/>
            </p:cNvSpPr>
            <p:nvPr/>
          </p:nvSpPr>
          <p:spPr bwMode="auto">
            <a:xfrm>
              <a:off x="720" y="1632"/>
              <a:ext cx="151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10000"/>
                </a:lnSpc>
                <a:tabLst>
                  <a:tab pos="342900" algn="l"/>
                </a:tabLst>
              </a:pPr>
              <a:r>
                <a:rPr lang="en-US" sz="1600" i="1"/>
                <a:t>f</a:t>
              </a:r>
            </a:p>
          </p:txBody>
        </p:sp>
      </p:grpSp>
      <p:grpSp>
        <p:nvGrpSpPr>
          <p:cNvPr id="26653" name="Group 223"/>
          <p:cNvGrpSpPr>
            <a:grpSpLocks/>
          </p:cNvGrpSpPr>
          <p:nvPr/>
        </p:nvGrpSpPr>
        <p:grpSpPr bwMode="auto">
          <a:xfrm>
            <a:off x="2905125" y="2100263"/>
            <a:ext cx="279400" cy="360362"/>
            <a:chOff x="720" y="1632"/>
            <a:chExt cx="176" cy="227"/>
          </a:xfrm>
        </p:grpSpPr>
        <p:sp>
          <p:nvSpPr>
            <p:cNvPr id="24732" name="Rectangle 224"/>
            <p:cNvSpPr>
              <a:spLocks noChangeArrowheads="1"/>
            </p:cNvSpPr>
            <p:nvPr/>
          </p:nvSpPr>
          <p:spPr bwMode="auto">
            <a:xfrm>
              <a:off x="752" y="1684"/>
              <a:ext cx="144" cy="144"/>
            </a:xfrm>
            <a:prstGeom prst="rect">
              <a:avLst/>
            </a:prstGeom>
            <a:solidFill>
              <a:srgbClr val="DEDE5E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33" name="Text Box 225"/>
            <p:cNvSpPr txBox="1">
              <a:spLocks noChangeArrowheads="1"/>
            </p:cNvSpPr>
            <p:nvPr/>
          </p:nvSpPr>
          <p:spPr bwMode="auto">
            <a:xfrm>
              <a:off x="720" y="1632"/>
              <a:ext cx="151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10000"/>
                </a:lnSpc>
                <a:tabLst>
                  <a:tab pos="342900" algn="l"/>
                </a:tabLst>
              </a:pPr>
              <a:r>
                <a:rPr lang="en-US" sz="1600"/>
                <a:t>F</a:t>
              </a:r>
            </a:p>
          </p:txBody>
        </p:sp>
      </p:grpSp>
      <p:grpSp>
        <p:nvGrpSpPr>
          <p:cNvPr id="26654" name="Group 343"/>
          <p:cNvGrpSpPr>
            <a:grpSpLocks/>
          </p:cNvGrpSpPr>
          <p:nvPr/>
        </p:nvGrpSpPr>
        <p:grpSpPr bwMode="auto">
          <a:xfrm>
            <a:off x="1676400" y="1905000"/>
            <a:ext cx="279400" cy="360363"/>
            <a:chOff x="720" y="1632"/>
            <a:chExt cx="176" cy="227"/>
          </a:xfrm>
        </p:grpSpPr>
        <p:sp>
          <p:nvSpPr>
            <p:cNvPr id="24730" name="Rectangle 344"/>
            <p:cNvSpPr>
              <a:spLocks noChangeArrowheads="1"/>
            </p:cNvSpPr>
            <p:nvPr/>
          </p:nvSpPr>
          <p:spPr bwMode="auto">
            <a:xfrm>
              <a:off x="752" y="1684"/>
              <a:ext cx="144" cy="144"/>
            </a:xfrm>
            <a:prstGeom prst="rect">
              <a:avLst/>
            </a:prstGeom>
            <a:solidFill>
              <a:srgbClr val="DEDE5E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31" name="Text Box 345"/>
            <p:cNvSpPr txBox="1">
              <a:spLocks noChangeArrowheads="1"/>
            </p:cNvSpPr>
            <p:nvPr/>
          </p:nvSpPr>
          <p:spPr bwMode="auto">
            <a:xfrm>
              <a:off x="720" y="1632"/>
              <a:ext cx="151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10000"/>
                </a:lnSpc>
                <a:tabLst>
                  <a:tab pos="342900" algn="l"/>
                </a:tabLst>
              </a:pPr>
              <a:r>
                <a:rPr lang="en-US" sz="1600" i="1"/>
                <a:t>a</a:t>
              </a:r>
            </a:p>
          </p:txBody>
        </p:sp>
      </p:grpSp>
      <p:grpSp>
        <p:nvGrpSpPr>
          <p:cNvPr id="26655" name="Group 346"/>
          <p:cNvGrpSpPr>
            <a:grpSpLocks/>
          </p:cNvGrpSpPr>
          <p:nvPr/>
        </p:nvGrpSpPr>
        <p:grpSpPr bwMode="auto">
          <a:xfrm>
            <a:off x="1219200" y="2133600"/>
            <a:ext cx="279400" cy="360363"/>
            <a:chOff x="720" y="1632"/>
            <a:chExt cx="176" cy="227"/>
          </a:xfrm>
        </p:grpSpPr>
        <p:sp>
          <p:nvSpPr>
            <p:cNvPr id="24728" name="Rectangle 347"/>
            <p:cNvSpPr>
              <a:spLocks noChangeArrowheads="1"/>
            </p:cNvSpPr>
            <p:nvPr/>
          </p:nvSpPr>
          <p:spPr bwMode="auto">
            <a:xfrm>
              <a:off x="752" y="1684"/>
              <a:ext cx="144" cy="144"/>
            </a:xfrm>
            <a:prstGeom prst="rect">
              <a:avLst/>
            </a:prstGeom>
            <a:solidFill>
              <a:srgbClr val="DEDE5E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29" name="Text Box 348"/>
            <p:cNvSpPr txBox="1">
              <a:spLocks noChangeArrowheads="1"/>
            </p:cNvSpPr>
            <p:nvPr/>
          </p:nvSpPr>
          <p:spPr bwMode="auto">
            <a:xfrm>
              <a:off x="720" y="1632"/>
              <a:ext cx="151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10000"/>
                </a:lnSpc>
                <a:tabLst>
                  <a:tab pos="342900" algn="l"/>
                </a:tabLst>
              </a:pPr>
              <a:r>
                <a:rPr lang="en-US" sz="1600" i="1"/>
                <a:t>a</a:t>
              </a:r>
            </a:p>
          </p:txBody>
        </p:sp>
      </p:grpSp>
      <p:grpSp>
        <p:nvGrpSpPr>
          <p:cNvPr id="26656" name="Group 349"/>
          <p:cNvGrpSpPr>
            <a:grpSpLocks/>
          </p:cNvGrpSpPr>
          <p:nvPr/>
        </p:nvGrpSpPr>
        <p:grpSpPr bwMode="auto">
          <a:xfrm>
            <a:off x="2743200" y="2057400"/>
            <a:ext cx="279400" cy="360363"/>
            <a:chOff x="720" y="1632"/>
            <a:chExt cx="176" cy="227"/>
          </a:xfrm>
        </p:grpSpPr>
        <p:sp>
          <p:nvSpPr>
            <p:cNvPr id="24726" name="Rectangle 350"/>
            <p:cNvSpPr>
              <a:spLocks noChangeArrowheads="1"/>
            </p:cNvSpPr>
            <p:nvPr/>
          </p:nvSpPr>
          <p:spPr bwMode="auto">
            <a:xfrm>
              <a:off x="752" y="1684"/>
              <a:ext cx="144" cy="144"/>
            </a:xfrm>
            <a:prstGeom prst="rect">
              <a:avLst/>
            </a:prstGeom>
            <a:solidFill>
              <a:srgbClr val="DEDE5E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27" name="Text Box 351"/>
            <p:cNvSpPr txBox="1">
              <a:spLocks noChangeArrowheads="1"/>
            </p:cNvSpPr>
            <p:nvPr/>
          </p:nvSpPr>
          <p:spPr bwMode="auto">
            <a:xfrm>
              <a:off x="720" y="1632"/>
              <a:ext cx="151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10000"/>
                </a:lnSpc>
                <a:tabLst>
                  <a:tab pos="342900" algn="l"/>
                </a:tabLst>
              </a:pPr>
              <a:r>
                <a:rPr lang="en-US" sz="1600" i="1"/>
                <a:t>a</a:t>
              </a:r>
            </a:p>
          </p:txBody>
        </p:sp>
      </p:grpSp>
      <p:grpSp>
        <p:nvGrpSpPr>
          <p:cNvPr id="26657" name="Group 352"/>
          <p:cNvGrpSpPr>
            <a:grpSpLocks/>
          </p:cNvGrpSpPr>
          <p:nvPr/>
        </p:nvGrpSpPr>
        <p:grpSpPr bwMode="auto">
          <a:xfrm>
            <a:off x="2057400" y="1981200"/>
            <a:ext cx="279400" cy="360363"/>
            <a:chOff x="720" y="1632"/>
            <a:chExt cx="176" cy="227"/>
          </a:xfrm>
        </p:grpSpPr>
        <p:sp>
          <p:nvSpPr>
            <p:cNvPr id="24724" name="Rectangle 353"/>
            <p:cNvSpPr>
              <a:spLocks noChangeArrowheads="1"/>
            </p:cNvSpPr>
            <p:nvPr/>
          </p:nvSpPr>
          <p:spPr bwMode="auto">
            <a:xfrm>
              <a:off x="752" y="1684"/>
              <a:ext cx="144" cy="144"/>
            </a:xfrm>
            <a:prstGeom prst="rect">
              <a:avLst/>
            </a:prstGeom>
            <a:solidFill>
              <a:srgbClr val="DEDE5E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25" name="Text Box 354"/>
            <p:cNvSpPr txBox="1">
              <a:spLocks noChangeArrowheads="1"/>
            </p:cNvSpPr>
            <p:nvPr/>
          </p:nvSpPr>
          <p:spPr bwMode="auto">
            <a:xfrm>
              <a:off x="720" y="1632"/>
              <a:ext cx="151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10000"/>
                </a:lnSpc>
                <a:tabLst>
                  <a:tab pos="342900" algn="l"/>
                </a:tabLst>
              </a:pPr>
              <a:r>
                <a:rPr lang="en-US" sz="1600" i="1"/>
                <a:t>a</a:t>
              </a:r>
            </a:p>
          </p:txBody>
        </p:sp>
      </p:grpSp>
      <p:grpSp>
        <p:nvGrpSpPr>
          <p:cNvPr id="26658" name="Group 355"/>
          <p:cNvGrpSpPr>
            <a:grpSpLocks/>
          </p:cNvGrpSpPr>
          <p:nvPr/>
        </p:nvGrpSpPr>
        <p:grpSpPr bwMode="auto">
          <a:xfrm>
            <a:off x="3810000" y="2133600"/>
            <a:ext cx="279400" cy="360363"/>
            <a:chOff x="720" y="1632"/>
            <a:chExt cx="176" cy="227"/>
          </a:xfrm>
        </p:grpSpPr>
        <p:sp>
          <p:nvSpPr>
            <p:cNvPr id="24722" name="Rectangle 356"/>
            <p:cNvSpPr>
              <a:spLocks noChangeArrowheads="1"/>
            </p:cNvSpPr>
            <p:nvPr/>
          </p:nvSpPr>
          <p:spPr bwMode="auto">
            <a:xfrm>
              <a:off x="752" y="1684"/>
              <a:ext cx="144" cy="144"/>
            </a:xfrm>
            <a:prstGeom prst="rect">
              <a:avLst/>
            </a:prstGeom>
            <a:solidFill>
              <a:srgbClr val="DEDE5E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23" name="Text Box 357"/>
            <p:cNvSpPr txBox="1">
              <a:spLocks noChangeArrowheads="1"/>
            </p:cNvSpPr>
            <p:nvPr/>
          </p:nvSpPr>
          <p:spPr bwMode="auto">
            <a:xfrm>
              <a:off x="720" y="1632"/>
              <a:ext cx="151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10000"/>
                </a:lnSpc>
                <a:tabLst>
                  <a:tab pos="342900" algn="l"/>
                </a:tabLst>
              </a:pPr>
              <a:r>
                <a:rPr lang="en-US" sz="1600" i="1"/>
                <a:t>a</a:t>
              </a:r>
            </a:p>
          </p:txBody>
        </p:sp>
      </p:grpSp>
      <p:grpSp>
        <p:nvGrpSpPr>
          <p:cNvPr id="26659" name="Group 358"/>
          <p:cNvGrpSpPr>
            <a:grpSpLocks/>
          </p:cNvGrpSpPr>
          <p:nvPr/>
        </p:nvGrpSpPr>
        <p:grpSpPr bwMode="auto">
          <a:xfrm>
            <a:off x="3352800" y="2057400"/>
            <a:ext cx="279400" cy="360363"/>
            <a:chOff x="720" y="1632"/>
            <a:chExt cx="176" cy="227"/>
          </a:xfrm>
        </p:grpSpPr>
        <p:sp>
          <p:nvSpPr>
            <p:cNvPr id="24720" name="Rectangle 359"/>
            <p:cNvSpPr>
              <a:spLocks noChangeArrowheads="1"/>
            </p:cNvSpPr>
            <p:nvPr/>
          </p:nvSpPr>
          <p:spPr bwMode="auto">
            <a:xfrm>
              <a:off x="752" y="1684"/>
              <a:ext cx="144" cy="144"/>
            </a:xfrm>
            <a:prstGeom prst="rect">
              <a:avLst/>
            </a:prstGeom>
            <a:solidFill>
              <a:srgbClr val="DEDE5E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21" name="Text Box 360"/>
            <p:cNvSpPr txBox="1">
              <a:spLocks noChangeArrowheads="1"/>
            </p:cNvSpPr>
            <p:nvPr/>
          </p:nvSpPr>
          <p:spPr bwMode="auto">
            <a:xfrm>
              <a:off x="720" y="1632"/>
              <a:ext cx="151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10000"/>
                </a:lnSpc>
                <a:tabLst>
                  <a:tab pos="342900" algn="l"/>
                </a:tabLst>
              </a:pPr>
              <a:r>
                <a:rPr lang="en-US" sz="1600" i="1"/>
                <a:t>a</a:t>
              </a:r>
            </a:p>
          </p:txBody>
        </p:sp>
      </p:grpSp>
      <p:grpSp>
        <p:nvGrpSpPr>
          <p:cNvPr id="26660" name="Group 361"/>
          <p:cNvGrpSpPr>
            <a:grpSpLocks/>
          </p:cNvGrpSpPr>
          <p:nvPr/>
        </p:nvGrpSpPr>
        <p:grpSpPr bwMode="auto">
          <a:xfrm>
            <a:off x="5562600" y="1981200"/>
            <a:ext cx="279400" cy="360363"/>
            <a:chOff x="720" y="1632"/>
            <a:chExt cx="176" cy="227"/>
          </a:xfrm>
        </p:grpSpPr>
        <p:sp>
          <p:nvSpPr>
            <p:cNvPr id="24718" name="Rectangle 362"/>
            <p:cNvSpPr>
              <a:spLocks noChangeArrowheads="1"/>
            </p:cNvSpPr>
            <p:nvPr/>
          </p:nvSpPr>
          <p:spPr bwMode="auto">
            <a:xfrm>
              <a:off x="752" y="1684"/>
              <a:ext cx="144" cy="144"/>
            </a:xfrm>
            <a:prstGeom prst="rect">
              <a:avLst/>
            </a:prstGeom>
            <a:solidFill>
              <a:srgbClr val="DEDE5E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19" name="Text Box 363"/>
            <p:cNvSpPr txBox="1">
              <a:spLocks noChangeArrowheads="1"/>
            </p:cNvSpPr>
            <p:nvPr/>
          </p:nvSpPr>
          <p:spPr bwMode="auto">
            <a:xfrm>
              <a:off x="720" y="1632"/>
              <a:ext cx="151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10000"/>
                </a:lnSpc>
                <a:tabLst>
                  <a:tab pos="342900" algn="l"/>
                </a:tabLst>
              </a:pPr>
              <a:r>
                <a:rPr lang="en-US" sz="1600" i="1"/>
                <a:t>a</a:t>
              </a:r>
            </a:p>
          </p:txBody>
        </p:sp>
      </p:grpSp>
      <p:grpSp>
        <p:nvGrpSpPr>
          <p:cNvPr id="26661" name="Group 364"/>
          <p:cNvGrpSpPr>
            <a:grpSpLocks/>
          </p:cNvGrpSpPr>
          <p:nvPr/>
        </p:nvGrpSpPr>
        <p:grpSpPr bwMode="auto">
          <a:xfrm>
            <a:off x="4800600" y="2133600"/>
            <a:ext cx="279400" cy="360363"/>
            <a:chOff x="720" y="1632"/>
            <a:chExt cx="176" cy="227"/>
          </a:xfrm>
        </p:grpSpPr>
        <p:sp>
          <p:nvSpPr>
            <p:cNvPr id="24716" name="Rectangle 365"/>
            <p:cNvSpPr>
              <a:spLocks noChangeArrowheads="1"/>
            </p:cNvSpPr>
            <p:nvPr/>
          </p:nvSpPr>
          <p:spPr bwMode="auto">
            <a:xfrm>
              <a:off x="752" y="1684"/>
              <a:ext cx="144" cy="144"/>
            </a:xfrm>
            <a:prstGeom prst="rect">
              <a:avLst/>
            </a:prstGeom>
            <a:solidFill>
              <a:srgbClr val="DEDE5E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17" name="Text Box 366"/>
            <p:cNvSpPr txBox="1">
              <a:spLocks noChangeArrowheads="1"/>
            </p:cNvSpPr>
            <p:nvPr/>
          </p:nvSpPr>
          <p:spPr bwMode="auto">
            <a:xfrm>
              <a:off x="720" y="1632"/>
              <a:ext cx="151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10000"/>
                </a:lnSpc>
                <a:tabLst>
                  <a:tab pos="342900" algn="l"/>
                </a:tabLst>
              </a:pPr>
              <a:r>
                <a:rPr lang="en-US" sz="1600" i="1"/>
                <a:t>a</a:t>
              </a:r>
            </a:p>
          </p:txBody>
        </p:sp>
      </p:grpSp>
      <p:grpSp>
        <p:nvGrpSpPr>
          <p:cNvPr id="26662" name="Group 367"/>
          <p:cNvGrpSpPr>
            <a:grpSpLocks/>
          </p:cNvGrpSpPr>
          <p:nvPr/>
        </p:nvGrpSpPr>
        <p:grpSpPr bwMode="auto">
          <a:xfrm>
            <a:off x="4267200" y="1981200"/>
            <a:ext cx="279400" cy="360363"/>
            <a:chOff x="720" y="1632"/>
            <a:chExt cx="176" cy="227"/>
          </a:xfrm>
        </p:grpSpPr>
        <p:sp>
          <p:nvSpPr>
            <p:cNvPr id="24714" name="Rectangle 368"/>
            <p:cNvSpPr>
              <a:spLocks noChangeArrowheads="1"/>
            </p:cNvSpPr>
            <p:nvPr/>
          </p:nvSpPr>
          <p:spPr bwMode="auto">
            <a:xfrm>
              <a:off x="752" y="1684"/>
              <a:ext cx="144" cy="144"/>
            </a:xfrm>
            <a:prstGeom prst="rect">
              <a:avLst/>
            </a:prstGeom>
            <a:solidFill>
              <a:srgbClr val="DEDE5E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15" name="Text Box 369"/>
            <p:cNvSpPr txBox="1">
              <a:spLocks noChangeArrowheads="1"/>
            </p:cNvSpPr>
            <p:nvPr/>
          </p:nvSpPr>
          <p:spPr bwMode="auto">
            <a:xfrm>
              <a:off x="720" y="1632"/>
              <a:ext cx="151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10000"/>
                </a:lnSpc>
                <a:tabLst>
                  <a:tab pos="342900" algn="l"/>
                </a:tabLst>
              </a:pPr>
              <a:r>
                <a:rPr lang="en-US" sz="1600" i="1"/>
                <a:t>a</a:t>
              </a:r>
            </a:p>
          </p:txBody>
        </p:sp>
      </p:grpSp>
      <p:grpSp>
        <p:nvGrpSpPr>
          <p:cNvPr id="26663" name="Group 370"/>
          <p:cNvGrpSpPr>
            <a:grpSpLocks/>
          </p:cNvGrpSpPr>
          <p:nvPr/>
        </p:nvGrpSpPr>
        <p:grpSpPr bwMode="auto">
          <a:xfrm>
            <a:off x="6705600" y="2057400"/>
            <a:ext cx="279400" cy="360363"/>
            <a:chOff x="720" y="1632"/>
            <a:chExt cx="176" cy="227"/>
          </a:xfrm>
        </p:grpSpPr>
        <p:sp>
          <p:nvSpPr>
            <p:cNvPr id="24712" name="Rectangle 371"/>
            <p:cNvSpPr>
              <a:spLocks noChangeArrowheads="1"/>
            </p:cNvSpPr>
            <p:nvPr/>
          </p:nvSpPr>
          <p:spPr bwMode="auto">
            <a:xfrm>
              <a:off x="752" y="1684"/>
              <a:ext cx="144" cy="144"/>
            </a:xfrm>
            <a:prstGeom prst="rect">
              <a:avLst/>
            </a:prstGeom>
            <a:solidFill>
              <a:srgbClr val="DEDE5E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13" name="Text Box 372"/>
            <p:cNvSpPr txBox="1">
              <a:spLocks noChangeArrowheads="1"/>
            </p:cNvSpPr>
            <p:nvPr/>
          </p:nvSpPr>
          <p:spPr bwMode="auto">
            <a:xfrm>
              <a:off x="720" y="1632"/>
              <a:ext cx="151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10000"/>
                </a:lnSpc>
                <a:tabLst>
                  <a:tab pos="342900" algn="l"/>
                </a:tabLst>
              </a:pPr>
              <a:r>
                <a:rPr lang="en-US" sz="1600" i="1"/>
                <a:t>a</a:t>
              </a:r>
            </a:p>
          </p:txBody>
        </p:sp>
      </p:grpSp>
      <p:grpSp>
        <p:nvGrpSpPr>
          <p:cNvPr id="26664" name="Group 373"/>
          <p:cNvGrpSpPr>
            <a:grpSpLocks/>
          </p:cNvGrpSpPr>
          <p:nvPr/>
        </p:nvGrpSpPr>
        <p:grpSpPr bwMode="auto">
          <a:xfrm>
            <a:off x="5943600" y="2209800"/>
            <a:ext cx="279400" cy="360363"/>
            <a:chOff x="720" y="1632"/>
            <a:chExt cx="176" cy="227"/>
          </a:xfrm>
        </p:grpSpPr>
        <p:sp>
          <p:nvSpPr>
            <p:cNvPr id="24710" name="Rectangle 374"/>
            <p:cNvSpPr>
              <a:spLocks noChangeArrowheads="1"/>
            </p:cNvSpPr>
            <p:nvPr/>
          </p:nvSpPr>
          <p:spPr bwMode="auto">
            <a:xfrm>
              <a:off x="752" y="1684"/>
              <a:ext cx="144" cy="144"/>
            </a:xfrm>
            <a:prstGeom prst="rect">
              <a:avLst/>
            </a:prstGeom>
            <a:solidFill>
              <a:srgbClr val="DEDE5E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11" name="Text Box 375"/>
            <p:cNvSpPr txBox="1">
              <a:spLocks noChangeArrowheads="1"/>
            </p:cNvSpPr>
            <p:nvPr/>
          </p:nvSpPr>
          <p:spPr bwMode="auto">
            <a:xfrm>
              <a:off x="720" y="1632"/>
              <a:ext cx="151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10000"/>
                </a:lnSpc>
                <a:tabLst>
                  <a:tab pos="342900" algn="l"/>
                </a:tabLst>
              </a:pPr>
              <a:r>
                <a:rPr lang="en-US" sz="1600" i="1"/>
                <a:t>a</a:t>
              </a:r>
            </a:p>
          </p:txBody>
        </p:sp>
      </p:grpSp>
      <p:grpSp>
        <p:nvGrpSpPr>
          <p:cNvPr id="26665" name="Group 376"/>
          <p:cNvGrpSpPr>
            <a:grpSpLocks/>
          </p:cNvGrpSpPr>
          <p:nvPr/>
        </p:nvGrpSpPr>
        <p:grpSpPr bwMode="auto">
          <a:xfrm>
            <a:off x="7848600" y="2133600"/>
            <a:ext cx="279400" cy="360363"/>
            <a:chOff x="720" y="1632"/>
            <a:chExt cx="176" cy="227"/>
          </a:xfrm>
        </p:grpSpPr>
        <p:sp>
          <p:nvSpPr>
            <p:cNvPr id="24708" name="Rectangle 377"/>
            <p:cNvSpPr>
              <a:spLocks noChangeArrowheads="1"/>
            </p:cNvSpPr>
            <p:nvPr/>
          </p:nvSpPr>
          <p:spPr bwMode="auto">
            <a:xfrm>
              <a:off x="752" y="1684"/>
              <a:ext cx="144" cy="144"/>
            </a:xfrm>
            <a:prstGeom prst="rect">
              <a:avLst/>
            </a:prstGeom>
            <a:solidFill>
              <a:srgbClr val="DEDE5E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09" name="Text Box 378"/>
            <p:cNvSpPr txBox="1">
              <a:spLocks noChangeArrowheads="1"/>
            </p:cNvSpPr>
            <p:nvPr/>
          </p:nvSpPr>
          <p:spPr bwMode="auto">
            <a:xfrm>
              <a:off x="720" y="1632"/>
              <a:ext cx="151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10000"/>
                </a:lnSpc>
                <a:tabLst>
                  <a:tab pos="342900" algn="l"/>
                </a:tabLst>
              </a:pPr>
              <a:r>
                <a:rPr lang="en-US" sz="1600" i="1"/>
                <a:t>a</a:t>
              </a:r>
            </a:p>
          </p:txBody>
        </p:sp>
      </p:grpSp>
      <p:grpSp>
        <p:nvGrpSpPr>
          <p:cNvPr id="26666" name="Group 379"/>
          <p:cNvGrpSpPr>
            <a:grpSpLocks/>
          </p:cNvGrpSpPr>
          <p:nvPr/>
        </p:nvGrpSpPr>
        <p:grpSpPr bwMode="auto">
          <a:xfrm>
            <a:off x="7239000" y="1981200"/>
            <a:ext cx="279400" cy="360363"/>
            <a:chOff x="720" y="1632"/>
            <a:chExt cx="176" cy="227"/>
          </a:xfrm>
        </p:grpSpPr>
        <p:sp>
          <p:nvSpPr>
            <p:cNvPr id="24706" name="Rectangle 380"/>
            <p:cNvSpPr>
              <a:spLocks noChangeArrowheads="1"/>
            </p:cNvSpPr>
            <p:nvPr/>
          </p:nvSpPr>
          <p:spPr bwMode="auto">
            <a:xfrm>
              <a:off x="752" y="1684"/>
              <a:ext cx="144" cy="144"/>
            </a:xfrm>
            <a:prstGeom prst="rect">
              <a:avLst/>
            </a:prstGeom>
            <a:solidFill>
              <a:srgbClr val="DEDE5E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07" name="Text Box 381"/>
            <p:cNvSpPr txBox="1">
              <a:spLocks noChangeArrowheads="1"/>
            </p:cNvSpPr>
            <p:nvPr/>
          </p:nvSpPr>
          <p:spPr bwMode="auto">
            <a:xfrm>
              <a:off x="720" y="1632"/>
              <a:ext cx="151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10000"/>
                </a:lnSpc>
                <a:tabLst>
                  <a:tab pos="342900" algn="l"/>
                </a:tabLst>
              </a:pPr>
              <a:r>
                <a:rPr lang="en-US" sz="1600" i="1"/>
                <a:t>a</a:t>
              </a:r>
            </a:p>
          </p:txBody>
        </p:sp>
      </p:grpSp>
      <p:grpSp>
        <p:nvGrpSpPr>
          <p:cNvPr id="26687" name="Group 382"/>
          <p:cNvGrpSpPr>
            <a:grpSpLocks/>
          </p:cNvGrpSpPr>
          <p:nvPr/>
        </p:nvGrpSpPr>
        <p:grpSpPr bwMode="auto">
          <a:xfrm>
            <a:off x="8305800" y="1981200"/>
            <a:ext cx="279400" cy="360363"/>
            <a:chOff x="720" y="1632"/>
            <a:chExt cx="176" cy="227"/>
          </a:xfrm>
        </p:grpSpPr>
        <p:sp>
          <p:nvSpPr>
            <p:cNvPr id="24704" name="Rectangle 383"/>
            <p:cNvSpPr>
              <a:spLocks noChangeArrowheads="1"/>
            </p:cNvSpPr>
            <p:nvPr/>
          </p:nvSpPr>
          <p:spPr bwMode="auto">
            <a:xfrm>
              <a:off x="752" y="1684"/>
              <a:ext cx="144" cy="144"/>
            </a:xfrm>
            <a:prstGeom prst="rect">
              <a:avLst/>
            </a:prstGeom>
            <a:solidFill>
              <a:srgbClr val="DEDE5E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05" name="Text Box 384"/>
            <p:cNvSpPr txBox="1">
              <a:spLocks noChangeArrowheads="1"/>
            </p:cNvSpPr>
            <p:nvPr/>
          </p:nvSpPr>
          <p:spPr bwMode="auto">
            <a:xfrm>
              <a:off x="720" y="1632"/>
              <a:ext cx="151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10000"/>
                </a:lnSpc>
                <a:tabLst>
                  <a:tab pos="342900" algn="l"/>
                </a:tabLst>
              </a:pPr>
              <a:r>
                <a:rPr lang="en-US" sz="1600" i="1"/>
                <a:t>a</a:t>
              </a:r>
            </a:p>
          </p:txBody>
        </p:sp>
      </p:grpSp>
      <p:grpSp>
        <p:nvGrpSpPr>
          <p:cNvPr id="605184" name="Group 385"/>
          <p:cNvGrpSpPr>
            <a:grpSpLocks/>
          </p:cNvGrpSpPr>
          <p:nvPr/>
        </p:nvGrpSpPr>
        <p:grpSpPr bwMode="auto">
          <a:xfrm>
            <a:off x="6248400" y="1981200"/>
            <a:ext cx="279400" cy="360363"/>
            <a:chOff x="720" y="1632"/>
            <a:chExt cx="176" cy="227"/>
          </a:xfrm>
        </p:grpSpPr>
        <p:sp>
          <p:nvSpPr>
            <p:cNvPr id="24702" name="Rectangle 386"/>
            <p:cNvSpPr>
              <a:spLocks noChangeArrowheads="1"/>
            </p:cNvSpPr>
            <p:nvPr/>
          </p:nvSpPr>
          <p:spPr bwMode="auto">
            <a:xfrm>
              <a:off x="752" y="1684"/>
              <a:ext cx="144" cy="144"/>
            </a:xfrm>
            <a:prstGeom prst="rect">
              <a:avLst/>
            </a:prstGeom>
            <a:solidFill>
              <a:srgbClr val="DEDE5E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03" name="Text Box 387"/>
            <p:cNvSpPr txBox="1">
              <a:spLocks noChangeArrowheads="1"/>
            </p:cNvSpPr>
            <p:nvPr/>
          </p:nvSpPr>
          <p:spPr bwMode="auto">
            <a:xfrm>
              <a:off x="720" y="1632"/>
              <a:ext cx="151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10000"/>
                </a:lnSpc>
                <a:tabLst>
                  <a:tab pos="342900" algn="l"/>
                </a:tabLst>
              </a:pPr>
              <a:r>
                <a:rPr lang="en-US" sz="1600" i="1"/>
                <a:t>a</a:t>
              </a:r>
            </a:p>
          </p:txBody>
        </p:sp>
      </p:grpSp>
      <p:sp>
        <p:nvSpPr>
          <p:cNvPr id="605575" name="Oval 391"/>
          <p:cNvSpPr>
            <a:spLocks noChangeArrowheads="1"/>
          </p:cNvSpPr>
          <p:nvPr/>
        </p:nvSpPr>
        <p:spPr bwMode="auto">
          <a:xfrm>
            <a:off x="838200" y="5181600"/>
            <a:ext cx="1066800" cy="8382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5576" name="Oval 392"/>
          <p:cNvSpPr>
            <a:spLocks noChangeArrowheads="1"/>
          </p:cNvSpPr>
          <p:nvPr/>
        </p:nvSpPr>
        <p:spPr bwMode="auto">
          <a:xfrm>
            <a:off x="838200" y="4114800"/>
            <a:ext cx="1066800" cy="8382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5577" name="Oval 393"/>
          <p:cNvSpPr>
            <a:spLocks noChangeArrowheads="1"/>
          </p:cNvSpPr>
          <p:nvPr/>
        </p:nvSpPr>
        <p:spPr bwMode="auto">
          <a:xfrm>
            <a:off x="838200" y="2971800"/>
            <a:ext cx="1066800" cy="8382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-0.19966 0.279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1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5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5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5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05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05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05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047 L -0.16666 0.20047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22222E-6 L -0.09132 0.23959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" y="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0.05833 0.19954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07 L 0.05 0.2007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6296E-6 L 0.08368 0.16227 " pathEditMode="relative" rAng="0" ptsTypes="AA">
                                      <p:cBhvr>
                                        <p:cTn id="84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22222E-6 L 0.33368 0.3507 " pathEditMode="relative" rAng="0" ptsTypes="AA">
                                      <p:cBhvr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" y="175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047 L 0.36667 0.31158 " pathEditMode="relative" ptsTypes="AA">
                                      <p:cBhvr>
                                        <p:cTn id="102" dur="500" fill="hold"/>
                                        <p:tgtEl>
                                          <p:spTgt spid="266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23 L 0.49167 0.31088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" y="15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-2.59259E-6 L 0.52499 0.23334 " pathEditMode="relative" ptsTypes="AA">
                                      <p:cBhvr>
                                        <p:cTn id="114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05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05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05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605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605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2.77778E-6 -0.19398 " pathEditMode="relative" rAng="0" ptsTypes="AA">
                                      <p:cBhvr>
                                        <p:cTn id="156" dur="1000" fill="hold"/>
                                        <p:tgtEl>
                                          <p:spTgt spid="605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7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00162 L 3.88889E-6 -0.19537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00"/>
                            </p:stCondLst>
                            <p:childTnLst>
                              <p:par>
                                <p:cTn id="16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05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605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0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0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-0.24966 0.16828 " pathEditMode="relative" rAng="0" ptsTypes="AA">
                                      <p:cBhvr>
                                        <p:cTn id="1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500"/>
                            </p:stCondLst>
                            <p:childTnLst>
                              <p:par>
                                <p:cTn id="18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05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0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5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3500"/>
                            </p:stCondLst>
                            <p:childTnLst>
                              <p:par>
                                <p:cTn id="1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6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000"/>
                            </p:stCondLst>
                            <p:childTnLst>
                              <p:par>
                                <p:cTn id="2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4500"/>
                            </p:stCondLst>
                            <p:childTnLst>
                              <p:par>
                                <p:cTn id="2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2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60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26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5186" grpId="0" animBg="1"/>
      <p:bldP spid="605187" grpId="0" animBg="1"/>
      <p:bldP spid="605189" grpId="0" animBg="1"/>
      <p:bldP spid="605194" grpId="0" animBg="1"/>
      <p:bldP spid="605247" grpId="0"/>
      <p:bldP spid="605248" grpId="0"/>
      <p:bldP spid="605249" grpId="0"/>
      <p:bldP spid="605250" grpId="0"/>
      <p:bldP spid="605251" grpId="0"/>
      <p:bldP spid="605252" grpId="0"/>
      <p:bldP spid="605253" grpId="0"/>
      <p:bldP spid="605575" grpId="0" animBg="1"/>
      <p:bldP spid="605575" grpId="1" animBg="1"/>
      <p:bldP spid="605576" grpId="0" animBg="1"/>
      <p:bldP spid="605576" grpId="1" animBg="1"/>
      <p:bldP spid="605577" grpId="0" animBg="1"/>
      <p:bldP spid="60557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915400" cy="609600"/>
          </a:xfrm>
          <a:noFill/>
        </p:spPr>
        <p:txBody>
          <a:bodyPr/>
          <a:lstStyle/>
          <a:p>
            <a:pPr eaLnBrk="1" hangingPunct="1"/>
            <a:r>
              <a:rPr lang="en-US" sz="3000"/>
              <a:t>Preserving the MapReduce Abstraction</a:t>
            </a:r>
            <a:endParaRPr lang="en-US" sz="2400" b="0" i="1"/>
          </a:p>
        </p:txBody>
      </p:sp>
      <p:grpSp>
        <p:nvGrpSpPr>
          <p:cNvPr id="2" name="Group 338"/>
          <p:cNvGrpSpPr>
            <a:grpSpLocks/>
          </p:cNvGrpSpPr>
          <p:nvPr/>
        </p:nvGrpSpPr>
        <p:grpSpPr bwMode="auto">
          <a:xfrm>
            <a:off x="5943600" y="4038600"/>
            <a:ext cx="2895600" cy="1600200"/>
            <a:chOff x="3744" y="2544"/>
            <a:chExt cx="1824" cy="1008"/>
          </a:xfrm>
        </p:grpSpPr>
        <p:sp>
          <p:nvSpPr>
            <p:cNvPr id="26767" name="Oval 3"/>
            <p:cNvSpPr>
              <a:spLocks noChangeArrowheads="1"/>
            </p:cNvSpPr>
            <p:nvPr/>
          </p:nvSpPr>
          <p:spPr bwMode="auto">
            <a:xfrm>
              <a:off x="3744" y="2544"/>
              <a:ext cx="1824" cy="1008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68" name="Rectangle 5"/>
            <p:cNvSpPr>
              <a:spLocks noChangeArrowheads="1"/>
            </p:cNvSpPr>
            <p:nvPr/>
          </p:nvSpPr>
          <p:spPr bwMode="auto">
            <a:xfrm>
              <a:off x="4083" y="2763"/>
              <a:ext cx="336" cy="240"/>
            </a:xfrm>
            <a:prstGeom prst="rect">
              <a:avLst/>
            </a:prstGeom>
            <a:solidFill>
              <a:srgbClr val="DEDE5E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69" name="Rectangle 6"/>
            <p:cNvSpPr>
              <a:spLocks noChangeArrowheads="1"/>
            </p:cNvSpPr>
            <p:nvPr/>
          </p:nvSpPr>
          <p:spPr bwMode="auto">
            <a:xfrm>
              <a:off x="4083" y="3051"/>
              <a:ext cx="336" cy="240"/>
            </a:xfrm>
            <a:prstGeom prst="rect">
              <a:avLst/>
            </a:prstGeom>
            <a:solidFill>
              <a:srgbClr val="DEDE5E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70" name="Rectangle 4"/>
            <p:cNvSpPr>
              <a:spLocks noChangeArrowheads="1"/>
            </p:cNvSpPr>
            <p:nvPr/>
          </p:nvSpPr>
          <p:spPr bwMode="auto">
            <a:xfrm>
              <a:off x="4512" y="2784"/>
              <a:ext cx="672" cy="480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98B3F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337"/>
          <p:cNvGrpSpPr>
            <a:grpSpLocks/>
          </p:cNvGrpSpPr>
          <p:nvPr/>
        </p:nvGrpSpPr>
        <p:grpSpPr bwMode="auto">
          <a:xfrm>
            <a:off x="6553200" y="4343400"/>
            <a:ext cx="1625600" cy="914400"/>
            <a:chOff x="4115" y="2736"/>
            <a:chExt cx="1024" cy="576"/>
          </a:xfrm>
        </p:grpSpPr>
        <p:sp>
          <p:nvSpPr>
            <p:cNvPr id="26764" name="Text Box 9"/>
            <p:cNvSpPr txBox="1">
              <a:spLocks noChangeArrowheads="1"/>
            </p:cNvSpPr>
            <p:nvPr/>
          </p:nvSpPr>
          <p:spPr bwMode="auto">
            <a:xfrm>
              <a:off x="4557" y="2784"/>
              <a:ext cx="582" cy="3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>
                  <a:solidFill>
                    <a:schemeClr val="tx1"/>
                  </a:solidFill>
                </a:rPr>
                <a:t>Map</a:t>
              </a:r>
            </a:p>
          </p:txBody>
        </p:sp>
        <p:sp>
          <p:nvSpPr>
            <p:cNvPr id="26765" name="Text Box 10"/>
            <p:cNvSpPr txBox="1">
              <a:spLocks noChangeArrowheads="1"/>
            </p:cNvSpPr>
            <p:nvPr/>
          </p:nvSpPr>
          <p:spPr bwMode="auto">
            <a:xfrm>
              <a:off x="4120" y="2736"/>
              <a:ext cx="27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i="1"/>
                <a:t>c </a:t>
              </a:r>
            </a:p>
          </p:txBody>
        </p:sp>
        <p:sp>
          <p:nvSpPr>
            <p:cNvPr id="26766" name="Text Box 11"/>
            <p:cNvSpPr txBox="1">
              <a:spLocks noChangeArrowheads="1"/>
            </p:cNvSpPr>
            <p:nvPr/>
          </p:nvSpPr>
          <p:spPr bwMode="auto">
            <a:xfrm>
              <a:off x="4115" y="3024"/>
              <a:ext cx="28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i="1"/>
                <a:t>d </a:t>
              </a:r>
            </a:p>
          </p:txBody>
        </p:sp>
      </p:grpSp>
      <p:grpSp>
        <p:nvGrpSpPr>
          <p:cNvPr id="26629" name="Group 120"/>
          <p:cNvGrpSpPr>
            <a:grpSpLocks/>
          </p:cNvGrpSpPr>
          <p:nvPr/>
        </p:nvGrpSpPr>
        <p:grpSpPr bwMode="auto">
          <a:xfrm>
            <a:off x="514350" y="5410200"/>
            <a:ext cx="838200" cy="609600"/>
            <a:chOff x="637" y="3363"/>
            <a:chExt cx="528" cy="384"/>
          </a:xfrm>
        </p:grpSpPr>
        <p:sp>
          <p:nvSpPr>
            <p:cNvPr id="26762" name="Rectangle 121"/>
            <p:cNvSpPr>
              <a:spLocks noChangeArrowheads="1"/>
            </p:cNvSpPr>
            <p:nvPr/>
          </p:nvSpPr>
          <p:spPr bwMode="auto">
            <a:xfrm>
              <a:off x="637" y="3363"/>
              <a:ext cx="528" cy="384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98B3F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63" name="Text Box 122"/>
            <p:cNvSpPr txBox="1">
              <a:spLocks noChangeArrowheads="1"/>
            </p:cNvSpPr>
            <p:nvPr/>
          </p:nvSpPr>
          <p:spPr bwMode="auto">
            <a:xfrm>
              <a:off x="672" y="3408"/>
              <a:ext cx="459" cy="2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200">
                  <a:solidFill>
                    <a:schemeClr val="tx1"/>
                  </a:solidFill>
                </a:rPr>
                <a:t>Map</a:t>
              </a:r>
            </a:p>
          </p:txBody>
        </p:sp>
      </p:grpSp>
      <p:grpSp>
        <p:nvGrpSpPr>
          <p:cNvPr id="26630" name="Group 123"/>
          <p:cNvGrpSpPr>
            <a:grpSpLocks/>
          </p:cNvGrpSpPr>
          <p:nvPr/>
        </p:nvGrpSpPr>
        <p:grpSpPr bwMode="auto">
          <a:xfrm>
            <a:off x="344488" y="4457700"/>
            <a:ext cx="1179512" cy="590550"/>
            <a:chOff x="793" y="2763"/>
            <a:chExt cx="743" cy="372"/>
          </a:xfrm>
        </p:grpSpPr>
        <p:sp>
          <p:nvSpPr>
            <p:cNvPr id="26760" name="Rectangle 124"/>
            <p:cNvSpPr>
              <a:spLocks noChangeArrowheads="1"/>
            </p:cNvSpPr>
            <p:nvPr/>
          </p:nvSpPr>
          <p:spPr bwMode="auto">
            <a:xfrm>
              <a:off x="793" y="2763"/>
              <a:ext cx="743" cy="372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98B3F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61" name="Text Box 125"/>
            <p:cNvSpPr txBox="1">
              <a:spLocks noChangeArrowheads="1"/>
            </p:cNvSpPr>
            <p:nvPr/>
          </p:nvSpPr>
          <p:spPr bwMode="auto">
            <a:xfrm>
              <a:off x="813" y="2784"/>
              <a:ext cx="723" cy="2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200">
                  <a:solidFill>
                    <a:schemeClr val="tx1"/>
                  </a:solidFill>
                </a:rPr>
                <a:t>Reduce</a:t>
              </a:r>
            </a:p>
          </p:txBody>
        </p:sp>
      </p:grpSp>
      <p:sp>
        <p:nvSpPr>
          <p:cNvPr id="26631" name="Text Box 126"/>
          <p:cNvSpPr txBox="1">
            <a:spLocks noChangeArrowheads="1"/>
          </p:cNvSpPr>
          <p:nvPr/>
        </p:nvSpPr>
        <p:spPr bwMode="auto">
          <a:xfrm>
            <a:off x="228600" y="2438400"/>
            <a:ext cx="820738" cy="427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chemeClr val="tx1"/>
                </a:solidFill>
              </a:rPr>
              <a:t>Hints</a:t>
            </a:r>
          </a:p>
        </p:txBody>
      </p:sp>
      <p:sp>
        <p:nvSpPr>
          <p:cNvPr id="26632" name="Line 127"/>
          <p:cNvSpPr>
            <a:spLocks noChangeShapeType="1"/>
          </p:cNvSpPr>
          <p:nvPr/>
        </p:nvSpPr>
        <p:spPr bwMode="auto">
          <a:xfrm>
            <a:off x="1038225" y="3200400"/>
            <a:ext cx="500063" cy="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3" name="Line 128"/>
          <p:cNvSpPr>
            <a:spLocks noChangeShapeType="1"/>
          </p:cNvSpPr>
          <p:nvPr/>
        </p:nvSpPr>
        <p:spPr bwMode="auto">
          <a:xfrm>
            <a:off x="1157288" y="2819400"/>
            <a:ext cx="500062" cy="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4" name="Line 129"/>
          <p:cNvSpPr>
            <a:spLocks noChangeShapeType="1"/>
          </p:cNvSpPr>
          <p:nvPr/>
        </p:nvSpPr>
        <p:spPr bwMode="auto">
          <a:xfrm>
            <a:off x="1138238" y="2362200"/>
            <a:ext cx="500062" cy="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5" name="Line 130"/>
          <p:cNvSpPr>
            <a:spLocks noChangeShapeType="1"/>
          </p:cNvSpPr>
          <p:nvPr/>
        </p:nvSpPr>
        <p:spPr bwMode="auto">
          <a:xfrm>
            <a:off x="1176338" y="3581400"/>
            <a:ext cx="500062" cy="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6" name="Line 131"/>
          <p:cNvSpPr>
            <a:spLocks noChangeShapeType="1"/>
          </p:cNvSpPr>
          <p:nvPr/>
        </p:nvSpPr>
        <p:spPr bwMode="auto">
          <a:xfrm>
            <a:off x="1100138" y="1981200"/>
            <a:ext cx="501650" cy="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132"/>
          <p:cNvGrpSpPr>
            <a:grpSpLocks/>
          </p:cNvGrpSpPr>
          <p:nvPr/>
        </p:nvGrpSpPr>
        <p:grpSpPr bwMode="auto">
          <a:xfrm>
            <a:off x="381000" y="1752600"/>
            <a:ext cx="3276600" cy="2362200"/>
            <a:chOff x="96" y="1056"/>
            <a:chExt cx="2064" cy="1488"/>
          </a:xfrm>
        </p:grpSpPr>
        <p:grpSp>
          <p:nvGrpSpPr>
            <p:cNvPr id="26753" name="Group 133"/>
            <p:cNvGrpSpPr>
              <a:grpSpLocks/>
            </p:cNvGrpSpPr>
            <p:nvPr/>
          </p:nvGrpSpPr>
          <p:grpSpPr bwMode="auto">
            <a:xfrm>
              <a:off x="1008" y="1056"/>
              <a:ext cx="999" cy="1296"/>
              <a:chOff x="1008" y="1056"/>
              <a:chExt cx="999" cy="1296"/>
            </a:xfrm>
          </p:grpSpPr>
          <p:sp>
            <p:nvSpPr>
              <p:cNvPr id="26755" name="AutoShape 134"/>
              <p:cNvSpPr>
                <a:spLocks noChangeArrowheads="1"/>
              </p:cNvSpPr>
              <p:nvPr/>
            </p:nvSpPr>
            <p:spPr bwMode="auto">
              <a:xfrm>
                <a:off x="1200" y="1536"/>
                <a:ext cx="432" cy="384"/>
              </a:xfrm>
              <a:prstGeom prst="rightArrow">
                <a:avLst>
                  <a:gd name="adj1" fmla="val 50000"/>
                  <a:gd name="adj2" fmla="val 28125"/>
                </a:avLst>
              </a:prstGeom>
              <a:noFill/>
              <a:ln w="2857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56" name="Rectangle 135"/>
              <p:cNvSpPr>
                <a:spLocks noChangeArrowheads="1"/>
              </p:cNvSpPr>
              <p:nvPr/>
            </p:nvSpPr>
            <p:spPr bwMode="auto">
              <a:xfrm>
                <a:off x="1008" y="1056"/>
                <a:ext cx="336" cy="129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57" name="Text Box 136"/>
              <p:cNvSpPr txBox="1">
                <a:spLocks noChangeArrowheads="1"/>
              </p:cNvSpPr>
              <p:nvPr/>
            </p:nvSpPr>
            <p:spPr bwMode="auto">
              <a:xfrm>
                <a:off x="1008" y="1118"/>
                <a:ext cx="336" cy="123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>
                    <a:solidFill>
                      <a:schemeClr val="bg1"/>
                    </a:solidFill>
                  </a:rPr>
                  <a:t>T</a:t>
                </a:r>
                <a:br>
                  <a:rPr lang="en-US">
                    <a:solidFill>
                      <a:schemeClr val="bg1"/>
                    </a:solidFill>
                  </a:rPr>
                </a:br>
                <a:r>
                  <a:rPr lang="en-US">
                    <a:solidFill>
                      <a:schemeClr val="bg1"/>
                    </a:solidFill>
                  </a:rPr>
                  <a:t>e</a:t>
                </a:r>
                <a:br>
                  <a:rPr lang="en-US">
                    <a:solidFill>
                      <a:schemeClr val="bg1"/>
                    </a:solidFill>
                  </a:rPr>
                </a:br>
                <a:r>
                  <a:rPr lang="en-US">
                    <a:solidFill>
                      <a:schemeClr val="bg1"/>
                    </a:solidFill>
                  </a:rPr>
                  <a:t>m</a:t>
                </a:r>
                <a:br>
                  <a:rPr lang="en-US">
                    <a:solidFill>
                      <a:schemeClr val="bg1"/>
                    </a:solidFill>
                  </a:rPr>
                </a:br>
                <a:r>
                  <a:rPr lang="en-US">
                    <a:solidFill>
                      <a:schemeClr val="bg1"/>
                    </a:solidFill>
                  </a:rPr>
                  <a:t>p</a:t>
                </a:r>
                <a:br>
                  <a:rPr lang="en-US">
                    <a:solidFill>
                      <a:schemeClr val="bg1"/>
                    </a:solidFill>
                  </a:rPr>
                </a:br>
                <a:r>
                  <a:rPr lang="en-US">
                    <a:solidFill>
                      <a:schemeClr val="bg1"/>
                    </a:solidFill>
                  </a:rPr>
                  <a:t>l</a:t>
                </a:r>
                <a:br>
                  <a:rPr lang="en-US">
                    <a:solidFill>
                      <a:schemeClr val="bg1"/>
                    </a:solidFill>
                  </a:rPr>
                </a:br>
                <a:r>
                  <a:rPr lang="en-US">
                    <a:solidFill>
                      <a:schemeClr val="bg1"/>
                    </a:solidFill>
                  </a:rPr>
                  <a:t>a</a:t>
                </a:r>
                <a:br>
                  <a:rPr lang="en-US">
                    <a:solidFill>
                      <a:schemeClr val="bg1"/>
                    </a:solidFill>
                  </a:rPr>
                </a:br>
                <a:r>
                  <a:rPr lang="en-US">
                    <a:solidFill>
                      <a:schemeClr val="bg1"/>
                    </a:solidFill>
                  </a:rPr>
                  <a:t>t</a:t>
                </a:r>
                <a:br>
                  <a:rPr lang="en-US">
                    <a:solidFill>
                      <a:schemeClr val="bg1"/>
                    </a:solidFill>
                  </a:rPr>
                </a:br>
                <a:r>
                  <a:rPr lang="en-US">
                    <a:solidFill>
                      <a:schemeClr val="bg1"/>
                    </a:solidFill>
                  </a:rPr>
                  <a:t>e</a:t>
                </a:r>
              </a:p>
            </p:txBody>
          </p:sp>
          <p:sp>
            <p:nvSpPr>
              <p:cNvPr id="26758" name="Rectangle 137"/>
              <p:cNvSpPr>
                <a:spLocks noChangeArrowheads="1"/>
              </p:cNvSpPr>
              <p:nvPr/>
            </p:nvSpPr>
            <p:spPr bwMode="auto">
              <a:xfrm>
                <a:off x="1671" y="1056"/>
                <a:ext cx="336" cy="129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59" name="Text Box 138"/>
              <p:cNvSpPr txBox="1">
                <a:spLocks noChangeArrowheads="1"/>
              </p:cNvSpPr>
              <p:nvPr/>
            </p:nvSpPr>
            <p:spPr bwMode="auto">
              <a:xfrm>
                <a:off x="1671" y="1220"/>
                <a:ext cx="336" cy="104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95000"/>
                  </a:lnSpc>
                </a:pPr>
                <a:r>
                  <a:rPr lang="en-US">
                    <a:solidFill>
                      <a:schemeClr val="bg1"/>
                    </a:solidFill>
                  </a:rPr>
                  <a:t>M</a:t>
                </a:r>
                <a:br>
                  <a:rPr lang="en-US">
                    <a:solidFill>
                      <a:schemeClr val="bg1"/>
                    </a:solidFill>
                  </a:rPr>
                </a:br>
                <a:r>
                  <a:rPr lang="en-US">
                    <a:solidFill>
                      <a:schemeClr val="bg1"/>
                    </a:solidFill>
                  </a:rPr>
                  <a:t>a</a:t>
                </a:r>
                <a:br>
                  <a:rPr lang="en-US">
                    <a:solidFill>
                      <a:schemeClr val="bg1"/>
                    </a:solidFill>
                  </a:rPr>
                </a:br>
                <a:r>
                  <a:rPr lang="en-US">
                    <a:solidFill>
                      <a:schemeClr val="bg1"/>
                    </a:solidFill>
                  </a:rPr>
                  <a:t>s</a:t>
                </a:r>
                <a:br>
                  <a:rPr lang="en-US">
                    <a:solidFill>
                      <a:schemeClr val="bg1"/>
                    </a:solidFill>
                  </a:rPr>
                </a:br>
                <a:r>
                  <a:rPr lang="en-US">
                    <a:solidFill>
                      <a:schemeClr val="bg1"/>
                    </a:solidFill>
                  </a:rPr>
                  <a:t>t</a:t>
                </a:r>
                <a:br>
                  <a:rPr lang="en-US">
                    <a:solidFill>
                      <a:schemeClr val="bg1"/>
                    </a:solidFill>
                  </a:rPr>
                </a:br>
                <a:r>
                  <a:rPr lang="en-US">
                    <a:solidFill>
                      <a:schemeClr val="bg1"/>
                    </a:solidFill>
                  </a:rPr>
                  <a:t>e</a:t>
                </a:r>
                <a:br>
                  <a:rPr lang="en-US">
                    <a:solidFill>
                      <a:schemeClr val="bg1"/>
                    </a:solidFill>
                  </a:rPr>
                </a:br>
                <a:r>
                  <a:rPr lang="en-US">
                    <a:solidFill>
                      <a:schemeClr val="bg1"/>
                    </a:solidFill>
                  </a:rPr>
                  <a:t>r</a:t>
                </a:r>
              </a:p>
            </p:txBody>
          </p:sp>
        </p:grpSp>
        <p:sp>
          <p:nvSpPr>
            <p:cNvPr id="26754" name="Line 139"/>
            <p:cNvSpPr>
              <a:spLocks noChangeShapeType="1"/>
            </p:cNvSpPr>
            <p:nvPr/>
          </p:nvSpPr>
          <p:spPr bwMode="auto">
            <a:xfrm>
              <a:off x="96" y="2544"/>
              <a:ext cx="20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638" name="Text Box 166"/>
          <p:cNvSpPr txBox="1">
            <a:spLocks noChangeArrowheads="1"/>
          </p:cNvSpPr>
          <p:nvPr/>
        </p:nvSpPr>
        <p:spPr bwMode="auto">
          <a:xfrm>
            <a:off x="1211263" y="762000"/>
            <a:ext cx="155416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1">
                <a:solidFill>
                  <a:schemeClr val="tx2"/>
                </a:solidFill>
                <a:latin typeface="Times New Roman" pitchFamily="-110" charset="0"/>
              </a:rPr>
              <a:t>Production</a:t>
            </a:r>
          </a:p>
        </p:txBody>
      </p:sp>
      <p:sp>
        <p:nvSpPr>
          <p:cNvPr id="26639" name="Text Box 167"/>
          <p:cNvSpPr txBox="1">
            <a:spLocks noChangeArrowheads="1"/>
          </p:cNvSpPr>
          <p:nvPr/>
        </p:nvSpPr>
        <p:spPr bwMode="auto">
          <a:xfrm>
            <a:off x="6408738" y="762000"/>
            <a:ext cx="13176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1">
                <a:solidFill>
                  <a:schemeClr val="tx2"/>
                </a:solidFill>
                <a:latin typeface="Times New Roman" pitchFamily="-110" charset="0"/>
              </a:rPr>
              <a:t>Research</a:t>
            </a:r>
          </a:p>
        </p:txBody>
      </p:sp>
      <p:sp>
        <p:nvSpPr>
          <p:cNvPr id="26640" name="Line 168"/>
          <p:cNvSpPr>
            <a:spLocks noChangeShapeType="1"/>
          </p:cNvSpPr>
          <p:nvPr/>
        </p:nvSpPr>
        <p:spPr bwMode="auto">
          <a:xfrm>
            <a:off x="152400" y="1219200"/>
            <a:ext cx="37338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1" name="Line 169"/>
          <p:cNvSpPr>
            <a:spLocks noChangeShapeType="1"/>
          </p:cNvSpPr>
          <p:nvPr/>
        </p:nvSpPr>
        <p:spPr bwMode="auto">
          <a:xfrm>
            <a:off x="4648200" y="1219200"/>
            <a:ext cx="4410075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190"/>
          <p:cNvGrpSpPr>
            <a:grpSpLocks/>
          </p:cNvGrpSpPr>
          <p:nvPr/>
        </p:nvGrpSpPr>
        <p:grpSpPr bwMode="auto">
          <a:xfrm>
            <a:off x="4592638" y="1905000"/>
            <a:ext cx="4475162" cy="3063875"/>
            <a:chOff x="2893" y="1200"/>
            <a:chExt cx="2819" cy="1930"/>
          </a:xfrm>
        </p:grpSpPr>
        <p:sp>
          <p:nvSpPr>
            <p:cNvPr id="26738" name="Text Box 30"/>
            <p:cNvSpPr txBox="1">
              <a:spLocks noChangeArrowheads="1"/>
            </p:cNvSpPr>
            <p:nvPr/>
          </p:nvSpPr>
          <p:spPr bwMode="auto">
            <a:xfrm>
              <a:off x="2956" y="1230"/>
              <a:ext cx="632" cy="3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2000" i="1">
                  <a:solidFill>
                    <a:schemeClr val="tx1"/>
                  </a:solidFill>
                </a:rPr>
                <a:t>Pfrag</a:t>
              </a:r>
              <a:br>
                <a:rPr lang="en-US" sz="2000" i="1">
                  <a:solidFill>
                    <a:schemeClr val="tx1"/>
                  </a:solidFill>
                </a:rPr>
              </a:br>
              <a:r>
                <a:rPr lang="en-US" sz="2000" i="1">
                  <a:solidFill>
                    <a:schemeClr val="tx1"/>
                  </a:solidFill>
                </a:rPr>
                <a:t>Control</a:t>
              </a:r>
            </a:p>
          </p:txBody>
        </p:sp>
        <p:sp>
          <p:nvSpPr>
            <p:cNvPr id="26739" name="Text Box 31"/>
            <p:cNvSpPr txBox="1">
              <a:spLocks noChangeArrowheads="1"/>
            </p:cNvSpPr>
            <p:nvPr/>
          </p:nvSpPr>
          <p:spPr bwMode="auto">
            <a:xfrm>
              <a:off x="2893" y="1956"/>
              <a:ext cx="69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i="1">
                  <a:solidFill>
                    <a:schemeClr val="tx1"/>
                  </a:solidFill>
                </a:rPr>
                <a:t>Payload</a:t>
              </a:r>
            </a:p>
          </p:txBody>
        </p:sp>
        <p:grpSp>
          <p:nvGrpSpPr>
            <p:cNvPr id="26740" name="Group 32"/>
            <p:cNvGrpSpPr>
              <a:grpSpLocks/>
            </p:cNvGrpSpPr>
            <p:nvPr/>
          </p:nvGrpSpPr>
          <p:grpSpPr bwMode="auto">
            <a:xfrm>
              <a:off x="3737" y="1207"/>
              <a:ext cx="336" cy="288"/>
              <a:chOff x="1488" y="2709"/>
              <a:chExt cx="336" cy="288"/>
            </a:xfrm>
          </p:grpSpPr>
          <p:sp>
            <p:nvSpPr>
              <p:cNvPr id="26751" name="Rectangle 33"/>
              <p:cNvSpPr>
                <a:spLocks noChangeArrowheads="1"/>
              </p:cNvSpPr>
              <p:nvPr/>
            </p:nvSpPr>
            <p:spPr bwMode="auto">
              <a:xfrm>
                <a:off x="1488" y="2736"/>
                <a:ext cx="336" cy="240"/>
              </a:xfrm>
              <a:prstGeom prst="rect">
                <a:avLst/>
              </a:prstGeom>
              <a:solidFill>
                <a:srgbClr val="DEDE5E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52" name="Text Box 34"/>
              <p:cNvSpPr txBox="1">
                <a:spLocks noChangeArrowheads="1"/>
              </p:cNvSpPr>
              <p:nvPr/>
            </p:nvSpPr>
            <p:spPr bwMode="auto">
              <a:xfrm>
                <a:off x="1531" y="2709"/>
                <a:ext cx="276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i="1"/>
                  <a:t>c </a:t>
                </a:r>
              </a:p>
            </p:txBody>
          </p:sp>
        </p:grpSp>
        <p:sp>
          <p:nvSpPr>
            <p:cNvPr id="26741" name="Text Box 35"/>
            <p:cNvSpPr txBox="1">
              <a:spLocks noChangeArrowheads="1"/>
            </p:cNvSpPr>
            <p:nvPr/>
          </p:nvSpPr>
          <p:spPr bwMode="auto">
            <a:xfrm>
              <a:off x="4112" y="1200"/>
              <a:ext cx="1600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solidFill>
                    <a:schemeClr val="tx1"/>
                  </a:solidFill>
                </a:rPr>
                <a:t>Worker assignment</a:t>
              </a:r>
            </a:p>
          </p:txBody>
        </p:sp>
        <p:grpSp>
          <p:nvGrpSpPr>
            <p:cNvPr id="26742" name="Group 36"/>
            <p:cNvGrpSpPr>
              <a:grpSpLocks/>
            </p:cNvGrpSpPr>
            <p:nvPr/>
          </p:nvGrpSpPr>
          <p:grpSpPr bwMode="auto">
            <a:xfrm>
              <a:off x="3737" y="1534"/>
              <a:ext cx="336" cy="288"/>
              <a:chOff x="1488" y="2709"/>
              <a:chExt cx="336" cy="288"/>
            </a:xfrm>
          </p:grpSpPr>
          <p:sp>
            <p:nvSpPr>
              <p:cNvPr id="26749" name="Rectangle 37"/>
              <p:cNvSpPr>
                <a:spLocks noChangeArrowheads="1"/>
              </p:cNvSpPr>
              <p:nvPr/>
            </p:nvSpPr>
            <p:spPr bwMode="auto">
              <a:xfrm>
                <a:off x="1488" y="2736"/>
                <a:ext cx="336" cy="240"/>
              </a:xfrm>
              <a:prstGeom prst="rect">
                <a:avLst/>
              </a:prstGeom>
              <a:solidFill>
                <a:srgbClr val="DEDE5E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50" name="Text Box 38"/>
              <p:cNvSpPr txBox="1">
                <a:spLocks noChangeArrowheads="1"/>
              </p:cNvSpPr>
              <p:nvPr/>
            </p:nvSpPr>
            <p:spPr bwMode="auto">
              <a:xfrm>
                <a:off x="1526" y="2709"/>
                <a:ext cx="286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i="1"/>
                  <a:t>d </a:t>
                </a:r>
              </a:p>
            </p:txBody>
          </p:sp>
        </p:grpSp>
        <p:sp>
          <p:nvSpPr>
            <p:cNvPr id="26743" name="Text Box 39"/>
            <p:cNvSpPr txBox="1">
              <a:spLocks noChangeArrowheads="1"/>
            </p:cNvSpPr>
            <p:nvPr/>
          </p:nvSpPr>
          <p:spPr bwMode="auto">
            <a:xfrm>
              <a:off x="4115" y="1527"/>
              <a:ext cx="1290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solidFill>
                    <a:schemeClr val="tx1"/>
                  </a:solidFill>
                </a:rPr>
                <a:t>Load balancing</a:t>
              </a:r>
            </a:p>
          </p:txBody>
        </p:sp>
        <p:sp>
          <p:nvSpPr>
            <p:cNvPr id="26744" name="Text Box 41"/>
            <p:cNvSpPr txBox="1">
              <a:spLocks noChangeArrowheads="1"/>
            </p:cNvSpPr>
            <p:nvPr/>
          </p:nvSpPr>
          <p:spPr bwMode="auto">
            <a:xfrm>
              <a:off x="4118" y="1945"/>
              <a:ext cx="1263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solidFill>
                    <a:schemeClr val="tx1"/>
                  </a:solidFill>
                </a:rPr>
                <a:t>Map procedure</a:t>
              </a:r>
            </a:p>
          </p:txBody>
        </p:sp>
        <p:grpSp>
          <p:nvGrpSpPr>
            <p:cNvPr id="26745" name="Group 165"/>
            <p:cNvGrpSpPr>
              <a:grpSpLocks/>
            </p:cNvGrpSpPr>
            <p:nvPr/>
          </p:nvGrpSpPr>
          <p:grpSpPr bwMode="auto">
            <a:xfrm>
              <a:off x="3701" y="1956"/>
              <a:ext cx="372" cy="252"/>
              <a:chOff x="2889" y="3264"/>
              <a:chExt cx="372" cy="252"/>
            </a:xfrm>
          </p:grpSpPr>
          <p:sp>
            <p:nvSpPr>
              <p:cNvPr id="26747" name="Rectangle 163"/>
              <p:cNvSpPr>
                <a:spLocks noChangeArrowheads="1"/>
              </p:cNvSpPr>
              <p:nvPr/>
            </p:nvSpPr>
            <p:spPr bwMode="auto">
              <a:xfrm>
                <a:off x="2907" y="3276"/>
                <a:ext cx="336" cy="240"/>
              </a:xfrm>
              <a:prstGeom prst="rect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98B3F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48" name="Text Box 164"/>
              <p:cNvSpPr txBox="1">
                <a:spLocks noChangeArrowheads="1"/>
              </p:cNvSpPr>
              <p:nvPr/>
            </p:nvSpPr>
            <p:spPr bwMode="auto">
              <a:xfrm>
                <a:off x="2889" y="3264"/>
                <a:ext cx="372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chemeClr val="tx1"/>
                    </a:solidFill>
                  </a:rPr>
                  <a:t>Map</a:t>
                </a:r>
              </a:p>
            </p:txBody>
          </p:sp>
        </p:grpSp>
        <p:sp>
          <p:nvSpPr>
            <p:cNvPr id="26746" name="Text Box 170"/>
            <p:cNvSpPr txBox="1">
              <a:spLocks noChangeArrowheads="1"/>
            </p:cNvSpPr>
            <p:nvPr/>
          </p:nvSpPr>
          <p:spPr bwMode="auto">
            <a:xfrm>
              <a:off x="3054" y="2880"/>
              <a:ext cx="498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i="1">
                  <a:solidFill>
                    <a:schemeClr val="tx1"/>
                  </a:solidFill>
                </a:rPr>
                <a:t>Pfrag</a:t>
              </a:r>
            </a:p>
          </p:txBody>
        </p:sp>
      </p:grpSp>
      <p:grpSp>
        <p:nvGrpSpPr>
          <p:cNvPr id="12" name="Group 339"/>
          <p:cNvGrpSpPr>
            <a:grpSpLocks/>
          </p:cNvGrpSpPr>
          <p:nvPr/>
        </p:nvGrpSpPr>
        <p:grpSpPr bwMode="auto">
          <a:xfrm>
            <a:off x="5410200" y="1447800"/>
            <a:ext cx="3468688" cy="4602163"/>
            <a:chOff x="3408" y="912"/>
            <a:chExt cx="2185" cy="2899"/>
          </a:xfrm>
        </p:grpSpPr>
        <p:grpSp>
          <p:nvGrpSpPr>
            <p:cNvPr id="26666" name="Group 340"/>
            <p:cNvGrpSpPr>
              <a:grpSpLocks/>
            </p:cNvGrpSpPr>
            <p:nvPr/>
          </p:nvGrpSpPr>
          <p:grpSpPr bwMode="auto">
            <a:xfrm>
              <a:off x="4416" y="3504"/>
              <a:ext cx="505" cy="279"/>
              <a:chOff x="4199" y="3408"/>
              <a:chExt cx="505" cy="279"/>
            </a:xfrm>
          </p:grpSpPr>
          <p:sp>
            <p:nvSpPr>
              <p:cNvPr id="26731" name="Oval 341"/>
              <p:cNvSpPr>
                <a:spLocks noChangeArrowheads="1"/>
              </p:cNvSpPr>
              <p:nvPr/>
            </p:nvSpPr>
            <p:spPr bwMode="auto">
              <a:xfrm>
                <a:off x="4199" y="3408"/>
                <a:ext cx="505" cy="279"/>
              </a:xfrm>
              <a:prstGeom prst="ellipse">
                <a:avLst/>
              </a:prstGeom>
              <a:solidFill>
                <a:srgbClr val="DDDDDD"/>
              </a:solidFill>
              <a:ln w="12700">
                <a:noFill/>
                <a:prstDash val="dash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6732" name="Group 342"/>
              <p:cNvGrpSpPr>
                <a:grpSpLocks/>
              </p:cNvGrpSpPr>
              <p:nvPr/>
            </p:nvGrpSpPr>
            <p:grpSpPr bwMode="auto">
              <a:xfrm>
                <a:off x="4199" y="3408"/>
                <a:ext cx="505" cy="279"/>
                <a:chOff x="4320" y="3360"/>
                <a:chExt cx="672" cy="371"/>
              </a:xfrm>
            </p:grpSpPr>
            <p:sp>
              <p:nvSpPr>
                <p:cNvPr id="26734" name="Oval 343"/>
                <p:cNvSpPr>
                  <a:spLocks noChangeArrowheads="1"/>
                </p:cNvSpPr>
                <p:nvPr/>
              </p:nvSpPr>
              <p:spPr bwMode="auto">
                <a:xfrm>
                  <a:off x="4320" y="3360"/>
                  <a:ext cx="672" cy="371"/>
                </a:xfrm>
                <a:prstGeom prst="ellipse">
                  <a:avLst/>
                </a:prstGeom>
                <a:solidFill>
                  <a:srgbClr val="C0C0C0">
                    <a:alpha val="38823"/>
                  </a:srgbClr>
                </a:solidFill>
                <a:ln w="127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735" name="Rectangle 344"/>
                <p:cNvSpPr>
                  <a:spLocks noChangeArrowheads="1"/>
                </p:cNvSpPr>
                <p:nvPr/>
              </p:nvSpPr>
              <p:spPr bwMode="auto">
                <a:xfrm>
                  <a:off x="4614" y="3430"/>
                  <a:ext cx="252" cy="185"/>
                </a:xfrm>
                <a:prstGeom prst="rect">
                  <a:avLst/>
                </a:prstGeom>
                <a:solidFill>
                  <a:srgbClr val="98B3F0">
                    <a:alpha val="38823"/>
                  </a:srgbClr>
                </a:solidFill>
                <a:ln w="12700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736" name="Rectangle 345"/>
                <p:cNvSpPr>
                  <a:spLocks noChangeArrowheads="1"/>
                </p:cNvSpPr>
                <p:nvPr/>
              </p:nvSpPr>
              <p:spPr bwMode="auto">
                <a:xfrm>
                  <a:off x="4445" y="3441"/>
                  <a:ext cx="124" cy="88"/>
                </a:xfrm>
                <a:prstGeom prst="rect">
                  <a:avLst/>
                </a:prstGeom>
                <a:solidFill>
                  <a:srgbClr val="DEDE5E">
                    <a:alpha val="38823"/>
                  </a:srgbClr>
                </a:solidFill>
                <a:ln w="12700">
                  <a:solidFill>
                    <a:schemeClr val="bg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737" name="Rectangle 346"/>
                <p:cNvSpPr>
                  <a:spLocks noChangeArrowheads="1"/>
                </p:cNvSpPr>
                <p:nvPr/>
              </p:nvSpPr>
              <p:spPr bwMode="auto">
                <a:xfrm>
                  <a:off x="4445" y="3547"/>
                  <a:ext cx="124" cy="88"/>
                </a:xfrm>
                <a:prstGeom prst="rect">
                  <a:avLst/>
                </a:prstGeom>
                <a:solidFill>
                  <a:srgbClr val="DEDE5E">
                    <a:alpha val="38823"/>
                  </a:srgbClr>
                </a:solidFill>
                <a:ln w="12700">
                  <a:solidFill>
                    <a:schemeClr val="bg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6733" name="Text Box 347"/>
              <p:cNvSpPr txBox="1">
                <a:spLocks noChangeArrowheads="1"/>
              </p:cNvSpPr>
              <p:nvPr/>
            </p:nvSpPr>
            <p:spPr bwMode="auto">
              <a:xfrm>
                <a:off x="4395" y="3417"/>
                <a:ext cx="223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chemeClr val="tx1"/>
                    </a:solidFill>
                  </a:rPr>
                  <a:t>M</a:t>
                </a:r>
              </a:p>
            </p:txBody>
          </p:sp>
        </p:grpSp>
        <p:grpSp>
          <p:nvGrpSpPr>
            <p:cNvPr id="26667" name="Group 348"/>
            <p:cNvGrpSpPr>
              <a:grpSpLocks/>
            </p:cNvGrpSpPr>
            <p:nvPr/>
          </p:nvGrpSpPr>
          <p:grpSpPr bwMode="auto">
            <a:xfrm>
              <a:off x="3408" y="1853"/>
              <a:ext cx="816" cy="451"/>
              <a:chOff x="3049" y="48"/>
              <a:chExt cx="2304" cy="1272"/>
            </a:xfrm>
          </p:grpSpPr>
          <p:sp>
            <p:nvSpPr>
              <p:cNvPr id="26727" name="Oval 349"/>
              <p:cNvSpPr>
                <a:spLocks noChangeArrowheads="1"/>
              </p:cNvSpPr>
              <p:nvPr/>
            </p:nvSpPr>
            <p:spPr bwMode="auto">
              <a:xfrm>
                <a:off x="3049" y="48"/>
                <a:ext cx="2304" cy="1272"/>
              </a:xfrm>
              <a:prstGeom prst="ellipse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28" name="Rectangle 350"/>
              <p:cNvSpPr>
                <a:spLocks noChangeArrowheads="1"/>
              </p:cNvSpPr>
              <p:nvPr/>
            </p:nvSpPr>
            <p:spPr bwMode="auto">
              <a:xfrm>
                <a:off x="3477" y="324"/>
                <a:ext cx="425" cy="303"/>
              </a:xfrm>
              <a:prstGeom prst="rect">
                <a:avLst/>
              </a:prstGeom>
              <a:solidFill>
                <a:srgbClr val="DEDE5E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29" name="Rectangle 351"/>
              <p:cNvSpPr>
                <a:spLocks noChangeArrowheads="1"/>
              </p:cNvSpPr>
              <p:nvPr/>
            </p:nvSpPr>
            <p:spPr bwMode="auto">
              <a:xfrm>
                <a:off x="3477" y="688"/>
                <a:ext cx="425" cy="303"/>
              </a:xfrm>
              <a:prstGeom prst="rect">
                <a:avLst/>
              </a:prstGeom>
              <a:solidFill>
                <a:srgbClr val="DEDE5E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30" name="AutoShape 352" descr="25%"/>
              <p:cNvSpPr>
                <a:spLocks noChangeArrowheads="1"/>
              </p:cNvSpPr>
              <p:nvPr/>
            </p:nvSpPr>
            <p:spPr bwMode="auto">
              <a:xfrm>
                <a:off x="4080" y="287"/>
                <a:ext cx="849" cy="605"/>
              </a:xfrm>
              <a:prstGeom prst="flowChartMultidocument">
                <a:avLst/>
              </a:prstGeom>
              <a:pattFill prst="pct25">
                <a:fgClr>
                  <a:schemeClr val="bg1"/>
                </a:fgClr>
                <a:bgClr>
                  <a:srgbClr val="FFFFFF"/>
                </a:bgClr>
              </a:patt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6668" name="Group 353"/>
            <p:cNvGrpSpPr>
              <a:grpSpLocks/>
            </p:cNvGrpSpPr>
            <p:nvPr/>
          </p:nvGrpSpPr>
          <p:grpSpPr bwMode="auto">
            <a:xfrm>
              <a:off x="4032" y="2237"/>
              <a:ext cx="816" cy="451"/>
              <a:chOff x="3097" y="1536"/>
              <a:chExt cx="2304" cy="1272"/>
            </a:xfrm>
          </p:grpSpPr>
          <p:sp>
            <p:nvSpPr>
              <p:cNvPr id="26721" name="Oval 354"/>
              <p:cNvSpPr>
                <a:spLocks noChangeArrowheads="1"/>
              </p:cNvSpPr>
              <p:nvPr/>
            </p:nvSpPr>
            <p:spPr bwMode="auto">
              <a:xfrm>
                <a:off x="3097" y="1536"/>
                <a:ext cx="2304" cy="1272"/>
              </a:xfrm>
              <a:prstGeom prst="ellipse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22" name="Rectangle 355"/>
              <p:cNvSpPr>
                <a:spLocks noChangeArrowheads="1"/>
              </p:cNvSpPr>
              <p:nvPr/>
            </p:nvSpPr>
            <p:spPr bwMode="auto">
              <a:xfrm>
                <a:off x="3732" y="1679"/>
                <a:ext cx="396" cy="282"/>
              </a:xfrm>
              <a:prstGeom prst="rect">
                <a:avLst/>
              </a:prstGeom>
              <a:solidFill>
                <a:srgbClr val="DEDE5E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23" name="Rectangle 356"/>
              <p:cNvSpPr>
                <a:spLocks noChangeArrowheads="1"/>
              </p:cNvSpPr>
              <p:nvPr/>
            </p:nvSpPr>
            <p:spPr bwMode="auto">
              <a:xfrm>
                <a:off x="3732" y="2043"/>
                <a:ext cx="396" cy="282"/>
              </a:xfrm>
              <a:prstGeom prst="rect">
                <a:avLst/>
              </a:prstGeom>
              <a:solidFill>
                <a:srgbClr val="DEDE5E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24" name="AutoShape 357" descr="25%"/>
              <p:cNvSpPr>
                <a:spLocks noChangeArrowheads="1"/>
              </p:cNvSpPr>
              <p:nvPr/>
            </p:nvSpPr>
            <p:spPr bwMode="auto">
              <a:xfrm>
                <a:off x="4272" y="1871"/>
                <a:ext cx="849" cy="605"/>
              </a:xfrm>
              <a:prstGeom prst="flowChartMultidocument">
                <a:avLst/>
              </a:prstGeom>
              <a:pattFill prst="pct25">
                <a:fgClr>
                  <a:schemeClr val="bg1"/>
                </a:fgClr>
                <a:bgClr>
                  <a:srgbClr val="FFFFFF"/>
                </a:bgClr>
              </a:patt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25" name="Rectangle 358"/>
              <p:cNvSpPr>
                <a:spLocks noChangeArrowheads="1"/>
              </p:cNvSpPr>
              <p:nvPr/>
            </p:nvSpPr>
            <p:spPr bwMode="auto">
              <a:xfrm>
                <a:off x="3732" y="2399"/>
                <a:ext cx="396" cy="282"/>
              </a:xfrm>
              <a:prstGeom prst="rect">
                <a:avLst/>
              </a:prstGeom>
              <a:solidFill>
                <a:srgbClr val="DEDE5E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26" name="Rectangle 359"/>
              <p:cNvSpPr>
                <a:spLocks noChangeArrowheads="1"/>
              </p:cNvSpPr>
              <p:nvPr/>
            </p:nvSpPr>
            <p:spPr bwMode="auto">
              <a:xfrm>
                <a:off x="3204" y="2042"/>
                <a:ext cx="396" cy="282"/>
              </a:xfrm>
              <a:prstGeom prst="rect">
                <a:avLst/>
              </a:prstGeom>
              <a:solidFill>
                <a:srgbClr val="DEDE5E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6669" name="Group 360"/>
            <p:cNvGrpSpPr>
              <a:grpSpLocks/>
            </p:cNvGrpSpPr>
            <p:nvPr/>
          </p:nvGrpSpPr>
          <p:grpSpPr bwMode="auto">
            <a:xfrm>
              <a:off x="3431" y="2793"/>
              <a:ext cx="816" cy="451"/>
              <a:chOff x="1872" y="2736"/>
              <a:chExt cx="2304" cy="1272"/>
            </a:xfrm>
          </p:grpSpPr>
          <p:sp>
            <p:nvSpPr>
              <p:cNvPr id="26717" name="Oval 361"/>
              <p:cNvSpPr>
                <a:spLocks noChangeArrowheads="1"/>
              </p:cNvSpPr>
              <p:nvPr/>
            </p:nvSpPr>
            <p:spPr bwMode="auto">
              <a:xfrm>
                <a:off x="1872" y="2736"/>
                <a:ext cx="2304" cy="1272"/>
              </a:xfrm>
              <a:prstGeom prst="ellipse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18" name="Rectangle 362"/>
              <p:cNvSpPr>
                <a:spLocks noChangeArrowheads="1"/>
              </p:cNvSpPr>
              <p:nvPr/>
            </p:nvSpPr>
            <p:spPr bwMode="auto">
              <a:xfrm>
                <a:off x="2880" y="2976"/>
                <a:ext cx="864" cy="633"/>
              </a:xfrm>
              <a:prstGeom prst="rect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98B3F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19" name="Rectangle 363"/>
              <p:cNvSpPr>
                <a:spLocks noChangeArrowheads="1"/>
              </p:cNvSpPr>
              <p:nvPr/>
            </p:nvSpPr>
            <p:spPr bwMode="auto">
              <a:xfrm>
                <a:off x="2300" y="3012"/>
                <a:ext cx="425" cy="303"/>
              </a:xfrm>
              <a:prstGeom prst="rect">
                <a:avLst/>
              </a:prstGeom>
              <a:solidFill>
                <a:srgbClr val="DEDE5E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20" name="Rectangle 364"/>
              <p:cNvSpPr>
                <a:spLocks noChangeArrowheads="1"/>
              </p:cNvSpPr>
              <p:nvPr/>
            </p:nvSpPr>
            <p:spPr bwMode="auto">
              <a:xfrm>
                <a:off x="2300" y="3376"/>
                <a:ext cx="425" cy="303"/>
              </a:xfrm>
              <a:prstGeom prst="rect">
                <a:avLst/>
              </a:prstGeom>
              <a:solidFill>
                <a:srgbClr val="DEDE5E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6670" name="Group 365"/>
            <p:cNvGrpSpPr>
              <a:grpSpLocks/>
            </p:cNvGrpSpPr>
            <p:nvPr/>
          </p:nvGrpSpPr>
          <p:grpSpPr bwMode="auto">
            <a:xfrm>
              <a:off x="3431" y="3360"/>
              <a:ext cx="816" cy="451"/>
              <a:chOff x="3360" y="3360"/>
              <a:chExt cx="816" cy="451"/>
            </a:xfrm>
          </p:grpSpPr>
          <p:grpSp>
            <p:nvGrpSpPr>
              <p:cNvPr id="26711" name="Group 366"/>
              <p:cNvGrpSpPr>
                <a:grpSpLocks/>
              </p:cNvGrpSpPr>
              <p:nvPr/>
            </p:nvGrpSpPr>
            <p:grpSpPr bwMode="auto">
              <a:xfrm>
                <a:off x="3360" y="3360"/>
                <a:ext cx="816" cy="451"/>
                <a:chOff x="1872" y="2736"/>
                <a:chExt cx="2304" cy="1272"/>
              </a:xfrm>
            </p:grpSpPr>
            <p:sp>
              <p:nvSpPr>
                <p:cNvPr id="26713" name="Oval 367"/>
                <p:cNvSpPr>
                  <a:spLocks noChangeArrowheads="1"/>
                </p:cNvSpPr>
                <p:nvPr/>
              </p:nvSpPr>
              <p:spPr bwMode="auto">
                <a:xfrm>
                  <a:off x="1872" y="2736"/>
                  <a:ext cx="2304" cy="1272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714" name="Rectangle 368"/>
                <p:cNvSpPr>
                  <a:spLocks noChangeArrowheads="1"/>
                </p:cNvSpPr>
                <p:nvPr/>
              </p:nvSpPr>
              <p:spPr bwMode="auto">
                <a:xfrm>
                  <a:off x="2880" y="2976"/>
                  <a:ext cx="864" cy="633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98B3F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715" name="Rectangle 369"/>
                <p:cNvSpPr>
                  <a:spLocks noChangeArrowheads="1"/>
                </p:cNvSpPr>
                <p:nvPr/>
              </p:nvSpPr>
              <p:spPr bwMode="auto">
                <a:xfrm>
                  <a:off x="2300" y="3012"/>
                  <a:ext cx="425" cy="303"/>
                </a:xfrm>
                <a:prstGeom prst="rect">
                  <a:avLst/>
                </a:prstGeom>
                <a:solidFill>
                  <a:srgbClr val="DEDE5E"/>
                </a:solidFill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716" name="Rectangle 370"/>
                <p:cNvSpPr>
                  <a:spLocks noChangeArrowheads="1"/>
                </p:cNvSpPr>
                <p:nvPr/>
              </p:nvSpPr>
              <p:spPr bwMode="auto">
                <a:xfrm>
                  <a:off x="2300" y="3376"/>
                  <a:ext cx="425" cy="303"/>
                </a:xfrm>
                <a:prstGeom prst="rect">
                  <a:avLst/>
                </a:prstGeom>
                <a:solidFill>
                  <a:srgbClr val="DEDE5E"/>
                </a:solidFill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6712" name="Text Box 371"/>
              <p:cNvSpPr txBox="1">
                <a:spLocks noChangeArrowheads="1"/>
              </p:cNvSpPr>
              <p:nvPr/>
            </p:nvSpPr>
            <p:spPr bwMode="auto">
              <a:xfrm>
                <a:off x="3744" y="3408"/>
                <a:ext cx="263" cy="26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200">
                    <a:solidFill>
                      <a:schemeClr val="tx1"/>
                    </a:solidFill>
                  </a:rPr>
                  <a:t>M</a:t>
                </a:r>
              </a:p>
            </p:txBody>
          </p:sp>
        </p:grpSp>
        <p:sp>
          <p:nvSpPr>
            <p:cNvPr id="26671" name="Text Box 372"/>
            <p:cNvSpPr txBox="1">
              <a:spLocks noChangeArrowheads="1"/>
            </p:cNvSpPr>
            <p:nvPr/>
          </p:nvSpPr>
          <p:spPr bwMode="auto">
            <a:xfrm>
              <a:off x="3815" y="2841"/>
              <a:ext cx="243" cy="2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200">
                  <a:solidFill>
                    <a:schemeClr val="tx1"/>
                  </a:solidFill>
                </a:rPr>
                <a:t>R</a:t>
              </a:r>
            </a:p>
          </p:txBody>
        </p:sp>
        <p:grpSp>
          <p:nvGrpSpPr>
            <p:cNvPr id="26672" name="Group 373"/>
            <p:cNvGrpSpPr>
              <a:grpSpLocks/>
            </p:cNvGrpSpPr>
            <p:nvPr/>
          </p:nvGrpSpPr>
          <p:grpSpPr bwMode="auto">
            <a:xfrm>
              <a:off x="5088" y="3456"/>
              <a:ext cx="505" cy="279"/>
              <a:chOff x="4967" y="3408"/>
              <a:chExt cx="505" cy="279"/>
            </a:xfrm>
          </p:grpSpPr>
          <p:sp>
            <p:nvSpPr>
              <p:cNvPr id="26704" name="Oval 374"/>
              <p:cNvSpPr>
                <a:spLocks noChangeArrowheads="1"/>
              </p:cNvSpPr>
              <p:nvPr/>
            </p:nvSpPr>
            <p:spPr bwMode="auto">
              <a:xfrm>
                <a:off x="4967" y="3408"/>
                <a:ext cx="505" cy="279"/>
              </a:xfrm>
              <a:prstGeom prst="ellipse">
                <a:avLst/>
              </a:prstGeom>
              <a:solidFill>
                <a:srgbClr val="DDDDDD"/>
              </a:solidFill>
              <a:ln w="12700">
                <a:noFill/>
                <a:prstDash val="dash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6705" name="Group 375"/>
              <p:cNvGrpSpPr>
                <a:grpSpLocks/>
              </p:cNvGrpSpPr>
              <p:nvPr/>
            </p:nvGrpSpPr>
            <p:grpSpPr bwMode="auto">
              <a:xfrm>
                <a:off x="4967" y="3408"/>
                <a:ext cx="505" cy="279"/>
                <a:chOff x="4320" y="3360"/>
                <a:chExt cx="672" cy="371"/>
              </a:xfrm>
            </p:grpSpPr>
            <p:sp>
              <p:nvSpPr>
                <p:cNvPr id="26707" name="Oval 376"/>
                <p:cNvSpPr>
                  <a:spLocks noChangeArrowheads="1"/>
                </p:cNvSpPr>
                <p:nvPr/>
              </p:nvSpPr>
              <p:spPr bwMode="auto">
                <a:xfrm>
                  <a:off x="4320" y="3360"/>
                  <a:ext cx="672" cy="371"/>
                </a:xfrm>
                <a:prstGeom prst="ellipse">
                  <a:avLst/>
                </a:prstGeom>
                <a:solidFill>
                  <a:srgbClr val="C0C0C0">
                    <a:alpha val="38823"/>
                  </a:srgbClr>
                </a:solidFill>
                <a:ln w="127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708" name="Rectangle 377"/>
                <p:cNvSpPr>
                  <a:spLocks noChangeArrowheads="1"/>
                </p:cNvSpPr>
                <p:nvPr/>
              </p:nvSpPr>
              <p:spPr bwMode="auto">
                <a:xfrm>
                  <a:off x="4614" y="3430"/>
                  <a:ext cx="252" cy="185"/>
                </a:xfrm>
                <a:prstGeom prst="rect">
                  <a:avLst/>
                </a:prstGeom>
                <a:solidFill>
                  <a:srgbClr val="98B3F0">
                    <a:alpha val="38823"/>
                  </a:srgbClr>
                </a:solidFill>
                <a:ln w="12700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709" name="Rectangle 378"/>
                <p:cNvSpPr>
                  <a:spLocks noChangeArrowheads="1"/>
                </p:cNvSpPr>
                <p:nvPr/>
              </p:nvSpPr>
              <p:spPr bwMode="auto">
                <a:xfrm>
                  <a:off x="4445" y="3441"/>
                  <a:ext cx="124" cy="88"/>
                </a:xfrm>
                <a:prstGeom prst="rect">
                  <a:avLst/>
                </a:prstGeom>
                <a:solidFill>
                  <a:srgbClr val="DEDE5E">
                    <a:alpha val="38823"/>
                  </a:srgbClr>
                </a:solidFill>
                <a:ln w="12700">
                  <a:solidFill>
                    <a:schemeClr val="bg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710" name="Rectangle 379"/>
                <p:cNvSpPr>
                  <a:spLocks noChangeArrowheads="1"/>
                </p:cNvSpPr>
                <p:nvPr/>
              </p:nvSpPr>
              <p:spPr bwMode="auto">
                <a:xfrm>
                  <a:off x="4445" y="3547"/>
                  <a:ext cx="124" cy="88"/>
                </a:xfrm>
                <a:prstGeom prst="rect">
                  <a:avLst/>
                </a:prstGeom>
                <a:solidFill>
                  <a:srgbClr val="DEDE5E">
                    <a:alpha val="38823"/>
                  </a:srgbClr>
                </a:solidFill>
                <a:ln w="12700">
                  <a:solidFill>
                    <a:schemeClr val="bg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6706" name="Text Box 380"/>
              <p:cNvSpPr txBox="1">
                <a:spLocks noChangeArrowheads="1"/>
              </p:cNvSpPr>
              <p:nvPr/>
            </p:nvSpPr>
            <p:spPr bwMode="auto">
              <a:xfrm>
                <a:off x="5172" y="3417"/>
                <a:ext cx="223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chemeClr val="tx1"/>
                    </a:solidFill>
                  </a:rPr>
                  <a:t>M</a:t>
                </a:r>
              </a:p>
            </p:txBody>
          </p:sp>
        </p:grpSp>
        <p:grpSp>
          <p:nvGrpSpPr>
            <p:cNvPr id="26673" name="Group 381"/>
            <p:cNvGrpSpPr>
              <a:grpSpLocks/>
            </p:cNvGrpSpPr>
            <p:nvPr/>
          </p:nvGrpSpPr>
          <p:grpSpPr bwMode="auto">
            <a:xfrm>
              <a:off x="4464" y="2889"/>
              <a:ext cx="505" cy="279"/>
              <a:chOff x="4220" y="2871"/>
              <a:chExt cx="505" cy="279"/>
            </a:xfrm>
          </p:grpSpPr>
          <p:sp>
            <p:nvSpPr>
              <p:cNvPr id="26697" name="Oval 382"/>
              <p:cNvSpPr>
                <a:spLocks noChangeArrowheads="1"/>
              </p:cNvSpPr>
              <p:nvPr/>
            </p:nvSpPr>
            <p:spPr bwMode="auto">
              <a:xfrm>
                <a:off x="4220" y="2871"/>
                <a:ext cx="505" cy="279"/>
              </a:xfrm>
              <a:prstGeom prst="ellipse">
                <a:avLst/>
              </a:prstGeom>
              <a:solidFill>
                <a:srgbClr val="DDDDDD"/>
              </a:solidFill>
              <a:ln w="12700">
                <a:noFill/>
                <a:prstDash val="dash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6698" name="Group 383"/>
              <p:cNvGrpSpPr>
                <a:grpSpLocks/>
              </p:cNvGrpSpPr>
              <p:nvPr/>
            </p:nvGrpSpPr>
            <p:grpSpPr bwMode="auto">
              <a:xfrm>
                <a:off x="4220" y="2871"/>
                <a:ext cx="505" cy="279"/>
                <a:chOff x="4320" y="3360"/>
                <a:chExt cx="672" cy="371"/>
              </a:xfrm>
            </p:grpSpPr>
            <p:sp>
              <p:nvSpPr>
                <p:cNvPr id="26700" name="Oval 384"/>
                <p:cNvSpPr>
                  <a:spLocks noChangeArrowheads="1"/>
                </p:cNvSpPr>
                <p:nvPr/>
              </p:nvSpPr>
              <p:spPr bwMode="auto">
                <a:xfrm>
                  <a:off x="4320" y="3360"/>
                  <a:ext cx="672" cy="371"/>
                </a:xfrm>
                <a:prstGeom prst="ellipse">
                  <a:avLst/>
                </a:prstGeom>
                <a:solidFill>
                  <a:srgbClr val="C0C0C0">
                    <a:alpha val="38823"/>
                  </a:srgbClr>
                </a:solidFill>
                <a:ln w="127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701" name="Rectangle 385"/>
                <p:cNvSpPr>
                  <a:spLocks noChangeArrowheads="1"/>
                </p:cNvSpPr>
                <p:nvPr/>
              </p:nvSpPr>
              <p:spPr bwMode="auto">
                <a:xfrm>
                  <a:off x="4614" y="3430"/>
                  <a:ext cx="252" cy="185"/>
                </a:xfrm>
                <a:prstGeom prst="rect">
                  <a:avLst/>
                </a:prstGeom>
                <a:solidFill>
                  <a:srgbClr val="98B3F0">
                    <a:alpha val="38823"/>
                  </a:srgbClr>
                </a:solidFill>
                <a:ln w="12700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702" name="Rectangle 386"/>
                <p:cNvSpPr>
                  <a:spLocks noChangeArrowheads="1"/>
                </p:cNvSpPr>
                <p:nvPr/>
              </p:nvSpPr>
              <p:spPr bwMode="auto">
                <a:xfrm>
                  <a:off x="4445" y="3441"/>
                  <a:ext cx="124" cy="88"/>
                </a:xfrm>
                <a:prstGeom prst="rect">
                  <a:avLst/>
                </a:prstGeom>
                <a:solidFill>
                  <a:srgbClr val="DEDE5E">
                    <a:alpha val="38823"/>
                  </a:srgbClr>
                </a:solidFill>
                <a:ln w="12700">
                  <a:solidFill>
                    <a:schemeClr val="bg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703" name="Rectangle 387"/>
                <p:cNvSpPr>
                  <a:spLocks noChangeArrowheads="1"/>
                </p:cNvSpPr>
                <p:nvPr/>
              </p:nvSpPr>
              <p:spPr bwMode="auto">
                <a:xfrm>
                  <a:off x="4445" y="3547"/>
                  <a:ext cx="124" cy="88"/>
                </a:xfrm>
                <a:prstGeom prst="rect">
                  <a:avLst/>
                </a:prstGeom>
                <a:solidFill>
                  <a:srgbClr val="DEDE5E">
                    <a:alpha val="38823"/>
                  </a:srgbClr>
                </a:solidFill>
                <a:ln w="12700">
                  <a:solidFill>
                    <a:schemeClr val="bg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6699" name="Text Box 388"/>
              <p:cNvSpPr txBox="1">
                <a:spLocks noChangeArrowheads="1"/>
              </p:cNvSpPr>
              <p:nvPr/>
            </p:nvSpPr>
            <p:spPr bwMode="auto">
              <a:xfrm>
                <a:off x="4431" y="2880"/>
                <a:ext cx="208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chemeClr val="tx1"/>
                    </a:solidFill>
                  </a:rPr>
                  <a:t>R</a:t>
                </a:r>
              </a:p>
            </p:txBody>
          </p:sp>
        </p:grpSp>
        <p:grpSp>
          <p:nvGrpSpPr>
            <p:cNvPr id="26674" name="Group 389"/>
            <p:cNvGrpSpPr>
              <a:grpSpLocks/>
            </p:cNvGrpSpPr>
            <p:nvPr/>
          </p:nvGrpSpPr>
          <p:grpSpPr bwMode="auto">
            <a:xfrm>
              <a:off x="4992" y="3033"/>
              <a:ext cx="505" cy="279"/>
              <a:chOff x="4220" y="2871"/>
              <a:chExt cx="505" cy="279"/>
            </a:xfrm>
          </p:grpSpPr>
          <p:sp>
            <p:nvSpPr>
              <p:cNvPr id="26690" name="Oval 390"/>
              <p:cNvSpPr>
                <a:spLocks noChangeArrowheads="1"/>
              </p:cNvSpPr>
              <p:nvPr/>
            </p:nvSpPr>
            <p:spPr bwMode="auto">
              <a:xfrm>
                <a:off x="4220" y="2871"/>
                <a:ext cx="505" cy="279"/>
              </a:xfrm>
              <a:prstGeom prst="ellipse">
                <a:avLst/>
              </a:prstGeom>
              <a:solidFill>
                <a:srgbClr val="DDDDDD"/>
              </a:solidFill>
              <a:ln w="12700">
                <a:noFill/>
                <a:prstDash val="dash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6691" name="Group 391"/>
              <p:cNvGrpSpPr>
                <a:grpSpLocks/>
              </p:cNvGrpSpPr>
              <p:nvPr/>
            </p:nvGrpSpPr>
            <p:grpSpPr bwMode="auto">
              <a:xfrm>
                <a:off x="4220" y="2871"/>
                <a:ext cx="505" cy="279"/>
                <a:chOff x="4320" y="3360"/>
                <a:chExt cx="672" cy="371"/>
              </a:xfrm>
            </p:grpSpPr>
            <p:sp>
              <p:nvSpPr>
                <p:cNvPr id="26693" name="Oval 392"/>
                <p:cNvSpPr>
                  <a:spLocks noChangeArrowheads="1"/>
                </p:cNvSpPr>
                <p:nvPr/>
              </p:nvSpPr>
              <p:spPr bwMode="auto">
                <a:xfrm>
                  <a:off x="4320" y="3360"/>
                  <a:ext cx="672" cy="371"/>
                </a:xfrm>
                <a:prstGeom prst="ellipse">
                  <a:avLst/>
                </a:prstGeom>
                <a:solidFill>
                  <a:srgbClr val="C0C0C0">
                    <a:alpha val="38823"/>
                  </a:srgbClr>
                </a:solidFill>
                <a:ln w="127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694" name="Rectangle 393"/>
                <p:cNvSpPr>
                  <a:spLocks noChangeArrowheads="1"/>
                </p:cNvSpPr>
                <p:nvPr/>
              </p:nvSpPr>
              <p:spPr bwMode="auto">
                <a:xfrm>
                  <a:off x="4614" y="3430"/>
                  <a:ext cx="252" cy="185"/>
                </a:xfrm>
                <a:prstGeom prst="rect">
                  <a:avLst/>
                </a:prstGeom>
                <a:solidFill>
                  <a:srgbClr val="98B3F0">
                    <a:alpha val="38823"/>
                  </a:srgbClr>
                </a:solidFill>
                <a:ln w="12700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695" name="Rectangle 394"/>
                <p:cNvSpPr>
                  <a:spLocks noChangeArrowheads="1"/>
                </p:cNvSpPr>
                <p:nvPr/>
              </p:nvSpPr>
              <p:spPr bwMode="auto">
                <a:xfrm>
                  <a:off x="4445" y="3441"/>
                  <a:ext cx="124" cy="88"/>
                </a:xfrm>
                <a:prstGeom prst="rect">
                  <a:avLst/>
                </a:prstGeom>
                <a:solidFill>
                  <a:srgbClr val="DEDE5E">
                    <a:alpha val="38823"/>
                  </a:srgbClr>
                </a:solidFill>
                <a:ln w="12700">
                  <a:solidFill>
                    <a:schemeClr val="bg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696" name="Rectangle 395"/>
                <p:cNvSpPr>
                  <a:spLocks noChangeArrowheads="1"/>
                </p:cNvSpPr>
                <p:nvPr/>
              </p:nvSpPr>
              <p:spPr bwMode="auto">
                <a:xfrm>
                  <a:off x="4445" y="3547"/>
                  <a:ext cx="124" cy="88"/>
                </a:xfrm>
                <a:prstGeom prst="rect">
                  <a:avLst/>
                </a:prstGeom>
                <a:solidFill>
                  <a:srgbClr val="DEDE5E">
                    <a:alpha val="38823"/>
                  </a:srgbClr>
                </a:solidFill>
                <a:ln w="12700">
                  <a:solidFill>
                    <a:schemeClr val="bg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6692" name="Text Box 396"/>
              <p:cNvSpPr txBox="1">
                <a:spLocks noChangeArrowheads="1"/>
              </p:cNvSpPr>
              <p:nvPr/>
            </p:nvSpPr>
            <p:spPr bwMode="auto">
              <a:xfrm>
                <a:off x="4431" y="2880"/>
                <a:ext cx="208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chemeClr val="tx1"/>
                    </a:solidFill>
                  </a:rPr>
                  <a:t>R</a:t>
                </a:r>
              </a:p>
            </p:txBody>
          </p:sp>
        </p:grpSp>
        <p:grpSp>
          <p:nvGrpSpPr>
            <p:cNvPr id="26675" name="Group 397"/>
            <p:cNvGrpSpPr>
              <a:grpSpLocks/>
            </p:cNvGrpSpPr>
            <p:nvPr/>
          </p:nvGrpSpPr>
          <p:grpSpPr bwMode="auto">
            <a:xfrm>
              <a:off x="4272" y="1594"/>
              <a:ext cx="816" cy="451"/>
              <a:chOff x="3984" y="1200"/>
              <a:chExt cx="816" cy="451"/>
            </a:xfrm>
          </p:grpSpPr>
          <p:sp>
            <p:nvSpPr>
              <p:cNvPr id="26683" name="Oval 398"/>
              <p:cNvSpPr>
                <a:spLocks noChangeArrowheads="1"/>
              </p:cNvSpPr>
              <p:nvPr/>
            </p:nvSpPr>
            <p:spPr bwMode="auto">
              <a:xfrm>
                <a:off x="3984" y="1200"/>
                <a:ext cx="816" cy="451"/>
              </a:xfrm>
              <a:prstGeom prst="ellipse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84" name="Rectangle 399"/>
              <p:cNvSpPr>
                <a:spLocks noChangeArrowheads="1"/>
              </p:cNvSpPr>
              <p:nvPr/>
            </p:nvSpPr>
            <p:spPr bwMode="auto">
              <a:xfrm>
                <a:off x="4209" y="1251"/>
                <a:ext cx="140" cy="100"/>
              </a:xfrm>
              <a:prstGeom prst="rect">
                <a:avLst/>
              </a:prstGeom>
              <a:solidFill>
                <a:srgbClr val="DEDE5E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85" name="Rectangle 400"/>
              <p:cNvSpPr>
                <a:spLocks noChangeArrowheads="1"/>
              </p:cNvSpPr>
              <p:nvPr/>
            </p:nvSpPr>
            <p:spPr bwMode="auto">
              <a:xfrm>
                <a:off x="4209" y="1380"/>
                <a:ext cx="140" cy="100"/>
              </a:xfrm>
              <a:prstGeom prst="rect">
                <a:avLst/>
              </a:prstGeom>
              <a:solidFill>
                <a:srgbClr val="DEDE5E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86" name="Rectangle 401"/>
              <p:cNvSpPr>
                <a:spLocks noChangeArrowheads="1"/>
              </p:cNvSpPr>
              <p:nvPr/>
            </p:nvSpPr>
            <p:spPr bwMode="auto">
              <a:xfrm>
                <a:off x="4209" y="1506"/>
                <a:ext cx="140" cy="100"/>
              </a:xfrm>
              <a:prstGeom prst="rect">
                <a:avLst/>
              </a:prstGeom>
              <a:solidFill>
                <a:srgbClr val="DEDE5E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87" name="Rectangle 402"/>
              <p:cNvSpPr>
                <a:spLocks noChangeArrowheads="1"/>
              </p:cNvSpPr>
              <p:nvPr/>
            </p:nvSpPr>
            <p:spPr bwMode="auto">
              <a:xfrm>
                <a:off x="4022" y="1379"/>
                <a:ext cx="140" cy="100"/>
              </a:xfrm>
              <a:prstGeom prst="rect">
                <a:avLst/>
              </a:prstGeom>
              <a:solidFill>
                <a:srgbClr val="DEDE5E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88" name="Rectangle 403"/>
              <p:cNvSpPr>
                <a:spLocks noChangeArrowheads="1"/>
              </p:cNvSpPr>
              <p:nvPr/>
            </p:nvSpPr>
            <p:spPr bwMode="auto">
              <a:xfrm>
                <a:off x="4395" y="1257"/>
                <a:ext cx="140" cy="100"/>
              </a:xfrm>
              <a:prstGeom prst="rect">
                <a:avLst/>
              </a:prstGeom>
              <a:solidFill>
                <a:srgbClr val="DEDE5E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89" name="Rectangle 404"/>
              <p:cNvSpPr>
                <a:spLocks noChangeArrowheads="1"/>
              </p:cNvSpPr>
              <p:nvPr/>
            </p:nvSpPr>
            <p:spPr bwMode="auto">
              <a:xfrm>
                <a:off x="4395" y="1386"/>
                <a:ext cx="140" cy="100"/>
              </a:xfrm>
              <a:prstGeom prst="rect">
                <a:avLst/>
              </a:prstGeom>
              <a:solidFill>
                <a:srgbClr val="DEDE5E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6676" name="Rectangle 405"/>
            <p:cNvSpPr>
              <a:spLocks noChangeArrowheads="1"/>
            </p:cNvSpPr>
            <p:nvPr/>
          </p:nvSpPr>
          <p:spPr bwMode="auto">
            <a:xfrm>
              <a:off x="3504" y="912"/>
              <a:ext cx="1488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77" name="Text Box 406"/>
            <p:cNvSpPr txBox="1">
              <a:spLocks noChangeArrowheads="1"/>
            </p:cNvSpPr>
            <p:nvPr/>
          </p:nvSpPr>
          <p:spPr bwMode="auto">
            <a:xfrm>
              <a:off x="3552" y="960"/>
              <a:ext cx="139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5-stage Sequencer</a:t>
              </a:r>
            </a:p>
          </p:txBody>
        </p:sp>
        <p:sp>
          <p:nvSpPr>
            <p:cNvPr id="26678" name="Line 407"/>
            <p:cNvSpPr>
              <a:spLocks noChangeShapeType="1"/>
            </p:cNvSpPr>
            <p:nvPr/>
          </p:nvSpPr>
          <p:spPr bwMode="auto">
            <a:xfrm flipH="1">
              <a:off x="3936" y="1296"/>
              <a:ext cx="144" cy="192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79" name="Line 408"/>
            <p:cNvSpPr>
              <a:spLocks noChangeShapeType="1"/>
            </p:cNvSpPr>
            <p:nvPr/>
          </p:nvSpPr>
          <p:spPr bwMode="auto">
            <a:xfrm>
              <a:off x="4272" y="1325"/>
              <a:ext cx="0" cy="211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80" name="Line 409"/>
            <p:cNvSpPr>
              <a:spLocks noChangeShapeType="1"/>
            </p:cNvSpPr>
            <p:nvPr/>
          </p:nvSpPr>
          <p:spPr bwMode="auto">
            <a:xfrm flipH="1">
              <a:off x="4128" y="1314"/>
              <a:ext cx="48" cy="192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81" name="Line 410"/>
            <p:cNvSpPr>
              <a:spLocks noChangeShapeType="1"/>
            </p:cNvSpPr>
            <p:nvPr/>
          </p:nvSpPr>
          <p:spPr bwMode="auto">
            <a:xfrm>
              <a:off x="4464" y="1296"/>
              <a:ext cx="96" cy="144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82" name="Line 411"/>
            <p:cNvSpPr>
              <a:spLocks noChangeShapeType="1"/>
            </p:cNvSpPr>
            <p:nvPr/>
          </p:nvSpPr>
          <p:spPr bwMode="auto">
            <a:xfrm>
              <a:off x="4368" y="1314"/>
              <a:ext cx="48" cy="192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" name="Group 451"/>
          <p:cNvGrpSpPr>
            <a:grpSpLocks/>
          </p:cNvGrpSpPr>
          <p:nvPr/>
        </p:nvGrpSpPr>
        <p:grpSpPr bwMode="auto">
          <a:xfrm>
            <a:off x="2076450" y="1676400"/>
            <a:ext cx="3333750" cy="4419600"/>
            <a:chOff x="720" y="960"/>
            <a:chExt cx="2100" cy="2784"/>
          </a:xfrm>
        </p:grpSpPr>
        <p:sp>
          <p:nvSpPr>
            <p:cNvPr id="26648" name="AutoShape 452"/>
            <p:cNvSpPr>
              <a:spLocks noChangeArrowheads="1"/>
            </p:cNvSpPr>
            <p:nvPr/>
          </p:nvSpPr>
          <p:spPr bwMode="auto">
            <a:xfrm>
              <a:off x="720" y="960"/>
              <a:ext cx="1056" cy="2784"/>
            </a:xfrm>
            <a:prstGeom prst="flowChartAlternateProcess">
              <a:avLst/>
            </a:prstGeom>
            <a:solidFill>
              <a:srgbClr val="0000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9" name="Rectangle 453"/>
            <p:cNvSpPr>
              <a:spLocks noChangeArrowheads="1"/>
            </p:cNvSpPr>
            <p:nvPr/>
          </p:nvSpPr>
          <p:spPr bwMode="auto">
            <a:xfrm>
              <a:off x="1344" y="1134"/>
              <a:ext cx="384" cy="136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0" name="Text Box 454"/>
            <p:cNvSpPr txBox="1">
              <a:spLocks noChangeArrowheads="1"/>
            </p:cNvSpPr>
            <p:nvPr/>
          </p:nvSpPr>
          <p:spPr bwMode="auto">
            <a:xfrm>
              <a:off x="864" y="1056"/>
              <a:ext cx="276" cy="24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400">
                  <a:solidFill>
                    <a:schemeClr val="tx1"/>
                  </a:solidFill>
                </a:rPr>
                <a:t>C</a:t>
              </a:r>
              <a:br>
                <a:rPr lang="en-US" sz="2400">
                  <a:solidFill>
                    <a:schemeClr val="tx1"/>
                  </a:solidFill>
                </a:rPr>
              </a:br>
              <a:r>
                <a:rPr lang="en-US" sz="2400">
                  <a:solidFill>
                    <a:schemeClr val="tx1"/>
                  </a:solidFill>
                </a:rPr>
                <a:t>O</a:t>
              </a:r>
              <a:br>
                <a:rPr lang="en-US" sz="2400">
                  <a:solidFill>
                    <a:schemeClr val="tx1"/>
                  </a:solidFill>
                </a:rPr>
              </a:br>
              <a:r>
                <a:rPr lang="en-US" sz="2400">
                  <a:solidFill>
                    <a:schemeClr val="tx1"/>
                  </a:solidFill>
                </a:rPr>
                <a:t>M</a:t>
              </a:r>
              <a:br>
                <a:rPr lang="en-US" sz="2400">
                  <a:solidFill>
                    <a:schemeClr val="tx1"/>
                  </a:solidFill>
                </a:rPr>
              </a:br>
              <a:r>
                <a:rPr lang="en-US" sz="2400">
                  <a:solidFill>
                    <a:schemeClr val="tx1"/>
                  </a:solidFill>
                </a:rPr>
                <a:t>P</a:t>
              </a:r>
              <a:br>
                <a:rPr lang="en-US" sz="2400">
                  <a:solidFill>
                    <a:schemeClr val="tx1"/>
                  </a:solidFill>
                </a:rPr>
              </a:br>
              <a:r>
                <a:rPr lang="en-US" sz="2400">
                  <a:solidFill>
                    <a:schemeClr val="tx1"/>
                  </a:solidFill>
                </a:rPr>
                <a:t>I</a:t>
              </a:r>
              <a:br>
                <a:rPr lang="en-US" sz="2400">
                  <a:solidFill>
                    <a:schemeClr val="tx1"/>
                  </a:solidFill>
                </a:rPr>
              </a:br>
              <a:r>
                <a:rPr lang="en-US" sz="2400">
                  <a:solidFill>
                    <a:schemeClr val="tx1"/>
                  </a:solidFill>
                </a:rPr>
                <a:t>L</a:t>
              </a:r>
              <a:br>
                <a:rPr lang="en-US" sz="2400">
                  <a:solidFill>
                    <a:schemeClr val="tx1"/>
                  </a:solidFill>
                </a:rPr>
              </a:br>
              <a:r>
                <a:rPr lang="en-US" sz="2400">
                  <a:solidFill>
                    <a:schemeClr val="tx1"/>
                  </a:solidFill>
                </a:rPr>
                <a:t>E</a:t>
              </a:r>
              <a:br>
                <a:rPr lang="en-US" sz="2400">
                  <a:solidFill>
                    <a:schemeClr val="tx1"/>
                  </a:solidFill>
                </a:rPr>
              </a:br>
              <a:r>
                <a:rPr lang="en-US" sz="2400">
                  <a:solidFill>
                    <a:schemeClr val="tx1"/>
                  </a:solidFill>
                </a:rPr>
                <a:t>R</a:t>
              </a:r>
            </a:p>
          </p:txBody>
        </p:sp>
        <p:sp>
          <p:nvSpPr>
            <p:cNvPr id="26651" name="Text Box 455"/>
            <p:cNvSpPr txBox="1">
              <a:spLocks noChangeArrowheads="1"/>
            </p:cNvSpPr>
            <p:nvPr/>
          </p:nvSpPr>
          <p:spPr bwMode="auto">
            <a:xfrm>
              <a:off x="1318" y="1104"/>
              <a:ext cx="410" cy="2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200">
                  <a:solidFill>
                    <a:schemeClr val="bg1"/>
                  </a:solidFill>
                </a:rPr>
                <a:t>Lib:</a:t>
              </a:r>
            </a:p>
          </p:txBody>
        </p:sp>
        <p:sp>
          <p:nvSpPr>
            <p:cNvPr id="26652" name="Rectangle 456"/>
            <p:cNvSpPr>
              <a:spLocks noChangeArrowheads="1"/>
            </p:cNvSpPr>
            <p:nvPr/>
          </p:nvSpPr>
          <p:spPr bwMode="auto">
            <a:xfrm>
              <a:off x="1440" y="1601"/>
              <a:ext cx="240" cy="192"/>
            </a:xfrm>
            <a:prstGeom prst="rect">
              <a:avLst/>
            </a:prstGeom>
            <a:solidFill>
              <a:srgbClr val="DEDE5E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3" name="Rectangle 457"/>
            <p:cNvSpPr>
              <a:spLocks noChangeArrowheads="1"/>
            </p:cNvSpPr>
            <p:nvPr/>
          </p:nvSpPr>
          <p:spPr bwMode="auto">
            <a:xfrm>
              <a:off x="1440" y="1819"/>
              <a:ext cx="240" cy="192"/>
            </a:xfrm>
            <a:prstGeom prst="rect">
              <a:avLst/>
            </a:prstGeom>
            <a:solidFill>
              <a:srgbClr val="DEDE5E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4" name="Rectangle 458"/>
            <p:cNvSpPr>
              <a:spLocks noChangeArrowheads="1"/>
            </p:cNvSpPr>
            <p:nvPr/>
          </p:nvSpPr>
          <p:spPr bwMode="auto">
            <a:xfrm>
              <a:off x="1440" y="2037"/>
              <a:ext cx="240" cy="192"/>
            </a:xfrm>
            <a:prstGeom prst="rect">
              <a:avLst/>
            </a:prstGeom>
            <a:solidFill>
              <a:srgbClr val="DEDE5E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5" name="Rectangle 459"/>
            <p:cNvSpPr>
              <a:spLocks noChangeArrowheads="1"/>
            </p:cNvSpPr>
            <p:nvPr/>
          </p:nvSpPr>
          <p:spPr bwMode="auto">
            <a:xfrm>
              <a:off x="1440" y="2256"/>
              <a:ext cx="240" cy="192"/>
            </a:xfrm>
            <a:prstGeom prst="rect">
              <a:avLst/>
            </a:prstGeom>
            <a:solidFill>
              <a:srgbClr val="DEDE5E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6" name="Rectangle 460"/>
            <p:cNvSpPr>
              <a:spLocks noChangeArrowheads="1"/>
            </p:cNvSpPr>
            <p:nvPr/>
          </p:nvSpPr>
          <p:spPr bwMode="auto">
            <a:xfrm>
              <a:off x="1440" y="1374"/>
              <a:ext cx="240" cy="192"/>
            </a:xfrm>
            <a:prstGeom prst="rect">
              <a:avLst/>
            </a:prstGeom>
            <a:solidFill>
              <a:srgbClr val="DEDE5E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7" name="Text Box 461"/>
            <p:cNvSpPr txBox="1">
              <a:spLocks noChangeArrowheads="1"/>
            </p:cNvSpPr>
            <p:nvPr/>
          </p:nvSpPr>
          <p:spPr bwMode="auto">
            <a:xfrm>
              <a:off x="1446" y="1344"/>
              <a:ext cx="249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i="1"/>
                <a:t>a </a:t>
              </a:r>
            </a:p>
          </p:txBody>
        </p:sp>
        <p:sp>
          <p:nvSpPr>
            <p:cNvPr id="26658" name="Text Box 462"/>
            <p:cNvSpPr txBox="1">
              <a:spLocks noChangeArrowheads="1"/>
            </p:cNvSpPr>
            <p:nvPr/>
          </p:nvSpPr>
          <p:spPr bwMode="auto">
            <a:xfrm>
              <a:off x="1437" y="1566"/>
              <a:ext cx="258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i="1"/>
                <a:t>b </a:t>
              </a:r>
            </a:p>
          </p:txBody>
        </p:sp>
        <p:sp>
          <p:nvSpPr>
            <p:cNvPr id="26659" name="Text Box 463"/>
            <p:cNvSpPr txBox="1">
              <a:spLocks noChangeArrowheads="1"/>
            </p:cNvSpPr>
            <p:nvPr/>
          </p:nvSpPr>
          <p:spPr bwMode="auto">
            <a:xfrm>
              <a:off x="1446" y="1785"/>
              <a:ext cx="249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i="1"/>
                <a:t>c </a:t>
              </a:r>
            </a:p>
          </p:txBody>
        </p:sp>
        <p:sp>
          <p:nvSpPr>
            <p:cNvPr id="26660" name="Text Box 464"/>
            <p:cNvSpPr txBox="1">
              <a:spLocks noChangeArrowheads="1"/>
            </p:cNvSpPr>
            <p:nvPr/>
          </p:nvSpPr>
          <p:spPr bwMode="auto">
            <a:xfrm>
              <a:off x="1437" y="2007"/>
              <a:ext cx="258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i="1"/>
                <a:t>d </a:t>
              </a:r>
            </a:p>
          </p:txBody>
        </p:sp>
        <p:sp>
          <p:nvSpPr>
            <p:cNvPr id="26661" name="Text Box 465"/>
            <p:cNvSpPr txBox="1">
              <a:spLocks noChangeArrowheads="1"/>
            </p:cNvSpPr>
            <p:nvPr/>
          </p:nvSpPr>
          <p:spPr bwMode="auto">
            <a:xfrm>
              <a:off x="1437" y="2229"/>
              <a:ext cx="249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i="1"/>
                <a:t>e </a:t>
              </a:r>
            </a:p>
          </p:txBody>
        </p:sp>
        <p:sp>
          <p:nvSpPr>
            <p:cNvPr id="26662" name="Line 466"/>
            <p:cNvSpPr>
              <a:spLocks noChangeShapeType="1"/>
            </p:cNvSpPr>
            <p:nvPr/>
          </p:nvSpPr>
          <p:spPr bwMode="auto">
            <a:xfrm>
              <a:off x="1860" y="1344"/>
              <a:ext cx="960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3" name="Line 467"/>
            <p:cNvSpPr>
              <a:spLocks noChangeShapeType="1"/>
            </p:cNvSpPr>
            <p:nvPr/>
          </p:nvSpPr>
          <p:spPr bwMode="auto">
            <a:xfrm>
              <a:off x="1860" y="2208"/>
              <a:ext cx="816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4" name="Line 468"/>
            <p:cNvSpPr>
              <a:spLocks noChangeShapeType="1"/>
            </p:cNvSpPr>
            <p:nvPr/>
          </p:nvSpPr>
          <p:spPr bwMode="auto">
            <a:xfrm>
              <a:off x="1860" y="2736"/>
              <a:ext cx="864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5" name="Line 469"/>
            <p:cNvSpPr>
              <a:spLocks noChangeShapeType="1"/>
            </p:cNvSpPr>
            <p:nvPr/>
          </p:nvSpPr>
          <p:spPr bwMode="auto">
            <a:xfrm>
              <a:off x="1860" y="3456"/>
              <a:ext cx="864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" name="Group 473"/>
          <p:cNvGrpSpPr>
            <a:grpSpLocks/>
          </p:cNvGrpSpPr>
          <p:nvPr/>
        </p:nvGrpSpPr>
        <p:grpSpPr bwMode="auto">
          <a:xfrm>
            <a:off x="1447800" y="4724400"/>
            <a:ext cx="533400" cy="990600"/>
            <a:chOff x="912" y="2976"/>
            <a:chExt cx="336" cy="624"/>
          </a:xfrm>
        </p:grpSpPr>
        <p:sp>
          <p:nvSpPr>
            <p:cNvPr id="26646" name="Line 471"/>
            <p:cNvSpPr>
              <a:spLocks noChangeShapeType="1"/>
            </p:cNvSpPr>
            <p:nvPr/>
          </p:nvSpPr>
          <p:spPr bwMode="auto">
            <a:xfrm>
              <a:off x="1032" y="2976"/>
              <a:ext cx="216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7" name="Line 472"/>
            <p:cNvSpPr>
              <a:spLocks noChangeShapeType="1"/>
            </p:cNvSpPr>
            <p:nvPr/>
          </p:nvSpPr>
          <p:spPr bwMode="auto">
            <a:xfrm>
              <a:off x="912" y="3600"/>
              <a:ext cx="315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14166 0.12777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6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68"/>
          <p:cNvSpPr>
            <a:spLocks noGrp="1"/>
          </p:cNvSpPr>
          <p:nvPr>
            <p:ph type="title"/>
          </p:nvPr>
        </p:nvSpPr>
        <p:spPr>
          <a:xfrm>
            <a:off x="1219200" y="0"/>
            <a:ext cx="2286000" cy="685800"/>
          </a:xfrm>
        </p:spPr>
        <p:txBody>
          <a:bodyPr/>
          <a:lstStyle/>
          <a:p>
            <a:r>
              <a:rPr lang="en-US" sz="3200" smtClean="0">
                <a:solidFill>
                  <a:srgbClr val="404040"/>
                </a:solidFill>
              </a:rPr>
              <a:t>Credits :</a:t>
            </a:r>
          </a:p>
        </p:txBody>
      </p:sp>
      <p:pic>
        <p:nvPicPr>
          <p:cNvPr id="28675" name="Picture 16" descr="MMR bo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648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676" name="Group 8"/>
          <p:cNvGrpSpPr>
            <a:grpSpLocks/>
          </p:cNvGrpSpPr>
          <p:nvPr/>
        </p:nvGrpSpPr>
        <p:grpSpPr bwMode="auto">
          <a:xfrm>
            <a:off x="533400" y="3200400"/>
            <a:ext cx="990600" cy="384175"/>
            <a:chOff x="240" y="182"/>
            <a:chExt cx="1509" cy="586"/>
          </a:xfrm>
        </p:grpSpPr>
        <p:pic>
          <p:nvPicPr>
            <p:cNvPr id="28698" name="Picture 9" descr="Wafer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0" y="480"/>
              <a:ext cx="150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9" name="Picture 10" descr="Wafer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0" y="409"/>
              <a:ext cx="150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00" name="Picture 11" descr="Wafer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0" y="338"/>
              <a:ext cx="150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01" name="Picture 12" descr="Wafer 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8" y="264"/>
              <a:ext cx="150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02" name="Picture 13" descr="Wafer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0" y="182"/>
              <a:ext cx="150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8677" name="Picture 12" descr="Paint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1657350"/>
            <a:ext cx="11779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Box 13"/>
          <p:cNvSpPr txBox="1">
            <a:spLocks noChangeArrowheads="1"/>
          </p:cNvSpPr>
          <p:nvPr/>
        </p:nvSpPr>
        <p:spPr bwMode="auto">
          <a:xfrm>
            <a:off x="2286000" y="1617663"/>
            <a:ext cx="966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DARPA</a:t>
            </a:r>
          </a:p>
        </p:txBody>
      </p:sp>
      <p:sp>
        <p:nvSpPr>
          <p:cNvPr id="28679" name="TextBox 14"/>
          <p:cNvSpPr txBox="1">
            <a:spLocks noChangeArrowheads="1"/>
          </p:cNvSpPr>
          <p:nvPr/>
        </p:nvSpPr>
        <p:spPr bwMode="auto">
          <a:xfrm>
            <a:off x="2286000" y="1947863"/>
            <a:ext cx="1441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MIT - CSAIL</a:t>
            </a:r>
          </a:p>
        </p:txBody>
      </p:sp>
      <p:sp>
        <p:nvSpPr>
          <p:cNvPr id="28680" name="TextBox 16"/>
          <p:cNvSpPr txBox="1">
            <a:spLocks noChangeArrowheads="1"/>
          </p:cNvSpPr>
          <p:nvPr/>
        </p:nvSpPr>
        <p:spPr bwMode="auto">
          <a:xfrm>
            <a:off x="5289550" y="1617663"/>
            <a:ext cx="3190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i="1"/>
              <a:t>Paintable Displays / RF-nixel</a:t>
            </a:r>
          </a:p>
        </p:txBody>
      </p:sp>
      <p:sp>
        <p:nvSpPr>
          <p:cNvPr id="28681" name="TextBox 17"/>
          <p:cNvSpPr txBox="1">
            <a:spLocks noChangeArrowheads="1"/>
          </p:cNvSpPr>
          <p:nvPr/>
        </p:nvSpPr>
        <p:spPr bwMode="auto">
          <a:xfrm>
            <a:off x="5289550" y="1947863"/>
            <a:ext cx="26019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i="1"/>
              <a:t>Amorphous Computing</a:t>
            </a:r>
          </a:p>
        </p:txBody>
      </p:sp>
      <p:sp>
        <p:nvSpPr>
          <p:cNvPr id="28682" name="TextBox 20"/>
          <p:cNvSpPr txBox="1">
            <a:spLocks noChangeArrowheads="1"/>
          </p:cNvSpPr>
          <p:nvPr/>
        </p:nvSpPr>
        <p:spPr bwMode="auto">
          <a:xfrm>
            <a:off x="2319338" y="3440113"/>
            <a:ext cx="1441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MIT - CSAIL</a:t>
            </a:r>
          </a:p>
        </p:txBody>
      </p:sp>
      <p:sp>
        <p:nvSpPr>
          <p:cNvPr id="28683" name="TextBox 21"/>
          <p:cNvSpPr txBox="1">
            <a:spLocks noChangeArrowheads="1"/>
          </p:cNvSpPr>
          <p:nvPr/>
        </p:nvSpPr>
        <p:spPr bwMode="auto">
          <a:xfrm>
            <a:off x="2319338" y="3071813"/>
            <a:ext cx="620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Intel</a:t>
            </a:r>
          </a:p>
        </p:txBody>
      </p:sp>
      <p:sp>
        <p:nvSpPr>
          <p:cNvPr id="28684" name="TextBox 23"/>
          <p:cNvSpPr txBox="1">
            <a:spLocks noChangeArrowheads="1"/>
          </p:cNvSpPr>
          <p:nvPr/>
        </p:nvSpPr>
        <p:spPr bwMode="auto">
          <a:xfrm>
            <a:off x="5324475" y="3440113"/>
            <a:ext cx="2600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i="1"/>
              <a:t>Amorphous Computing</a:t>
            </a:r>
          </a:p>
        </p:txBody>
      </p:sp>
      <p:sp>
        <p:nvSpPr>
          <p:cNvPr id="28685" name="TextBox 24"/>
          <p:cNvSpPr txBox="1">
            <a:spLocks noChangeArrowheads="1"/>
          </p:cNvSpPr>
          <p:nvPr/>
        </p:nvSpPr>
        <p:spPr bwMode="auto">
          <a:xfrm>
            <a:off x="5324475" y="3071813"/>
            <a:ext cx="3206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b="0" i="1"/>
              <a:t>DEG Architecture &amp; Planning </a:t>
            </a:r>
          </a:p>
        </p:txBody>
      </p:sp>
      <p:sp>
        <p:nvSpPr>
          <p:cNvPr id="28686" name="TextBox 25"/>
          <p:cNvSpPr txBox="1">
            <a:spLocks noChangeArrowheads="1"/>
          </p:cNvSpPr>
          <p:nvPr/>
        </p:nvSpPr>
        <p:spPr bwMode="auto">
          <a:xfrm>
            <a:off x="2286000" y="5040313"/>
            <a:ext cx="620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Intel</a:t>
            </a:r>
          </a:p>
        </p:txBody>
      </p:sp>
      <p:sp>
        <p:nvSpPr>
          <p:cNvPr id="28687" name="TextBox 26"/>
          <p:cNvSpPr txBox="1">
            <a:spLocks noChangeArrowheads="1"/>
          </p:cNvSpPr>
          <p:nvPr/>
        </p:nvSpPr>
        <p:spPr bwMode="auto">
          <a:xfrm>
            <a:off x="2286000" y="5345113"/>
            <a:ext cx="1441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MIT - CSAIL</a:t>
            </a:r>
          </a:p>
        </p:txBody>
      </p:sp>
      <p:sp>
        <p:nvSpPr>
          <p:cNvPr id="28688" name="TextBox 27"/>
          <p:cNvSpPr txBox="1">
            <a:spLocks noChangeArrowheads="1"/>
          </p:cNvSpPr>
          <p:nvPr/>
        </p:nvSpPr>
        <p:spPr bwMode="auto">
          <a:xfrm>
            <a:off x="2286000" y="4735513"/>
            <a:ext cx="1004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Harvard</a:t>
            </a:r>
          </a:p>
        </p:txBody>
      </p:sp>
      <p:sp>
        <p:nvSpPr>
          <p:cNvPr id="28689" name="TextBox 29"/>
          <p:cNvSpPr txBox="1">
            <a:spLocks noChangeArrowheads="1"/>
          </p:cNvSpPr>
          <p:nvPr/>
        </p:nvSpPr>
        <p:spPr bwMode="auto">
          <a:xfrm>
            <a:off x="5289550" y="5345113"/>
            <a:ext cx="26019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i="1"/>
              <a:t>Amorphous Computing</a:t>
            </a:r>
          </a:p>
        </p:txBody>
      </p:sp>
      <p:sp>
        <p:nvSpPr>
          <p:cNvPr id="28690" name="TextBox 30"/>
          <p:cNvSpPr txBox="1">
            <a:spLocks noChangeArrowheads="1"/>
          </p:cNvSpPr>
          <p:nvPr/>
        </p:nvSpPr>
        <p:spPr bwMode="auto">
          <a:xfrm>
            <a:off x="5289550" y="4735513"/>
            <a:ext cx="3484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b="0" i="1"/>
              <a:t>Project class — CS 266 Fall ‘06</a:t>
            </a:r>
          </a:p>
        </p:txBody>
      </p:sp>
      <p:sp>
        <p:nvSpPr>
          <p:cNvPr id="28691" name="TextBox 31"/>
          <p:cNvSpPr txBox="1">
            <a:spLocks noChangeArrowheads="1"/>
          </p:cNvSpPr>
          <p:nvPr/>
        </p:nvSpPr>
        <p:spPr bwMode="auto">
          <a:xfrm>
            <a:off x="2286000" y="4430713"/>
            <a:ext cx="1519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Gary Bradski</a:t>
            </a:r>
          </a:p>
        </p:txBody>
      </p:sp>
      <p:sp>
        <p:nvSpPr>
          <p:cNvPr id="28692" name="TextBox 33"/>
          <p:cNvSpPr txBox="1">
            <a:spLocks noChangeArrowheads="1"/>
          </p:cNvSpPr>
          <p:nvPr/>
        </p:nvSpPr>
        <p:spPr bwMode="auto">
          <a:xfrm>
            <a:off x="2286000" y="5649913"/>
            <a:ext cx="18526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Google - Boston</a:t>
            </a:r>
          </a:p>
        </p:txBody>
      </p:sp>
      <p:sp>
        <p:nvSpPr>
          <p:cNvPr id="28693" name="TextBox 35"/>
          <p:cNvSpPr txBox="1">
            <a:spLocks noChangeArrowheads="1"/>
          </p:cNvSpPr>
          <p:nvPr/>
        </p:nvSpPr>
        <p:spPr bwMode="auto">
          <a:xfrm>
            <a:off x="5289550" y="5649913"/>
            <a:ext cx="3332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i="1"/>
              <a:t>MapReduce   immersion class</a:t>
            </a:r>
          </a:p>
        </p:txBody>
      </p:sp>
      <p:sp>
        <p:nvSpPr>
          <p:cNvPr id="28694" name="TextBox 36"/>
          <p:cNvSpPr txBox="1">
            <a:spLocks noChangeArrowheads="1"/>
          </p:cNvSpPr>
          <p:nvPr/>
        </p:nvSpPr>
        <p:spPr bwMode="auto">
          <a:xfrm>
            <a:off x="2286000" y="1287463"/>
            <a:ext cx="2582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MIT – Media Lab / CBA</a:t>
            </a:r>
          </a:p>
        </p:txBody>
      </p:sp>
      <p:sp>
        <p:nvSpPr>
          <p:cNvPr id="28695" name="TextBox 38"/>
          <p:cNvSpPr txBox="1">
            <a:spLocks noChangeArrowheads="1"/>
          </p:cNvSpPr>
          <p:nvPr/>
        </p:nvSpPr>
        <p:spPr bwMode="auto">
          <a:xfrm>
            <a:off x="5289550" y="1287463"/>
            <a:ext cx="2484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i="1"/>
              <a:t>Conformal Computing</a:t>
            </a:r>
          </a:p>
        </p:txBody>
      </p:sp>
      <p:sp>
        <p:nvSpPr>
          <p:cNvPr id="28696" name="Slide Number Placeholder 40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2778507-D981-F54D-BE47-94F0C5768546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8697" name="TextBox 24"/>
          <p:cNvSpPr txBox="1">
            <a:spLocks noChangeArrowheads="1"/>
          </p:cNvSpPr>
          <p:nvPr/>
        </p:nvSpPr>
        <p:spPr bwMode="auto">
          <a:xfrm>
            <a:off x="5303838" y="5041900"/>
            <a:ext cx="3206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b="0" i="1"/>
              <a:t>DEG Architecture &amp; Planning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29"/>
          <p:cNvSpPr>
            <a:spLocks noGrp="1"/>
          </p:cNvSpPr>
          <p:nvPr>
            <p:ph type="title"/>
          </p:nvPr>
        </p:nvSpPr>
        <p:spPr>
          <a:xfrm>
            <a:off x="2590800" y="2362200"/>
            <a:ext cx="4191000" cy="1143000"/>
          </a:xfrm>
        </p:spPr>
        <p:txBody>
          <a:bodyPr/>
          <a:lstStyle/>
          <a:p>
            <a:r>
              <a:rPr lang="en-US" sz="6000" smtClean="0">
                <a:solidFill>
                  <a:srgbClr val="404040"/>
                </a:solidFill>
              </a:rPr>
              <a:t>Backup</a:t>
            </a:r>
          </a:p>
        </p:txBody>
      </p:sp>
      <p:sp>
        <p:nvSpPr>
          <p:cNvPr id="30723" name="Slide Number Placeholder 3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85E7277-4CF1-914D-9469-5D445F8A04A6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65.6|0.2|0.8"/>
</p:tagLst>
</file>

<file path=ppt/theme/theme1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ataStream">
  <a:themeElements>
    <a:clrScheme name="">
      <a:dk1>
        <a:srgbClr val="000066"/>
      </a:dk1>
      <a:lt1>
        <a:srgbClr val="FFFFFF"/>
      </a:lt1>
      <a:dk2>
        <a:srgbClr val="0034FF"/>
      </a:dk2>
      <a:lt2>
        <a:srgbClr val="FFCC00"/>
      </a:lt2>
      <a:accent1>
        <a:srgbClr val="FFCC00"/>
      </a:accent1>
      <a:accent2>
        <a:srgbClr val="33CC33"/>
      </a:accent2>
      <a:accent3>
        <a:srgbClr val="AAAEFF"/>
      </a:accent3>
      <a:accent4>
        <a:srgbClr val="DADADA"/>
      </a:accent4>
      <a:accent5>
        <a:srgbClr val="FFE2AA"/>
      </a:accent5>
      <a:accent6>
        <a:srgbClr val="2DB92D"/>
      </a:accent6>
      <a:hlink>
        <a:srgbClr val="9933FF"/>
      </a:hlink>
      <a:folHlink>
        <a:srgbClr val="FF6600"/>
      </a:folHlink>
    </a:clrScheme>
    <a:fontScheme name="DataStream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DataStream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Stream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Stream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Stream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Stream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Stream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Stream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lue_intel_only (2)">
  <a:themeElements>
    <a:clrScheme name="blue_intel_only (2) 1">
      <a:dk1>
        <a:srgbClr val="FF5C00"/>
      </a:dk1>
      <a:lt1>
        <a:srgbClr val="FFFFFF"/>
      </a:lt1>
      <a:dk2>
        <a:srgbClr val="0C2E86"/>
      </a:dk2>
      <a:lt2>
        <a:srgbClr val="F5E647"/>
      </a:lt2>
      <a:accent1>
        <a:srgbClr val="A6CAE1"/>
      </a:accent1>
      <a:accent2>
        <a:srgbClr val="567EB9"/>
      </a:accent2>
      <a:accent3>
        <a:srgbClr val="AAADC3"/>
      </a:accent3>
      <a:accent4>
        <a:srgbClr val="DADADA"/>
      </a:accent4>
      <a:accent5>
        <a:srgbClr val="D0E1EE"/>
      </a:accent5>
      <a:accent6>
        <a:srgbClr val="4D72A7"/>
      </a:accent6>
      <a:hlink>
        <a:srgbClr val="0860A8"/>
      </a:hlink>
      <a:folHlink>
        <a:srgbClr val="AA014C"/>
      </a:folHlink>
    </a:clrScheme>
    <a:fontScheme name="blue_intel_only (2)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-110" charset="0"/>
            <a:ea typeface="Times New Roman" pitchFamily="-110" charset="0"/>
            <a:cs typeface="Times New Roman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-110" charset="0"/>
            <a:ea typeface="Times New Roman" pitchFamily="-110" charset="0"/>
            <a:cs typeface="Times New Roman" pitchFamily="-110" charset="0"/>
          </a:defRPr>
        </a:defPPr>
      </a:lstStyle>
    </a:lnDef>
  </a:objectDefaults>
  <a:extraClrSchemeLst>
    <a:extraClrScheme>
      <a:clrScheme name="blue_intel_only (2) 1">
        <a:dk1>
          <a:srgbClr val="FF5C00"/>
        </a:dk1>
        <a:lt1>
          <a:srgbClr val="FFFFFF"/>
        </a:lt1>
        <a:dk2>
          <a:srgbClr val="0C2E86"/>
        </a:dk2>
        <a:lt2>
          <a:srgbClr val="F5E647"/>
        </a:lt2>
        <a:accent1>
          <a:srgbClr val="A6CAE1"/>
        </a:accent1>
        <a:accent2>
          <a:srgbClr val="567EB9"/>
        </a:accent2>
        <a:accent3>
          <a:srgbClr val="AAADC3"/>
        </a:accent3>
        <a:accent4>
          <a:srgbClr val="DADADA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_intel_only (2) 2">
        <a:dk1>
          <a:srgbClr val="0860A8"/>
        </a:dk1>
        <a:lt1>
          <a:srgbClr val="FFFFFF"/>
        </a:lt1>
        <a:dk2>
          <a:srgbClr val="F5E647"/>
        </a:dk2>
        <a:lt2>
          <a:srgbClr val="FF5C47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6518F"/>
        </a:accent4>
        <a:accent5>
          <a:srgbClr val="D0E1EE"/>
        </a:accent5>
        <a:accent6>
          <a:srgbClr val="4D72A7"/>
        </a:accent6>
        <a:hlink>
          <a:srgbClr val="0C2E86"/>
        </a:hlink>
        <a:folHlink>
          <a:srgbClr val="AA014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13842</TotalTime>
  <Words>1107</Words>
  <Application>Microsoft Office PowerPoint</Application>
  <PresentationFormat>On-screen Show (4:3)</PresentationFormat>
  <Paragraphs>233</Paragraphs>
  <Slides>10</Slides>
  <Notes>9</Notes>
  <HiddenSlides>0</HiddenSlides>
  <MMClips>2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Design Template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Arial</vt:lpstr>
      <vt:lpstr>ＭＳ Ｐゴシック</vt:lpstr>
      <vt:lpstr>Times</vt:lpstr>
      <vt:lpstr>Arial Black</vt:lpstr>
      <vt:lpstr>Wingdings</vt:lpstr>
      <vt:lpstr>Times New Roman</vt:lpstr>
      <vt:lpstr>Verdana</vt:lpstr>
      <vt:lpstr>Lucida Grande CY</vt:lpstr>
      <vt:lpstr>ITC Berkeley Oldstyle Std It</vt:lpstr>
      <vt:lpstr>Osaka</vt:lpstr>
      <vt:lpstr>Palatino</vt:lpstr>
      <vt:lpstr>2_Custom Design</vt:lpstr>
      <vt:lpstr>Blank Presentation</vt:lpstr>
      <vt:lpstr>DataStream</vt:lpstr>
      <vt:lpstr>blue_intel_only (2)</vt:lpstr>
      <vt:lpstr>Microsoft Equation</vt:lpstr>
      <vt:lpstr>Masterless MapReduce</vt:lpstr>
      <vt:lpstr>Technology Drivers: Device Physics and Micro-Architecture</vt:lpstr>
      <vt:lpstr>Paintable Computing     2000 - 2004 </vt:lpstr>
      <vt:lpstr>Si Hardware Environment</vt:lpstr>
      <vt:lpstr>Canonical MapReduce</vt:lpstr>
      <vt:lpstr>“Masterlets”: Distributed Concurrency Management</vt:lpstr>
      <vt:lpstr>Preserving the MapReduce Abstraction</vt:lpstr>
      <vt:lpstr>Credits :</vt:lpstr>
      <vt:lpstr>Backup</vt:lpstr>
      <vt:lpstr>Paintable Computing           Libraries and Applications </vt:lpstr>
    </vt:vector>
  </TitlesOfParts>
  <Company>Intel Corporate Technology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TSLRP Template</dc:title>
  <dc:creator>Justin Rattner</dc:creator>
  <cp:lastModifiedBy>William Butera</cp:lastModifiedBy>
  <cp:revision>342</cp:revision>
  <dcterms:created xsi:type="dcterms:W3CDTF">2008-04-17T21:09:20Z</dcterms:created>
  <dcterms:modified xsi:type="dcterms:W3CDTF">2008-04-17T21:10:04Z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