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8"/>
  </p:notesMasterIdLst>
  <p:handoutMasterIdLst>
    <p:handoutMasterId r:id="rId29"/>
  </p:handoutMasterIdLst>
  <p:sldIdLst>
    <p:sldId id="269" r:id="rId2"/>
    <p:sldId id="322" r:id="rId3"/>
    <p:sldId id="397" r:id="rId4"/>
    <p:sldId id="320" r:id="rId5"/>
    <p:sldId id="410" r:id="rId6"/>
    <p:sldId id="411" r:id="rId7"/>
    <p:sldId id="402" r:id="rId8"/>
    <p:sldId id="403" r:id="rId9"/>
    <p:sldId id="330" r:id="rId10"/>
    <p:sldId id="400" r:id="rId11"/>
    <p:sldId id="398" r:id="rId12"/>
    <p:sldId id="399" r:id="rId13"/>
    <p:sldId id="318" r:id="rId14"/>
    <p:sldId id="346" r:id="rId15"/>
    <p:sldId id="404" r:id="rId16"/>
    <p:sldId id="405" r:id="rId17"/>
    <p:sldId id="406" r:id="rId18"/>
    <p:sldId id="409" r:id="rId19"/>
    <p:sldId id="339" r:id="rId20"/>
    <p:sldId id="417" r:id="rId21"/>
    <p:sldId id="413" r:id="rId22"/>
    <p:sldId id="415" r:id="rId23"/>
    <p:sldId id="416" r:id="rId24"/>
    <p:sldId id="359" r:id="rId25"/>
    <p:sldId id="360" r:id="rId26"/>
    <p:sldId id="41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917"/>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0" autoAdjust="0"/>
    <p:restoredTop sz="98294" autoAdjust="0"/>
  </p:normalViewPr>
  <p:slideViewPr>
    <p:cSldViewPr snapToGrid="0" showGuides="1">
      <p:cViewPr varScale="1">
        <p:scale>
          <a:sx n="99" d="100"/>
          <a:sy n="99" d="100"/>
        </p:scale>
        <p:origin x="-1088" y="-104"/>
      </p:cViewPr>
      <p:guideLst>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36"/>
    </p:cViewPr>
  </p:sorterViewPr>
  <p:notesViewPr>
    <p:cSldViewPr snapToGrid="0" showGuides="1">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543300\AppData\Local\Microsoft\Windows\Temporary%20Internet%20Files\Content.Outlook\OFIKRKV0\Copy%20of%202011%2004%2028%20Trade%20space%20chart_AJ.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16178999436"/>
          <c:y val="0.198136482939633"/>
          <c:w val="0.776671051857957"/>
          <c:h val="0.700439195100612"/>
        </c:manualLayout>
      </c:layout>
      <c:scatterChart>
        <c:scatterStyle val="smoothMarker"/>
        <c:varyColors val="0"/>
        <c:ser>
          <c:idx val="1"/>
          <c:order val="0"/>
          <c:tx>
            <c:strRef>
              <c:f>'[Copy of 2011 04 28 Trade space chart_AJ.xlsx]Bounday lines'!$F$14:$G$14</c:f>
              <c:strCache>
                <c:ptCount val="1"/>
                <c:pt idx="0">
                  <c:v>M. mycoides</c:v>
                </c:pt>
              </c:strCache>
            </c:strRef>
          </c:tx>
          <c:spPr>
            <a:ln w="25400">
              <a:solidFill>
                <a:srgbClr val="FF0000">
                  <a:alpha val="29020"/>
                </a:srgbClr>
              </a:solidFill>
              <a:prstDash val="dash"/>
            </a:ln>
          </c:spPr>
          <c:marker>
            <c:symbol val="none"/>
          </c:marker>
          <c:xVal>
            <c:numRef>
              <c:f>'[Copy of 2011 04 28 Trade space chart_AJ.xlsx]Bounday lines'!$F$16:$F$17</c:f>
              <c:numCache>
                <c:formatCode>0.00E+00</c:formatCode>
                <c:ptCount val="2"/>
                <c:pt idx="0">
                  <c:v>1016.0</c:v>
                </c:pt>
                <c:pt idx="1">
                  <c:v>1016.0</c:v>
                </c:pt>
              </c:numCache>
            </c:numRef>
          </c:xVal>
          <c:yVal>
            <c:numRef>
              <c:f>'[Copy of 2011 04 28 Trade space chart_AJ.xlsx]Bounday lines'!$G$16:$G$17</c:f>
              <c:numCache>
                <c:formatCode>0.00E+00</c:formatCode>
                <c:ptCount val="2"/>
                <c:pt idx="0" formatCode="General">
                  <c:v>0.01</c:v>
                </c:pt>
                <c:pt idx="1">
                  <c:v>1.0E11</c:v>
                </c:pt>
              </c:numCache>
            </c:numRef>
          </c:yVal>
          <c:smooth val="1"/>
        </c:ser>
        <c:ser>
          <c:idx val="2"/>
          <c:order val="1"/>
          <c:tx>
            <c:strRef>
              <c:f>'[Copy of 2011 04 28 Trade space chart_AJ.xlsx]Bounday lines'!$F$19:$G$19</c:f>
              <c:strCache>
                <c:ptCount val="1"/>
                <c:pt idx="0">
                  <c:v>S. cerevisiae</c:v>
                </c:pt>
              </c:strCache>
            </c:strRef>
          </c:tx>
          <c:spPr>
            <a:ln w="25400">
              <a:solidFill>
                <a:srgbClr val="FF0000">
                  <a:alpha val="50000"/>
                </a:srgbClr>
              </a:solidFill>
              <a:prstDash val="dash"/>
            </a:ln>
          </c:spPr>
          <c:marker>
            <c:symbol val="none"/>
          </c:marker>
          <c:dPt>
            <c:idx val="1"/>
            <c:bubble3D val="0"/>
            <c:spPr>
              <a:ln w="25400">
                <a:solidFill>
                  <a:srgbClr val="FF0000">
                    <a:alpha val="29020"/>
                  </a:srgbClr>
                </a:solidFill>
                <a:prstDash val="dash"/>
              </a:ln>
            </c:spPr>
          </c:dPt>
          <c:xVal>
            <c:numRef>
              <c:f>'[Copy of 2011 04 28 Trade space chart_AJ.xlsx]Bounday lines'!$F$21:$F$22</c:f>
              <c:numCache>
                <c:formatCode>0.00E+00</c:formatCode>
                <c:ptCount val="2"/>
                <c:pt idx="0">
                  <c:v>5770.0</c:v>
                </c:pt>
                <c:pt idx="1">
                  <c:v>5770.0</c:v>
                </c:pt>
              </c:numCache>
            </c:numRef>
          </c:xVal>
          <c:yVal>
            <c:numRef>
              <c:f>'[Copy of 2011 04 28 Trade space chart_AJ.xlsx]Bounday lines'!$G$21:$G$22</c:f>
              <c:numCache>
                <c:formatCode>0.00E+00</c:formatCode>
                <c:ptCount val="2"/>
                <c:pt idx="0" formatCode="General">
                  <c:v>0.01</c:v>
                </c:pt>
                <c:pt idx="1">
                  <c:v>1.0E11</c:v>
                </c:pt>
              </c:numCache>
            </c:numRef>
          </c:yVal>
          <c:smooth val="1"/>
        </c:ser>
        <c:ser>
          <c:idx val="3"/>
          <c:order val="2"/>
          <c:tx>
            <c:strRef>
              <c:f>'[Copy of 2011 04 28 Trade space chart_AJ.xlsx]Bounday lines'!$F$24:$G$24</c:f>
              <c:strCache>
                <c:ptCount val="1"/>
                <c:pt idx="0">
                  <c:v>Humans</c:v>
                </c:pt>
              </c:strCache>
            </c:strRef>
          </c:tx>
          <c:spPr>
            <a:ln w="25400">
              <a:solidFill>
                <a:srgbClr val="FF0000">
                  <a:alpha val="30196"/>
                </a:srgbClr>
              </a:solidFill>
              <a:prstDash val="dash"/>
            </a:ln>
          </c:spPr>
          <c:marker>
            <c:symbol val="none"/>
          </c:marker>
          <c:xVal>
            <c:numRef>
              <c:f>'[Copy of 2011 04 28 Trade space chart_AJ.xlsx]Bounday lines'!$F$26:$F$27</c:f>
              <c:numCache>
                <c:formatCode>0.00E+00</c:formatCode>
                <c:ptCount val="2"/>
                <c:pt idx="0">
                  <c:v>21000.0</c:v>
                </c:pt>
                <c:pt idx="1">
                  <c:v>21000.0</c:v>
                </c:pt>
              </c:numCache>
            </c:numRef>
          </c:xVal>
          <c:yVal>
            <c:numRef>
              <c:f>'[Copy of 2011 04 28 Trade space chart_AJ.xlsx]Bounday lines'!$G$26:$G$27</c:f>
              <c:numCache>
                <c:formatCode>0.00E+00</c:formatCode>
                <c:ptCount val="2"/>
                <c:pt idx="0" formatCode="General">
                  <c:v>0.01</c:v>
                </c:pt>
                <c:pt idx="1">
                  <c:v>1.0E11</c:v>
                </c:pt>
              </c:numCache>
            </c:numRef>
          </c:yVal>
          <c:smooth val="1"/>
        </c:ser>
        <c:ser>
          <c:idx val="4"/>
          <c:order val="3"/>
          <c:tx>
            <c:v>Data</c:v>
          </c:tx>
          <c:spPr>
            <a:ln>
              <a:noFill/>
            </a:ln>
          </c:spPr>
          <c:marker>
            <c:symbol val="square"/>
            <c:size val="10"/>
            <c:spPr>
              <a:solidFill>
                <a:schemeClr val="tx2"/>
              </a:solidFill>
              <a:ln>
                <a:solidFill>
                  <a:schemeClr val="tx2"/>
                </a:solidFill>
              </a:ln>
            </c:spPr>
          </c:marker>
          <c:xVal>
            <c:numRef>
              <c:f>'[Copy of 2011 04 28 Trade space chart_AJ.xlsx]Data'!$M$5:$M$14</c:f>
              <c:numCache>
                <c:formatCode>General</c:formatCode>
                <c:ptCount val="10"/>
                <c:pt idx="0">
                  <c:v>4.0</c:v>
                </c:pt>
                <c:pt idx="1">
                  <c:v>8.0</c:v>
                </c:pt>
                <c:pt idx="2">
                  <c:v>21.0</c:v>
                </c:pt>
                <c:pt idx="4">
                  <c:v>10.0</c:v>
                </c:pt>
                <c:pt idx="6">
                  <c:v>26.0</c:v>
                </c:pt>
                <c:pt idx="7">
                  <c:v>28.0</c:v>
                </c:pt>
                <c:pt idx="8">
                  <c:v>47.0</c:v>
                </c:pt>
                <c:pt idx="9">
                  <c:v>36.0</c:v>
                </c:pt>
              </c:numCache>
            </c:numRef>
          </c:xVal>
          <c:yVal>
            <c:numRef>
              <c:f>'[Copy of 2011 04 28 Trade space chart_AJ.xlsx]Data'!$L$5:$L$14</c:f>
              <c:numCache>
                <c:formatCode>General</c:formatCode>
                <c:ptCount val="10"/>
                <c:pt idx="0">
                  <c:v>180000.0</c:v>
                </c:pt>
                <c:pt idx="1">
                  <c:v>750000.0</c:v>
                </c:pt>
                <c:pt idx="4">
                  <c:v>8.0E8</c:v>
                </c:pt>
                <c:pt idx="6">
                  <c:v>1.0E8</c:v>
                </c:pt>
                <c:pt idx="7">
                  <c:v>6.0E6</c:v>
                </c:pt>
                <c:pt idx="8">
                  <c:v>3.0E7</c:v>
                </c:pt>
                <c:pt idx="9">
                  <c:v>4.0E9</c:v>
                </c:pt>
              </c:numCache>
            </c:numRef>
          </c:yVal>
          <c:smooth val="1"/>
        </c:ser>
        <c:dLbls>
          <c:showLegendKey val="0"/>
          <c:showVal val="0"/>
          <c:showCatName val="0"/>
          <c:showSerName val="0"/>
          <c:showPercent val="0"/>
          <c:showBubbleSize val="0"/>
        </c:dLbls>
        <c:axId val="3449944"/>
        <c:axId val="3455256"/>
      </c:scatterChart>
      <c:valAx>
        <c:axId val="3449944"/>
        <c:scaling>
          <c:logBase val="10.0"/>
          <c:orientation val="minMax"/>
          <c:max val="100000.0"/>
          <c:min val="1.0"/>
        </c:scaling>
        <c:delete val="0"/>
        <c:axPos val="b"/>
        <c:numFmt formatCode="#,##0" sourceLinked="0"/>
        <c:majorTickMark val="none"/>
        <c:minorTickMark val="in"/>
        <c:tickLblPos val="nextTo"/>
        <c:txPr>
          <a:bodyPr/>
          <a:lstStyle/>
          <a:p>
            <a:pPr>
              <a:defRPr baseline="0">
                <a:solidFill>
                  <a:schemeClr val="bg1"/>
                </a:solidFill>
              </a:defRPr>
            </a:pPr>
            <a:endParaRPr lang="en-US"/>
          </a:p>
        </c:txPr>
        <c:crossAx val="3455256"/>
        <c:crossesAt val="0.1"/>
        <c:crossBetween val="midCat"/>
      </c:valAx>
      <c:valAx>
        <c:axId val="3455256"/>
        <c:scaling>
          <c:logBase val="10.0"/>
          <c:orientation val="minMax"/>
          <c:max val="1.0E11"/>
          <c:min val="1000.0"/>
        </c:scaling>
        <c:delete val="0"/>
        <c:axPos val="l"/>
        <c:majorGridlines/>
        <c:numFmt formatCode="0.00E+00" sourceLinked="0"/>
        <c:majorTickMark val="none"/>
        <c:minorTickMark val="in"/>
        <c:tickLblPos val="nextTo"/>
        <c:txPr>
          <a:bodyPr/>
          <a:lstStyle/>
          <a:p>
            <a:pPr>
              <a:defRPr baseline="0">
                <a:solidFill>
                  <a:schemeClr val="bg1"/>
                </a:solidFill>
              </a:defRPr>
            </a:pPr>
            <a:endParaRPr lang="en-US"/>
          </a:p>
        </c:txPr>
        <c:crossAx val="3449944"/>
        <c:crossesAt val="0.01"/>
        <c:crossBetween val="midCat"/>
      </c:valAx>
    </c:plotArea>
    <c:plotVisOnly val="1"/>
    <c:dispBlanksAs val="gap"/>
    <c:showDLblsOverMax val="0"/>
  </c:chart>
  <c:spPr>
    <a:noFill/>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wmf"/><Relationship Id="rId3"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8.emf"/></Relationships>
</file>

<file path=ppt/drawings/drawing1.xml><?xml version="1.0" encoding="utf-8"?>
<c:userShapes xmlns:c="http://schemas.openxmlformats.org/drawingml/2006/chart">
  <cdr:relSizeAnchor xmlns:cdr="http://schemas.openxmlformats.org/drawingml/2006/chartDrawing">
    <cdr:from>
      <cdr:x>0.24041</cdr:x>
      <cdr:y>0.41751</cdr:y>
    </cdr:from>
    <cdr:to>
      <cdr:x>0.36046</cdr:x>
      <cdr:y>0.5451</cdr:y>
    </cdr:to>
    <cdr:sp macro="" textlink="">
      <cdr:nvSpPr>
        <cdr:cNvPr id="11" name="TextBox 10"/>
        <cdr:cNvSpPr txBox="1"/>
      </cdr:nvSpPr>
      <cdr:spPr>
        <a:xfrm xmlns:a="http://schemas.openxmlformats.org/drawingml/2006/main">
          <a:off x="2000987" y="2585968"/>
          <a:ext cx="999140" cy="7902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latin typeface="Tahoma" pitchFamily="34" charset="0"/>
              <a:cs typeface="Tahoma" pitchFamily="34" charset="0"/>
            </a:rPr>
            <a:t>JBEI/Amyris</a:t>
          </a:r>
        </a:p>
        <a:p xmlns:a="http://schemas.openxmlformats.org/drawingml/2006/main">
          <a:r>
            <a:rPr lang="en-US" sz="1400">
              <a:latin typeface="Tahoma" pitchFamily="34" charset="0"/>
              <a:cs typeface="Tahoma" pitchFamily="34" charset="0"/>
            </a:rPr>
            <a:t>Artemisinin</a:t>
          </a:r>
        </a:p>
        <a:p xmlns:a="http://schemas.openxmlformats.org/drawingml/2006/main">
          <a:r>
            <a:rPr lang="en-US" sz="1400">
              <a:latin typeface="Tahoma" pitchFamily="34" charset="0"/>
              <a:cs typeface="Tahoma" pitchFamily="34" charset="0"/>
            </a:rPr>
            <a:t>2009</a:t>
          </a:r>
        </a:p>
      </cdr:txBody>
    </cdr:sp>
  </cdr:relSizeAnchor>
  <cdr:relSizeAnchor xmlns:cdr="http://schemas.openxmlformats.org/drawingml/2006/chartDrawing">
    <cdr:from>
      <cdr:x>0.39692</cdr:x>
      <cdr:y>0.24507</cdr:y>
    </cdr:from>
    <cdr:to>
      <cdr:x>0.55248</cdr:x>
      <cdr:y>0.38548</cdr:y>
    </cdr:to>
    <cdr:sp macro="" textlink="">
      <cdr:nvSpPr>
        <cdr:cNvPr id="6" name="TextBox 5"/>
        <cdr:cNvSpPr txBox="1"/>
      </cdr:nvSpPr>
      <cdr:spPr>
        <a:xfrm xmlns:a="http://schemas.openxmlformats.org/drawingml/2006/main">
          <a:off x="3303581" y="1517884"/>
          <a:ext cx="1294735" cy="8696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latin typeface="Tahoma" pitchFamily="34" charset="0"/>
              <a:cs typeface="Tahoma" pitchFamily="34" charset="0"/>
            </a:rPr>
            <a:t>DuPont, 2002</a:t>
          </a:r>
          <a:endParaRPr lang="en-US" sz="1400" dirty="0">
            <a:latin typeface="Tahoma" pitchFamily="34" charset="0"/>
            <a:cs typeface="Tahoma" pitchFamily="34" charset="0"/>
          </a:endParaRPr>
        </a:p>
        <a:p xmlns:a="http://schemas.openxmlformats.org/drawingml/2006/main">
          <a:r>
            <a:rPr lang="en-US" sz="1400" dirty="0">
              <a:latin typeface="Tahoma" pitchFamily="34" charset="0"/>
              <a:cs typeface="Tahoma" pitchFamily="34" charset="0"/>
            </a:rPr>
            <a:t>1,3 </a:t>
          </a:r>
          <a:r>
            <a:rPr lang="en-US" sz="1400" dirty="0" err="1">
              <a:latin typeface="Tahoma" pitchFamily="34" charset="0"/>
              <a:cs typeface="Tahoma" pitchFamily="34" charset="0"/>
            </a:rPr>
            <a:t>propanediol</a:t>
          </a:r>
          <a:r>
            <a:rPr lang="en-US" sz="1400" dirty="0">
              <a:latin typeface="Tahoma" pitchFamily="34" charset="0"/>
              <a:cs typeface="Tahoma" pitchFamily="34" charset="0"/>
            </a:rPr>
            <a:t> </a:t>
          </a:r>
        </a:p>
      </cdr:txBody>
    </cdr:sp>
  </cdr:relSizeAnchor>
  <cdr:relSizeAnchor xmlns:cdr="http://schemas.openxmlformats.org/drawingml/2006/chartDrawing">
    <cdr:from>
      <cdr:x>0.44656</cdr:x>
      <cdr:y>0.66168</cdr:y>
    </cdr:from>
    <cdr:to>
      <cdr:x>0.49911</cdr:x>
      <cdr:y>0.66168</cdr:y>
    </cdr:to>
    <cdr:cxnSp macro="">
      <cdr:nvCxnSpPr>
        <cdr:cNvPr id="3" name="Straight Arrow Connector 2"/>
        <cdr:cNvCxnSpPr/>
      </cdr:nvCxnSpPr>
      <cdr:spPr bwMode="auto">
        <a:xfrm xmlns:a="http://schemas.openxmlformats.org/drawingml/2006/main" flipH="1">
          <a:off x="3716762" y="4098306"/>
          <a:ext cx="437392" cy="0"/>
        </a:xfrm>
        <a:prstGeom xmlns:a="http://schemas.openxmlformats.org/drawingml/2006/main" prst="straightConnector1">
          <a:avLst/>
        </a:prstGeom>
        <a:noFill xmlns:a="http://schemas.openxmlformats.org/drawingml/2006/main"/>
        <a:ln xmlns:a="http://schemas.openxmlformats.org/drawingml/2006/main" w="22225">
          <a:solidFill>
            <a:schemeClr val="tx1"/>
          </a:solidFill>
          <a:round/>
          <a:headEnd/>
          <a:tailEnd type="arrow"/>
        </a:ln>
        <a:extLst xmlns:a="http://schemas.openxmlformats.org/drawingml/2006/main">
          <a:ext uri="{909E8E84-426E-40dd-AFC4-6F175D3DCCD1}">
            <a14:hiddenFill xmlns:a14="http://schemas.microsoft.com/office/drawing/2010/main">
              <a:noFill/>
            </a14:hiddenFill>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3/6/13</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3/6/13</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D57499-8D5F-4CED-A406-AE8354BFB90D}" type="slidenum">
              <a:rPr lang="en-US">
                <a:solidFill>
                  <a:prstClr val="black"/>
                </a:solidFill>
              </a:rPr>
              <a:pPr fontAlgn="base">
                <a:spcBef>
                  <a:spcPct val="0"/>
                </a:spcBef>
                <a:spcAft>
                  <a:spcPct val="0"/>
                </a:spcAft>
              </a:pPr>
              <a:t>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buAutoNum type="arabicPeriod"/>
            </a:pPr>
            <a:r>
              <a:rPr lang="en-US" dirty="0" smtClean="0"/>
              <a:t>Several recent bio-products that have come out onto the market.</a:t>
            </a:r>
          </a:p>
          <a:p>
            <a:pPr marL="228600" indent="-228600">
              <a:buAutoNum type="arabicPeriod"/>
            </a:pPr>
            <a:r>
              <a:rPr lang="en-US" dirty="0" err="1" smtClean="0"/>
              <a:t>Dupont</a:t>
            </a:r>
            <a:r>
              <a:rPr lang="en-US" dirty="0" smtClean="0"/>
              <a:t>: 12 yrs-400 M (Note that while cost</a:t>
            </a:r>
            <a:r>
              <a:rPr lang="en-US" baseline="0" dirty="0" smtClean="0"/>
              <a:t> and time was large, completely worth it for </a:t>
            </a:r>
            <a:r>
              <a:rPr lang="en-US" baseline="0" dirty="0" err="1" smtClean="0"/>
              <a:t>dupont</a:t>
            </a:r>
            <a:r>
              <a:rPr lang="en-US" baseline="0" dirty="0" smtClean="0"/>
              <a:t>. Now completely own the 1,3 </a:t>
            </a:r>
            <a:r>
              <a:rPr lang="en-US" baseline="0" dirty="0" err="1" smtClean="0"/>
              <a:t>propanediol</a:t>
            </a:r>
            <a:r>
              <a:rPr lang="en-US" baseline="0" dirty="0" smtClean="0"/>
              <a:t> market, which was once an expensive, inefficiency, low yield product to produce, and have taken over new markets.</a:t>
            </a:r>
            <a:endParaRPr lang="en-US" dirty="0" smtClean="0"/>
          </a:p>
          <a:p>
            <a:pPr marL="228600" indent="-228600">
              <a:buAutoNum type="arabicPeriod"/>
            </a:pPr>
            <a:r>
              <a:rPr lang="en-US" dirty="0" err="1" smtClean="0"/>
              <a:t>Artemisinin</a:t>
            </a:r>
            <a:r>
              <a:rPr lang="en-US" dirty="0" smtClean="0"/>
              <a:t>--$25M</a:t>
            </a:r>
            <a:r>
              <a:rPr lang="en-US" baseline="0" dirty="0" smtClean="0"/>
              <a:t> 8 </a:t>
            </a:r>
            <a:r>
              <a:rPr lang="en-US" baseline="0" dirty="0" err="1" smtClean="0"/>
              <a:t>yrs</a:t>
            </a:r>
            <a:r>
              <a:rPr lang="en-US" baseline="0"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GEVO--</a:t>
            </a:r>
            <a:r>
              <a:rPr lang="en-US" sz="1200" dirty="0" smtClean="0"/>
              <a:t>$100M, 8yrs</a:t>
            </a:r>
          </a:p>
          <a:p>
            <a:pPr marL="0" indent="0">
              <a:buNone/>
            </a:pPr>
            <a:endParaRPr lang="en-US" baseline="0" dirty="0" smtClean="0"/>
          </a:p>
          <a:p>
            <a:r>
              <a:rPr lang="en-US" sz="1200" kern="1200" dirty="0" smtClean="0">
                <a:solidFill>
                  <a:schemeClr val="tx1"/>
                </a:solidFill>
                <a:effectLst/>
                <a:latin typeface="Tahoma" pitchFamily="34" charset="0"/>
                <a:ea typeface="Tahoma" pitchFamily="34" charset="0"/>
                <a:cs typeface="Tahoma" pitchFamily="34" charset="0"/>
              </a:rPr>
              <a:t>The unique properties and attributes of 1,3 </a:t>
            </a:r>
            <a:r>
              <a:rPr lang="en-US" sz="1200" kern="1200" dirty="0" err="1" smtClean="0">
                <a:solidFill>
                  <a:schemeClr val="tx1"/>
                </a:solidFill>
                <a:effectLst/>
                <a:latin typeface="Tahoma" pitchFamily="34" charset="0"/>
                <a:ea typeface="Tahoma" pitchFamily="34" charset="0"/>
                <a:cs typeface="Tahoma" pitchFamily="34" charset="0"/>
              </a:rPr>
              <a:t>propanediol</a:t>
            </a:r>
            <a:r>
              <a:rPr lang="en-US" sz="1200" kern="1200" dirty="0" smtClean="0">
                <a:solidFill>
                  <a:schemeClr val="tx1"/>
                </a:solidFill>
                <a:effectLst/>
                <a:latin typeface="Tahoma" pitchFamily="34" charset="0"/>
                <a:ea typeface="Tahoma" pitchFamily="34" charset="0"/>
                <a:cs typeface="Tahoma" pitchFamily="34" charset="0"/>
              </a:rPr>
              <a:t> based polymers been known for many years. 3GT fibers were reported to have better elastic recovery and lower modulus versus PET and PBT [1]. Until recently, three factors have effectively kept 3GT polymer off the market: the relatively high cost of the</a:t>
            </a:r>
          </a:p>
          <a:p>
            <a:r>
              <a:rPr lang="en-US" sz="1200" kern="1200" dirty="0" smtClean="0">
                <a:solidFill>
                  <a:schemeClr val="tx1"/>
                </a:solidFill>
                <a:effectLst/>
                <a:latin typeface="Tahoma" pitchFamily="34" charset="0"/>
                <a:ea typeface="Tahoma" pitchFamily="34" charset="0"/>
                <a:cs typeface="Tahoma" pitchFamily="34" charset="0"/>
              </a:rPr>
              <a:t>1,3-propanediol; inability to make high quality polymer for downstream end-uses; and more difficult polymer process requirements compared to 2GT.</a:t>
            </a:r>
          </a:p>
          <a:p>
            <a:r>
              <a:rPr lang="en-US" sz="1200" kern="1200" dirty="0" smtClean="0">
                <a:solidFill>
                  <a:schemeClr val="tx1"/>
                </a:solidFill>
                <a:effectLst/>
                <a:latin typeface="Tahoma" pitchFamily="34" charset="0"/>
                <a:ea typeface="Tahoma" pitchFamily="34" charset="0"/>
                <a:cs typeface="Tahoma" pitchFamily="34" charset="0"/>
              </a:rPr>
              <a:t> </a:t>
            </a:r>
          </a:p>
          <a:p>
            <a:r>
              <a:rPr lang="en-US" sz="1200" kern="1200" dirty="0" smtClean="0">
                <a:solidFill>
                  <a:schemeClr val="tx1"/>
                </a:solidFill>
                <a:effectLst/>
                <a:latin typeface="Tahoma" pitchFamily="34" charset="0"/>
                <a:ea typeface="Tahoma" pitchFamily="34" charset="0"/>
                <a:cs typeface="Tahoma" pitchFamily="34" charset="0"/>
              </a:rPr>
              <a:t>The fiber is highly resistant to most stains without the need for surface treatment with additives or coatings. It resists UV degradation better than other fibers, and exhibits both low water absorption and low electrostatic charging</a:t>
            </a:r>
            <a:endParaRPr lang="en-US" baseline="0" dirty="0" smtClean="0"/>
          </a:p>
          <a:p>
            <a:pPr marL="228600" indent="-228600">
              <a:buAutoNum type="arabicPeriod"/>
            </a:pPr>
            <a:endParaRPr lang="en-US" baseline="0" dirty="0" smtClean="0"/>
          </a:p>
          <a:p>
            <a:pPr marL="228600" indent="-228600">
              <a:buAutoNum type="arabicPeriod"/>
            </a:pPr>
            <a:r>
              <a:rPr lang="en-US" baseline="0" dirty="0" smtClean="0"/>
              <a:t>Small increases in </a:t>
            </a:r>
            <a:r>
              <a:rPr lang="en-US" baseline="0" dirty="0" err="1" smtClean="0"/>
              <a:t>complecity</a:t>
            </a:r>
            <a:r>
              <a:rPr lang="en-US" baseline="0" dirty="0" smtClean="0"/>
              <a:t> lead to rapid increases in both time and $$</a:t>
            </a:r>
          </a:p>
          <a:p>
            <a:pPr marL="228600" indent="-228600">
              <a:buAutoNum type="arabicPeriod"/>
            </a:pPr>
            <a:r>
              <a:rPr lang="en-US" baseline="0" dirty="0" smtClean="0"/>
              <a:t>Sets up an artificial </a:t>
            </a:r>
            <a:r>
              <a:rPr lang="en-US" baseline="0" dirty="0" err="1" smtClean="0"/>
              <a:t>complecity</a:t>
            </a:r>
            <a:r>
              <a:rPr lang="en-US" baseline="0" dirty="0" smtClean="0"/>
              <a:t> barrier—largely still limited to metabolic engineering</a:t>
            </a:r>
          </a:p>
          <a:p>
            <a:pPr marL="228600" indent="-228600">
              <a:buAutoNum type="arabicPeriod"/>
            </a:pPr>
            <a:r>
              <a:rPr lang="en-US" baseline="0" dirty="0" smtClean="0"/>
              <a:t>Limits the number of new entrants into the market. Few can afford the expertise, time and capital to develop a new product—limit on innovation</a:t>
            </a:r>
          </a:p>
          <a:p>
            <a:pPr marL="228600" indent="-228600">
              <a:buAutoNum type="arabicPeriod"/>
            </a:pPr>
            <a:r>
              <a:rPr lang="en-US" baseline="0" dirty="0" smtClean="0"/>
              <a:t>We’re not improving with time. Each one of the projects is largely a one off.</a:t>
            </a:r>
          </a:p>
          <a:p>
            <a:pPr marL="228600" indent="-228600">
              <a:buAutoNum type="arabicPeriod"/>
            </a:pPr>
            <a:endParaRPr lang="en-US" baseline="0" dirty="0" smtClean="0"/>
          </a:p>
          <a:p>
            <a:pPr marL="228600" indent="-228600">
              <a:buAutoNum type="arabicPeriod"/>
            </a:pPr>
            <a:r>
              <a:rPr lang="en-US" baseline="0" dirty="0" smtClean="0"/>
              <a:t>The goal of living foundries is to break this current paradigm and enabling us to explore the full complexity space and ultimately bringing down the cost and time </a:t>
            </a:r>
            <a:r>
              <a:rPr lang="en-US" baseline="0" dirty="0" err="1" smtClean="0"/>
              <a:t>necesssary</a:t>
            </a:r>
            <a:r>
              <a:rPr lang="en-US" baseline="0" dirty="0" smtClean="0"/>
              <a:t> to do so. </a:t>
            </a:r>
            <a:endParaRPr lang="en-US" dirty="0" smtClean="0"/>
          </a:p>
          <a:p>
            <a:endParaRPr lang="en-US" dirty="0" smtClean="0"/>
          </a:p>
          <a:p>
            <a:r>
              <a:rPr lang="en-US" dirty="0" smtClean="0"/>
              <a:t>2 major</a:t>
            </a:r>
            <a:r>
              <a:rPr lang="en-US" baseline="0" dirty="0" smtClean="0"/>
              <a:t> goals of living foundries: speed </a:t>
            </a:r>
            <a:r>
              <a:rPr lang="en-US" sz="1200" b="0" i="0" u="none" strike="noStrike" kern="1200" baseline="0" dirty="0" smtClean="0">
                <a:solidFill>
                  <a:schemeClr val="tx1"/>
                </a:solidFill>
                <a:latin typeface="Tahoma" pitchFamily="34" charset="0"/>
                <a:ea typeface="Tahoma" pitchFamily="34" charset="0"/>
                <a:cs typeface="Tahoma" pitchFamily="34" charset="0"/>
              </a:rPr>
              <a:t>the biological design-build-test cycle (the process of taking a new biological design from conception to execution. Expand the complexity of systems that can designed and engineered.</a:t>
            </a:r>
          </a:p>
          <a:p>
            <a:endParaRPr lang="en-US" dirty="0" smtClean="0"/>
          </a:p>
          <a:p>
            <a:r>
              <a:rPr lang="en-US" dirty="0" smtClean="0"/>
              <a:t>Slide</a:t>
            </a:r>
            <a:r>
              <a:rPr lang="en-US" baseline="0" dirty="0" smtClean="0"/>
              <a:t> 3 was what’s possible with engineering biology</a:t>
            </a:r>
          </a:p>
          <a:p>
            <a:r>
              <a:rPr lang="en-US" baseline="0" dirty="0" smtClean="0"/>
              <a:t>Slide 4/5 is the revolution occurring with all this new speed to do synthesis and sequencing and more people. </a:t>
            </a:r>
          </a:p>
          <a:p>
            <a:r>
              <a:rPr lang="en-US" baseline="0" dirty="0" smtClean="0"/>
              <a:t>BUT</a:t>
            </a:r>
          </a:p>
          <a:p>
            <a:r>
              <a:rPr lang="en-US" baseline="0" dirty="0" smtClean="0"/>
              <a:t>Slide 6 tells us that even with all this potential and growing ability, we’re still suck here in this blue part . . But we need to be over in the green part. </a:t>
            </a:r>
          </a:p>
          <a:p>
            <a:r>
              <a:rPr lang="en-US" baseline="0" dirty="0" smtClean="0"/>
              <a:t>Next slide identifies what the problem is. . . </a:t>
            </a:r>
          </a:p>
          <a:p>
            <a:r>
              <a:rPr lang="en-US" baseline="0" dirty="0" smtClean="0"/>
              <a:t>Then we talk about how the same thing happened with ICs, and VLSI saved the day.  </a:t>
            </a:r>
          </a:p>
          <a:p>
            <a:r>
              <a:rPr lang="en-US" baseline="0" dirty="0" smtClean="0"/>
              <a:t>So our program is going to be about bringing engineering to biology in a tangible fashion. </a:t>
            </a:r>
          </a:p>
        </p:txBody>
      </p:sp>
      <p:sp>
        <p:nvSpPr>
          <p:cNvPr id="4" name="Date Placeholder 3"/>
          <p:cNvSpPr>
            <a:spLocks noGrp="1"/>
          </p:cNvSpPr>
          <p:nvPr>
            <p:ph type="dt" idx="10"/>
          </p:nvPr>
        </p:nvSpPr>
        <p:spPr/>
        <p:txBody>
          <a:bodyPr/>
          <a:lstStyle/>
          <a:p>
            <a:pPr>
              <a:defRPr/>
            </a:pPr>
            <a:fld id="{08E81357-6075-4E49-91D9-99646985DC8C}" type="datetime1">
              <a:rPr lang="en-US" smtClean="0">
                <a:solidFill>
                  <a:prstClr val="black"/>
                </a:solidFill>
              </a:rPr>
              <a:pPr>
                <a:defRPr/>
              </a:pPr>
              <a:t>3/6/13</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33CD37DF-B8D2-41E5-9734-A3DCB4EC1368}"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itchFamily="34" charset="0"/>
                <a:ea typeface="Tahoma" pitchFamily="34" charset="0"/>
                <a:cs typeface="Tahoma" pitchFamily="34" charset="0"/>
              </a:rPr>
              <a:t>Computer aided design as the core link between synthetic biology design tools and synthesis/verification/debugging </a:t>
            </a:r>
            <a:r>
              <a:rPr lang="en-US" sz="1200" b="1" kern="1200" dirty="0" err="1" smtClean="0">
                <a:solidFill>
                  <a:schemeClr val="tx1"/>
                </a:solidFill>
                <a:effectLst/>
                <a:latin typeface="Tahoma" pitchFamily="34" charset="0"/>
                <a:ea typeface="Tahoma" pitchFamily="34" charset="0"/>
                <a:cs typeface="Tahoma" pitchFamily="34" charset="0"/>
              </a:rPr>
              <a:t>LabOS</a:t>
            </a:r>
            <a:r>
              <a:rPr lang="en-US" sz="1200" b="1" kern="1200" dirty="0" smtClean="0">
                <a:solidFill>
                  <a:schemeClr val="tx1"/>
                </a:solidFill>
                <a:effectLst/>
                <a:latin typeface="Tahoma" pitchFamily="34" charset="0"/>
                <a:ea typeface="Tahoma" pitchFamily="34" charset="0"/>
                <a:cs typeface="Tahoma" pitchFamily="34" charset="0"/>
              </a:rPr>
              <a:t> pipelines</a:t>
            </a:r>
            <a:r>
              <a:rPr lang="en-US" sz="1200" kern="1200" dirty="0" smtClean="0">
                <a:solidFill>
                  <a:schemeClr val="tx1"/>
                </a:solidFill>
                <a:effectLst/>
                <a:latin typeface="Tahoma" pitchFamily="34" charset="0"/>
                <a:ea typeface="Tahoma" pitchFamily="34" charset="0"/>
                <a:cs typeface="Tahoma" pitchFamily="34" charset="0"/>
              </a:rPr>
              <a:t>. The designer needs to manage information from multiple sources that inform the design tools.  This includes the ability, for example, to integrate JIRA bug tracking with screening data.  It also requires the integration of data from diverse sources, including sequencing, proteomics, and </a:t>
            </a:r>
            <a:r>
              <a:rPr lang="en-US" sz="1200" kern="1200" dirty="0" err="1" smtClean="0">
                <a:solidFill>
                  <a:schemeClr val="tx1"/>
                </a:solidFill>
                <a:effectLst/>
                <a:latin typeface="Tahoma" pitchFamily="34" charset="0"/>
                <a:ea typeface="Tahoma" pitchFamily="34" charset="0"/>
                <a:cs typeface="Tahoma" pitchFamily="34" charset="0"/>
              </a:rPr>
              <a:t>transcriptomics</a:t>
            </a:r>
            <a:r>
              <a:rPr lang="en-US" sz="1200" kern="1200" dirty="0" smtClean="0">
                <a:solidFill>
                  <a:schemeClr val="tx1"/>
                </a:solidFill>
                <a:effectLst/>
                <a:latin typeface="Tahoma" pitchFamily="34" charset="0"/>
                <a:ea typeface="Tahoma" pitchFamily="34" charset="0"/>
                <a:cs typeface="Tahoma" pitchFamily="34" charset="0"/>
              </a:rPr>
              <a:t> to better inform design choices.</a:t>
            </a:r>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12</a:t>
            </a:fld>
            <a:endParaRPr lang="en-US" dirty="0"/>
          </a:p>
        </p:txBody>
      </p:sp>
    </p:spTree>
    <p:extLst>
      <p:ext uri="{BB962C8B-B14F-4D97-AF65-F5344CB8AC3E}">
        <p14:creationId xmlns:p14="http://schemas.microsoft.com/office/powerpoint/2010/main" val="257266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a:t>
            </a:r>
            <a:r>
              <a:rPr lang="en-US" baseline="0" dirty="0" smtClean="0"/>
              <a:t> on the left shows a model of </a:t>
            </a:r>
            <a:r>
              <a:rPr lang="en-US" baseline="0" dirty="0" err="1" smtClean="0"/>
              <a:t>Rhex</a:t>
            </a:r>
            <a:r>
              <a:rPr lang="en-US" baseline="0" dirty="0" smtClean="0"/>
              <a:t> (a hexapod robot known for wild-looking movement) and a model of rocks secured to the ground.</a:t>
            </a:r>
          </a:p>
          <a:p>
            <a:endParaRPr lang="en-US" baseline="0" dirty="0" smtClean="0"/>
          </a:p>
          <a:p>
            <a:r>
              <a:rPr lang="en-US" baseline="0" dirty="0" smtClean="0"/>
              <a:t>Graphic in the middle shows the paths (red lines) that the real </a:t>
            </a:r>
            <a:r>
              <a:rPr lang="en-US" baseline="0" dirty="0" err="1" smtClean="0"/>
              <a:t>Rhex</a:t>
            </a:r>
            <a:r>
              <a:rPr lang="en-US" baseline="0" dirty="0" smtClean="0"/>
              <a:t> took when walking over the real rocks.  Lots of different paths, lots of scatter, it rarely followed the same path twice.</a:t>
            </a:r>
          </a:p>
          <a:p>
            <a:endParaRPr lang="en-US" baseline="0" dirty="0" smtClean="0"/>
          </a:p>
          <a:p>
            <a:r>
              <a:rPr lang="en-US" baseline="0" dirty="0" smtClean="0"/>
              <a:t>Graphic on the right shows the results of predicting the end position of </a:t>
            </a:r>
            <a:r>
              <a:rPr lang="en-US" baseline="0" dirty="0" err="1" smtClean="0"/>
              <a:t>Rhex</a:t>
            </a:r>
            <a:r>
              <a:rPr lang="en-US" baseline="0" dirty="0" smtClean="0"/>
              <a:t> for different starting positions.  The results show that the predictions are not very good.</a:t>
            </a:r>
          </a:p>
          <a:p>
            <a:endParaRPr lang="en-US" baseline="0" dirty="0" smtClean="0"/>
          </a:p>
          <a:p>
            <a:r>
              <a:rPr lang="en-US" baseline="0" dirty="0" smtClean="0"/>
              <a:t>All together, the story that the graphics tell is that if we had good models of the contact between the legs and the ground then we could simulate travel of the robot over different terrains, and we could use that as a design tool to create robots that successfully handled the terrain.</a:t>
            </a:r>
            <a:endParaRPr lang="en-US" dirty="0"/>
          </a:p>
        </p:txBody>
      </p:sp>
      <p:sp>
        <p:nvSpPr>
          <p:cNvPr id="4" name="Slide Number Placeholder 3"/>
          <p:cNvSpPr>
            <a:spLocks noGrp="1"/>
          </p:cNvSpPr>
          <p:nvPr>
            <p:ph type="sldNum" sz="quarter" idx="10"/>
          </p:nvPr>
        </p:nvSpPr>
        <p:spPr/>
        <p:txBody>
          <a:bodyPr/>
          <a:lstStyle/>
          <a:p>
            <a:pPr>
              <a:defRPr/>
            </a:pPr>
            <a:fld id="{4C33F35C-FCDB-4B3D-9C49-B07F75D4315B}"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log-log</a:t>
            </a:r>
            <a:r>
              <a:rPr lang="en-US" baseline="0" dirty="0" smtClean="0"/>
              <a:t> plot has time on the y axis and N the number of components on the x axis.  Standard serial processes have a slope of 1 in this plot; this is the state of the art.  Printing processes have slopes of 2/3 or 1/3 in this plot.  Self-assembly processes have slopes of 1/3 and less.</a:t>
            </a:r>
          </a:p>
          <a:p>
            <a:endParaRPr lang="en-US" baseline="0" dirty="0" smtClean="0"/>
          </a:p>
          <a:p>
            <a:r>
              <a:rPr lang="en-US" dirty="0" smtClean="0"/>
              <a:t>The two graphics on the lower left show pieces</a:t>
            </a:r>
            <a:r>
              <a:rPr lang="en-US" baseline="0" dirty="0" smtClean="0"/>
              <a:t> of printed cardboard (left-hand side) that are folded and assembled by Ron Fearing Lab at Berkeley to create a hexapod robot (right-hand side).  This is an example of the printing process reducing the time complexity of fabrication to something like the square root of N where N is the number of components.</a:t>
            </a:r>
          </a:p>
          <a:p>
            <a:endParaRPr lang="en-US" baseline="0" dirty="0" smtClean="0"/>
          </a:p>
          <a:p>
            <a:r>
              <a:rPr lang="en-US" baseline="0" dirty="0" smtClean="0"/>
              <a:t>The graphics on the right show examples of various self-assembled structures.</a:t>
            </a:r>
            <a:endParaRPr lang="en-US" dirty="0"/>
          </a:p>
        </p:txBody>
      </p:sp>
      <p:sp>
        <p:nvSpPr>
          <p:cNvPr id="4" name="Slide Number Placeholder 3"/>
          <p:cNvSpPr>
            <a:spLocks noGrp="1"/>
          </p:cNvSpPr>
          <p:nvPr>
            <p:ph type="sldNum" sz="quarter" idx="10"/>
          </p:nvPr>
        </p:nvSpPr>
        <p:spPr/>
        <p:txBody>
          <a:bodyPr/>
          <a:lstStyle/>
          <a:p>
            <a:fld id="{7BDFF748-C18C-4DA8-BB27-EB51DEF2A88C}" type="slidenum">
              <a:rPr lang="en-US" smtClean="0"/>
              <a:pPr/>
              <a:t>17</a:t>
            </a:fld>
            <a:endParaRPr lang="en-US"/>
          </a:p>
        </p:txBody>
      </p:sp>
    </p:spTree>
    <p:extLst>
      <p:ext uri="{BB962C8B-B14F-4D97-AF65-F5344CB8AC3E}">
        <p14:creationId xmlns:p14="http://schemas.microsoft.com/office/powerpoint/2010/main" val="163143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It was recognized from the outset that DARPA’s unique mission required an organization with unique characteristics. Among the most salient of these are:</a:t>
            </a:r>
          </a:p>
          <a:p>
            <a:r>
              <a:rPr lang="en-US" sz="800" b="1" dirty="0"/>
              <a:t>It is independent from service R&amp;D organizations. DARPA neither supports a service directly nor does it seek to implement solutions to identified service requirements. Its purpose is to focus on capabilities that have not been identified in service R&amp;D and on meeting defense needs that are not defined explicitly as service requirements. </a:t>
            </a:r>
          </a:p>
          <a:p>
            <a:r>
              <a:rPr lang="en-US" sz="800" b="1" dirty="0"/>
              <a:t>It is a lean, agile organization with a risk-taking culture. DARPA’s charter to focus on “high-risk – high-payoff” research requires that it be tolerant of failure and open to learning. It has had to learn to manage risk, not avoid it. Because of its charter, it has adopted organizational, management, and personnel policies that encourage individual responsibility and initiative, and a high degree of flexibility in program definition. This is one reason that DARPA does not maintain any of its own labs. </a:t>
            </a:r>
          </a:p>
          <a:p>
            <a:r>
              <a:rPr lang="en-US" sz="800" dirty="0"/>
              <a:t>A primary aspect of DARPA’s lean structure is that it centers on and facilitates the initiative of its program managers. The DARPA program manager is the technical champion who conceives and owns the program. As the program manager is the guiding intelligence behind the program, the most important decisions of DARPA’s few office directors are the selection of and support of risk-taking, idea-driven program managers dedicated to making the technology work.</a:t>
            </a:r>
          </a:p>
          <a:p>
            <a:r>
              <a:rPr lang="en-US" sz="800" b="1" dirty="0"/>
              <a:t>It is idea-driven and outcome-oriented. The coin of the realm at DARPA is promising ideas. The program manager succeeds by convincing others – the office director and the DARPA director – that he or she has identified a high potential new concept. The gating notion isn’t that the idea is well-proven, but that it has high prospects of making a difference. The DARPA program manager will seek out and fund researchers within U.S. defense contractors, private companies, and universities to bring the incipient concept into fruition. Thus, the research is outcome-driven to achieve results toward identified goals, not to pursue science per se. The goals may vary from demonstrating that an idea is technically feasible to providing proof-of-concept for an operational capability. To achieve these results the program manager needs to be open to competing approaches, and be adroit and tough-minded in selecting among these.</a:t>
            </a:r>
          </a:p>
          <a:p>
            <a:endParaRPr lang="en-US" sz="800" b="1" dirty="0"/>
          </a:p>
          <a:p>
            <a:r>
              <a:rPr lang="en-US" sz="800" dirty="0"/>
              <a:t>http://www.darpa.mil/Docs/Intro_-_Van_Atta_200807180920581.pdf</a:t>
            </a:r>
          </a:p>
          <a:p>
            <a:endParaRPr lang="en-US" sz="800" dirty="0"/>
          </a:p>
        </p:txBody>
      </p:sp>
      <p:sp>
        <p:nvSpPr>
          <p:cNvPr id="4" name="Date Placeholder 3"/>
          <p:cNvSpPr>
            <a:spLocks noGrp="1"/>
          </p:cNvSpPr>
          <p:nvPr>
            <p:ph type="dt" idx="10"/>
          </p:nvPr>
        </p:nvSpPr>
        <p:spPr/>
        <p:txBody>
          <a:bodyPr/>
          <a:lstStyle/>
          <a:p>
            <a:pPr>
              <a:defRPr/>
            </a:pPr>
            <a:fld id="{7CD3930E-568B-4859-868D-8F3B044BD03B}" type="datetime1">
              <a:rPr lang="en-US" smtClean="0">
                <a:solidFill>
                  <a:prstClr val="black"/>
                </a:solidFill>
              </a:rPr>
              <a:pPr>
                <a:defRPr/>
              </a:pPr>
              <a:t>3/6/13</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12CB412-B135-4B9F-82BD-56A284D70102}"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It was recognized from the outset that DARPA’s unique mission required an organization with unique characteristics. Among the most salient of these are:</a:t>
            </a:r>
          </a:p>
          <a:p>
            <a:r>
              <a:rPr lang="en-US" sz="800" b="1" dirty="0"/>
              <a:t>It is independent from service R&amp;D organizations. DARPA neither supports a service directly nor does it seek to implement solutions to identified service requirements. Its purpose is to focus on capabilities that have not been identified in service R&amp;D and on meeting defense needs that are not defined explicitly as service requirements. </a:t>
            </a:r>
          </a:p>
          <a:p>
            <a:r>
              <a:rPr lang="en-US" sz="800" b="1" dirty="0"/>
              <a:t>It is a lean, agile organization with a risk-taking culture. DARPA’s charter to focus on “high-risk – high-payoff” research requires that it be tolerant of failure and open to learning. It has had to learn to manage risk, not avoid it. Because of its charter, it has adopted organizational, management, and personnel policies that encourage individual responsibility and initiative, and a high degree of flexibility in program definition. This is one reason that DARPA does not maintain any of its own labs. </a:t>
            </a:r>
          </a:p>
          <a:p>
            <a:r>
              <a:rPr lang="en-US" sz="800" dirty="0"/>
              <a:t>A primary aspect of DARPA’s lean structure is that it centers on and facilitates the initiative of its program managers. The DARPA program manager is the technical champion who conceives and owns the program. As the program manager is the guiding intelligence behind the program, the most important decisions of DARPA’s few office directors are the selection of and support of risk-taking, idea-driven program managers dedicated to making the technology work.</a:t>
            </a:r>
          </a:p>
          <a:p>
            <a:r>
              <a:rPr lang="en-US" sz="800" b="1" dirty="0"/>
              <a:t>It is idea-driven and outcome-oriented. The coin of the realm at DARPA is promising ideas. The program manager succeeds by convincing others – the office director and the DARPA director – that he or she has identified a high potential new concept. The gating notion isn’t that the idea is well-proven, but that it has high prospects of making a difference. The DARPA program manager will seek out and fund researchers within U.S. defense contractors, private companies, and universities to bring the incipient concept into fruition. Thus, the research is outcome-driven to achieve results toward identified goals, not to pursue science per se. The goals may vary from demonstrating that an idea is technically feasible to providing proof-of-concept for an operational capability. To achieve these results the program manager needs to be open to competing approaches, and be adroit and tough-minded in selecting among these.</a:t>
            </a:r>
          </a:p>
          <a:p>
            <a:endParaRPr lang="en-US" sz="800" b="1" dirty="0"/>
          </a:p>
          <a:p>
            <a:r>
              <a:rPr lang="en-US" sz="800" dirty="0"/>
              <a:t>http://www.darpa.mil/Docs/Intro_-_Van_Atta_200807180920581.pdf</a:t>
            </a:r>
          </a:p>
          <a:p>
            <a:endParaRPr lang="en-US" sz="800" dirty="0"/>
          </a:p>
        </p:txBody>
      </p:sp>
      <p:sp>
        <p:nvSpPr>
          <p:cNvPr id="4" name="Date Placeholder 3"/>
          <p:cNvSpPr>
            <a:spLocks noGrp="1"/>
          </p:cNvSpPr>
          <p:nvPr>
            <p:ph type="dt" idx="10"/>
          </p:nvPr>
        </p:nvSpPr>
        <p:spPr/>
        <p:txBody>
          <a:bodyPr/>
          <a:lstStyle/>
          <a:p>
            <a:pPr>
              <a:defRPr/>
            </a:pPr>
            <a:fld id="{7CD3930E-568B-4859-868D-8F3B044BD03B}" type="datetime1">
              <a:rPr lang="en-US" smtClean="0">
                <a:solidFill>
                  <a:prstClr val="black"/>
                </a:solidFill>
              </a:rPr>
              <a:pPr>
                <a:defRPr/>
              </a:pPr>
              <a:t>3/6/13</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12CB412-B135-4B9F-82BD-56A284D70102}" type="slidenum">
              <a:rPr lang="en-US" smtClean="0">
                <a:solidFill>
                  <a:prstClr val="black"/>
                </a:solidFill>
              </a:rPr>
              <a:pPr>
                <a:defRPr/>
              </a:pPr>
              <a:t>23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617622" cy="369332"/>
          </a:xfrm>
          <a:prstGeom prst="rect">
            <a:avLst/>
          </a:prstGeom>
          <a:noFill/>
        </p:spPr>
        <p:txBody>
          <a:bodyPr wrap="none" rtlCol="0">
            <a:spAutoFit/>
          </a:bodyPr>
          <a:lstStyle/>
          <a:p>
            <a:pPr lvl="0"/>
            <a:r>
              <a:rPr lang="en-US" dirty="0" smtClean="0">
                <a:latin typeface="Calibri" pitchFamily="34" charset="0"/>
                <a:ea typeface="Tahoma" pitchFamily="34" charset="0"/>
                <a:cs typeface="Calibri" pitchFamily="34" charset="0"/>
              </a:rPr>
              <a:t>www.darpa.mil</a:t>
            </a:r>
            <a:endParaRPr lang="en-US" dirty="0">
              <a:latin typeface="Calibri" pitchFamily="34" charset="0"/>
              <a:ea typeface="Tahoma" pitchFamily="34" charset="0"/>
              <a:cs typeface="Calibri"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47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108551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5046372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614608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5994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82594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76145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895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91358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944715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93878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0308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96858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4000"/>
          </a:xfrm>
          <a:prstGeom prst="rect">
            <a:avLst/>
          </a:prstGeom>
        </p:spPr>
        <p:txBody>
          <a:bodyPr/>
          <a:lstStyle>
            <a:lvl1pPr marL="233363" indent="-233363">
              <a:defRPr sz="2000"/>
            </a:lvl1pPr>
            <a:lvl2pPr marL="690563" indent="-233363">
              <a:defRPr sz="1800"/>
            </a:lvl2pPr>
            <a:lvl3pPr marL="1143000" indent="-228600">
              <a:defRPr sz="1600"/>
            </a:lvl3pPr>
          </a:lstStyle>
          <a:p>
            <a:pPr lvl="0"/>
            <a:r>
              <a:rPr lang="en-US" smtClean="0"/>
              <a:t>Click to edit Master text styles</a:t>
            </a:r>
          </a:p>
          <a:p>
            <a:pPr lvl="1"/>
            <a:r>
              <a:rPr lang="en-US" smtClean="0"/>
              <a:t>Second level</a:t>
            </a:r>
          </a:p>
          <a:p>
            <a:pPr lvl="2"/>
            <a:r>
              <a:rPr lang="en-US" smtClean="0"/>
              <a:t>Third level</a:t>
            </a:r>
          </a:p>
        </p:txBody>
      </p:sp>
      <p:sp>
        <p:nvSpPr>
          <p:cNvPr id="10" name="Title 9"/>
          <p:cNvSpPr>
            <a:spLocks noGrp="1"/>
          </p:cNvSpPr>
          <p:nvPr>
            <p:ph type="title"/>
          </p:nvPr>
        </p:nvSpPr>
        <p:spPr>
          <a:xfrm>
            <a:off x="1524000" y="232106"/>
            <a:ext cx="7162800" cy="487362"/>
          </a:xfrm>
          <a:prstGeom prst="rect">
            <a:avLst/>
          </a:prstGeom>
        </p:spPr>
        <p:txBody>
          <a:bodyPr/>
          <a:lstStyle>
            <a:lvl1pPr algn="l">
              <a:defRPr sz="2400"/>
            </a:lvl1pPr>
          </a:lstStyle>
          <a:p>
            <a:r>
              <a:rPr lang="en-US" smtClean="0"/>
              <a:t>Click to edit Master title style</a:t>
            </a:r>
            <a:endParaRPr lang="en-US"/>
          </a:p>
        </p:txBody>
      </p:sp>
      <p:sp>
        <p:nvSpPr>
          <p:cNvPr id="9" name="Slide Number Placeholder 8"/>
          <p:cNvSpPr>
            <a:spLocks noGrp="1"/>
          </p:cNvSpPr>
          <p:nvPr>
            <p:ph type="sldNum" sz="quarter" idx="10"/>
          </p:nvPr>
        </p:nvSpPr>
        <p:spPr/>
        <p:txBody>
          <a:bodyPr/>
          <a:lstStyle/>
          <a:p>
            <a:fld id="{3C71CD03-B952-4FC0-AC93-6D4B9D07BC92}" type="slidenum">
              <a:rPr lang="en-US" smtClean="0"/>
              <a:pPr/>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cxnSp>
        <p:nvCxnSpPr>
          <p:cNvPr id="12" name="Straight Connector 11"/>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888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4" name="Picture 7" descr="TITLE-HEADER LOGO.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smtClean="0"/>
              <a:t>Click to edit Master title style</a:t>
            </a:r>
            <a:endParaRPr lang="en-US" dirty="0"/>
          </a:p>
        </p:txBody>
      </p:sp>
      <p:sp>
        <p:nvSpPr>
          <p:cNvPr id="5" name="Date Placeholder 9"/>
          <p:cNvSpPr>
            <a:spLocks noGrp="1"/>
          </p:cNvSpPr>
          <p:nvPr>
            <p:ph type="dt" sz="half" idx="10"/>
          </p:nvPr>
        </p:nvSpPr>
        <p:spPr/>
        <p:txBody>
          <a:bodyPr/>
          <a:lstStyle>
            <a:lvl1pPr>
              <a:defRPr/>
            </a:lvl1pPr>
          </a:lstStyle>
          <a:p>
            <a:pPr>
              <a:defRPr/>
            </a:pPr>
            <a:fld id="{065507CD-0219-430C-BA92-3047C6806999}" type="datetime1">
              <a:rPr lang="en-US"/>
              <a:pPr>
                <a:defRPr/>
              </a:pPr>
              <a:t>3/6/13</a:t>
            </a:fld>
            <a:endParaRPr lang="en-US"/>
          </a:p>
        </p:txBody>
      </p:sp>
      <p:sp>
        <p:nvSpPr>
          <p:cNvPr id="6" name="Slide Number Placeholder 10"/>
          <p:cNvSpPr>
            <a:spLocks noGrp="1"/>
          </p:cNvSpPr>
          <p:nvPr>
            <p:ph type="sldNum" sz="quarter" idx="11"/>
          </p:nvPr>
        </p:nvSpPr>
        <p:spPr/>
        <p:txBody>
          <a:bodyPr/>
          <a:lstStyle>
            <a:lvl1pPr>
              <a:defRPr/>
            </a:lvl1pPr>
          </a:lstStyle>
          <a:p>
            <a:pPr>
              <a:defRPr/>
            </a:pPr>
            <a:fld id="{5DA36264-7B0B-429B-8DE8-CE4F86C4AEC4}" type="slidenum">
              <a:rPr lang="en-US"/>
              <a:pPr>
                <a:defRPr/>
              </a:pPr>
              <a:t>‹#›</a:t>
            </a:fld>
            <a:endParaRPr lang="en-US"/>
          </a:p>
        </p:txBody>
      </p:sp>
      <p:sp>
        <p:nvSpPr>
          <p:cNvPr id="8" name="Footer Placeholder 11"/>
          <p:cNvSpPr>
            <a:spLocks noGrp="1"/>
          </p:cNvSpPr>
          <p:nvPr>
            <p:ph type="ftr" sz="quarter" idx="12"/>
          </p:nvPr>
        </p:nvSpPr>
        <p:spPr/>
        <p:txBody>
          <a:bodyPr/>
          <a:lstStyle>
            <a:lvl1pPr>
              <a:defRPr/>
            </a:lvl1pPr>
          </a:lstStyle>
          <a:p>
            <a:pPr>
              <a:defRPr/>
            </a:pPr>
            <a:r>
              <a:rPr lang="en-US"/>
              <a:t>Distribution Statement</a:t>
            </a:r>
          </a:p>
        </p:txBody>
      </p:sp>
      <p:sp>
        <p:nvSpPr>
          <p:cNvPr id="9" name="Slide Number Placeholder 3"/>
          <p:cNvSpPr txBox="1">
            <a:spLocks/>
          </p:cNvSpPr>
          <p:nvPr userDrawn="1"/>
        </p:nvSpPr>
        <p:spPr>
          <a:xfrm>
            <a:off x="8686800" y="6416675"/>
            <a:ext cx="381000" cy="365125"/>
          </a:xfrm>
          <a:prstGeom prst="rect">
            <a:avLst/>
          </a:prstGeom>
        </p:spPr>
        <p:txBody>
          <a:bodyPr vert="horz" lIns="91440" tIns="45720" rIns="91440" bIns="45720" rtlCol="0" anchor="ctr"/>
          <a:lstStyle/>
          <a:p>
            <a:pPr algn="r" defTabSz="914400">
              <a:defRPr/>
            </a:pPr>
            <a:endParaRPr lang="en-US" sz="1000" dirty="0">
              <a:solidFill>
                <a:prstClr val="black"/>
              </a:solidFill>
            </a:endParaRPr>
          </a:p>
        </p:txBody>
      </p:sp>
    </p:spTree>
    <p:extLst>
      <p:ext uri="{BB962C8B-B14F-4D97-AF65-F5344CB8AC3E}">
        <p14:creationId xmlns:p14="http://schemas.microsoft.com/office/powerpoint/2010/main" val="225728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Date Placeholder 6"/>
          <p:cNvSpPr>
            <a:spLocks noGrp="1"/>
          </p:cNvSpPr>
          <p:nvPr>
            <p:ph type="dt" sz="half" idx="10"/>
          </p:nvPr>
        </p:nvSpPr>
        <p:spPr/>
        <p:txBody>
          <a:bodyPr/>
          <a:lstStyle>
            <a:lvl1pPr>
              <a:defRPr/>
            </a:lvl1pPr>
          </a:lstStyle>
          <a:p>
            <a:pPr>
              <a:defRPr/>
            </a:pPr>
            <a:fld id="{5BCEE5CD-0474-445C-A25D-4438BF731FF4}" type="datetime1">
              <a:rPr lang="en-US"/>
              <a:pPr>
                <a:defRPr/>
              </a:pPr>
              <a:t>3/6/13</a:t>
            </a:fld>
            <a:endParaRPr lang="en-US"/>
          </a:p>
        </p:txBody>
      </p:sp>
      <p:sp>
        <p:nvSpPr>
          <p:cNvPr id="4" name="Slide Number Placeholder 7"/>
          <p:cNvSpPr>
            <a:spLocks noGrp="1"/>
          </p:cNvSpPr>
          <p:nvPr>
            <p:ph type="sldNum" sz="quarter" idx="11"/>
          </p:nvPr>
        </p:nvSpPr>
        <p:spPr/>
        <p:txBody>
          <a:bodyPr/>
          <a:lstStyle>
            <a:lvl1pPr>
              <a:defRPr/>
            </a:lvl1pPr>
          </a:lstStyle>
          <a:p>
            <a:pPr>
              <a:defRPr/>
            </a:pPr>
            <a:fld id="{3DA7931C-4EAF-45A3-87FB-24B32913E4DE}" type="slidenum">
              <a:rPr lang="en-US"/>
              <a:pPr>
                <a:defRPr/>
              </a:pPr>
              <a:t>‹#›</a:t>
            </a:fld>
            <a:endParaRPr lang="en-US"/>
          </a:p>
        </p:txBody>
      </p:sp>
      <p:sp>
        <p:nvSpPr>
          <p:cNvPr id="5" name="Footer Placeholder 8"/>
          <p:cNvSpPr>
            <a:spLocks noGrp="1"/>
          </p:cNvSpPr>
          <p:nvPr>
            <p:ph type="ftr" sz="quarter" idx="12"/>
          </p:nvPr>
        </p:nvSpPr>
        <p:spPr/>
        <p:txBody>
          <a:bodyPr/>
          <a:lstStyle>
            <a:lvl1pPr>
              <a:defRPr/>
            </a:lvl1pPr>
          </a:lstStyle>
          <a:p>
            <a:pPr>
              <a:defRPr/>
            </a:pPr>
            <a:r>
              <a:rPr lang="en-US"/>
              <a:t>Distribution Statement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5057" y="92986"/>
            <a:ext cx="855879" cy="713232"/>
          </a:xfrm>
          <a:prstGeom prst="rect">
            <a:avLst/>
          </a:prstGeom>
        </p:spPr>
      </p:pic>
    </p:spTree>
    <p:extLst>
      <p:ext uri="{BB962C8B-B14F-4D97-AF65-F5344CB8AC3E}">
        <p14:creationId xmlns:p14="http://schemas.microsoft.com/office/powerpoint/2010/main" val="8497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t>3/6/13</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32" r:id="rId14"/>
    <p:sldLayoutId id="2147483756" r:id="rId15"/>
    <p:sldLayoutId id="2147483757" r:id="rId16"/>
    <p:sldLayoutId id="2147483758" r:id="rId17"/>
    <p:sldLayoutId id="2147483747" r:id="rId18"/>
    <p:sldLayoutId id="2147483746" r:id="rId19"/>
    <p:sldLayoutId id="2147483745" r:id="rId20"/>
    <p:sldLayoutId id="2147483748" r:id="rId21"/>
    <p:sldLayoutId id="2147483751" r:id="rId22"/>
    <p:sldLayoutId id="2147483749" r:id="rId23"/>
    <p:sldLayoutId id="2147483743" r:id="rId24"/>
    <p:sldLayoutId id="2147483752" r:id="rId25"/>
    <p:sldLayoutId id="2147483753" r:id="rId26"/>
    <p:sldLayoutId id="2147483754" r:id="rId27"/>
    <p:sldLayoutId id="2147483759" r:id="rId28"/>
    <p:sldLayoutId id="2147483760" r:id="rId29"/>
    <p:sldLayoutId id="2147483761" r:id="rId30"/>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1" Type="http://schemas.openxmlformats.org/officeDocument/2006/relationships/image" Target="../media/image58.png"/><Relationship Id="rId12" Type="http://schemas.openxmlformats.org/officeDocument/2006/relationships/image" Target="../media/image59.emf"/><Relationship Id="rId13" Type="http://schemas.openxmlformats.org/officeDocument/2006/relationships/image" Target="../media/image60.png"/><Relationship Id="rId14" Type="http://schemas.openxmlformats.org/officeDocument/2006/relationships/image" Target="../media/image61.png"/><Relationship Id="rId15" Type="http://schemas.openxmlformats.org/officeDocument/2006/relationships/image" Target="../media/image62.pn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png"/><Relationship Id="rId1" Type="http://schemas.openxmlformats.org/officeDocument/2006/relationships/slideLayout" Target="../slideLayouts/slideLayout5.xml"/><Relationship Id="rId2"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8.xml"/><Relationship Id="rId2"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emf"/><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1" Type="http://schemas.openxmlformats.org/officeDocument/2006/relationships/image" Target="../media/image77.png"/><Relationship Id="rId12" Type="http://schemas.openxmlformats.org/officeDocument/2006/relationships/image" Target="../media/image78.png"/><Relationship Id="rId13" Type="http://schemas.openxmlformats.org/officeDocument/2006/relationships/image" Target="../media/image79.png"/><Relationship Id="rId14" Type="http://schemas.openxmlformats.org/officeDocument/2006/relationships/image" Target="../media/image80.emf"/><Relationship Id="rId1" Type="http://schemas.openxmlformats.org/officeDocument/2006/relationships/vmlDrawing" Target="../drawings/vmlDrawing1.vml"/><Relationship Id="rId2" Type="http://schemas.openxmlformats.org/officeDocument/2006/relationships/slideLayout" Target="../slideLayouts/slideLayout29.xml"/><Relationship Id="rId3" Type="http://schemas.openxmlformats.org/officeDocument/2006/relationships/notesSlide" Target="../notesSlides/notesSlide5.xml"/><Relationship Id="rId4" Type="http://schemas.openxmlformats.org/officeDocument/2006/relationships/image" Target="../media/image76.png"/><Relationship Id="rId5" Type="http://schemas.openxmlformats.org/officeDocument/2006/relationships/oleObject" Target="../embeddings/oleObject1.bin"/><Relationship Id="rId6" Type="http://schemas.openxmlformats.org/officeDocument/2006/relationships/image" Target="../media/image73.wmf"/><Relationship Id="rId7" Type="http://schemas.openxmlformats.org/officeDocument/2006/relationships/oleObject" Target="../embeddings/oleObject2.bin"/><Relationship Id="rId8" Type="http://schemas.openxmlformats.org/officeDocument/2006/relationships/image" Target="../media/image74.wmf"/><Relationship Id="rId9" Type="http://schemas.openxmlformats.org/officeDocument/2006/relationships/oleObject" Target="../embeddings/oleObject3.bin"/><Relationship Id="rId10" Type="http://schemas.openxmlformats.org/officeDocument/2006/relationships/image" Target="../media/image7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1.png"/><Relationship Id="rId3" Type="http://schemas.openxmlformats.org/officeDocument/2006/relationships/image" Target="../media/image8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3.emf"/></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jpe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8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oleObject" Target="../embeddings/oleObject4.bin"/><Relationship Id="rId7" Type="http://schemas.openxmlformats.org/officeDocument/2006/relationships/image" Target="../media/image88.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wmf"/><Relationship Id="rId13" Type="http://schemas.openxmlformats.org/officeDocument/2006/relationships/image" Target="../media/image29.jpeg"/><Relationship Id="rId14" Type="http://schemas.openxmlformats.org/officeDocument/2006/relationships/image" Target="../media/image30.png"/><Relationship Id="rId1" Type="http://schemas.openxmlformats.org/officeDocument/2006/relationships/slideLayout" Target="../slideLayouts/slideLayout28.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jpe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image" Target="../media/image39.png"/><Relationship Id="rId1" Type="http://schemas.openxmlformats.org/officeDocument/2006/relationships/slideLayout" Target="../slideLayouts/slideLayout29.xml"/><Relationship Id="rId2"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jpeg"/><Relationship Id="rId1" Type="http://schemas.openxmlformats.org/officeDocument/2006/relationships/slideLayout" Target="../slideLayouts/slideLayout5.xml"/><Relationship Id="rId2"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smtClean="0">
                <a:latin typeface="Calibri" pitchFamily="34" charset="0"/>
                <a:cs typeface="Calibri" pitchFamily="34" charset="0"/>
              </a:rPr>
              <a:t>Adaptive Make: </a:t>
            </a:r>
            <a:r>
              <a:rPr lang="en-US" dirty="0" smtClean="0">
                <a:latin typeface="Calibri" pitchFamily="34" charset="0"/>
                <a:cs typeface="Calibri" pitchFamily="34" charset="0"/>
              </a:rPr>
              <a:t>DARPA </a:t>
            </a:r>
            <a:r>
              <a:rPr lang="en-US" dirty="0" smtClean="0">
                <a:latin typeface="Calibri" pitchFamily="34" charset="0"/>
                <a:cs typeface="Calibri" pitchFamily="34" charset="0"/>
              </a:rPr>
              <a:t>Manufacturing </a:t>
            </a:r>
            <a:r>
              <a:rPr lang="en-US" dirty="0" smtClean="0">
                <a:latin typeface="Calibri" pitchFamily="34" charset="0"/>
                <a:cs typeface="Calibri" pitchFamily="34" charset="0"/>
              </a:rPr>
              <a:t>Portfolio Overview</a:t>
            </a:r>
            <a:endParaRPr lang="en-US" dirty="0">
              <a:latin typeface="Calibri" pitchFamily="34" charset="0"/>
              <a:cs typeface="Calibri" pitchFamily="34" charset="0"/>
            </a:endParaRPr>
          </a:p>
        </p:txBody>
      </p:sp>
      <p:sp>
        <p:nvSpPr>
          <p:cNvPr id="17" name="Subtitle 16"/>
          <p:cNvSpPr>
            <a:spLocks noGrp="1"/>
          </p:cNvSpPr>
          <p:nvPr>
            <p:ph type="subTitle" idx="1"/>
          </p:nvPr>
        </p:nvSpPr>
        <p:spPr/>
        <p:txBody>
          <a:bodyPr>
            <a:normAutofit/>
          </a:bodyPr>
          <a:lstStyle/>
          <a:p>
            <a:endParaRPr lang="en-US" dirty="0">
              <a:latin typeface="Calibri" pitchFamily="34" charset="0"/>
              <a:cs typeface="Calibri" pitchFamily="34" charset="0"/>
            </a:endParaRPr>
          </a:p>
          <a:p>
            <a:r>
              <a:rPr lang="en-US" dirty="0" smtClean="0">
                <a:latin typeface="Calibri" pitchFamily="34" charset="0"/>
                <a:cs typeface="Calibri" pitchFamily="34" charset="0"/>
              </a:rPr>
              <a:t>Paul Eremenko</a:t>
            </a:r>
          </a:p>
        </p:txBody>
      </p:sp>
      <p:sp>
        <p:nvSpPr>
          <p:cNvPr id="18" name="Text Placeholder 17"/>
          <p:cNvSpPr>
            <a:spLocks noGrp="1"/>
          </p:cNvSpPr>
          <p:nvPr>
            <p:ph type="body" sz="quarter" idx="12"/>
          </p:nvPr>
        </p:nvSpPr>
        <p:spPr>
          <a:xfrm>
            <a:off x="1090481" y="4049486"/>
            <a:ext cx="6953417" cy="720221"/>
          </a:xfrm>
        </p:spPr>
        <p:txBody>
          <a:bodyPr>
            <a:normAutofit/>
          </a:bodyPr>
          <a:lstStyle/>
          <a:p>
            <a:r>
              <a:rPr lang="en-US" dirty="0" smtClean="0">
                <a:latin typeface="Calibri" pitchFamily="34" charset="0"/>
                <a:cs typeface="Calibri" pitchFamily="34" charset="0"/>
              </a:rPr>
              <a:t>Briefing prepared for the </a:t>
            </a:r>
            <a:r>
              <a:rPr lang="en-US" dirty="0" smtClean="0">
                <a:latin typeface="Calibri" pitchFamily="34" charset="0"/>
                <a:cs typeface="Calibri" pitchFamily="34" charset="0"/>
              </a:rPr>
              <a:t>MIT/OSTP Science </a:t>
            </a:r>
            <a:r>
              <a:rPr lang="en-US" dirty="0" smtClean="0">
                <a:latin typeface="Calibri" pitchFamily="34" charset="0"/>
                <a:cs typeface="Calibri" pitchFamily="34" charset="0"/>
              </a:rPr>
              <a:t>of Digital Fabrication Workshop</a:t>
            </a:r>
          </a:p>
        </p:txBody>
      </p:sp>
      <p:sp>
        <p:nvSpPr>
          <p:cNvPr id="19" name="Text Placeholder 18"/>
          <p:cNvSpPr>
            <a:spLocks noGrp="1"/>
          </p:cNvSpPr>
          <p:nvPr>
            <p:ph type="body" sz="quarter" idx="13"/>
          </p:nvPr>
        </p:nvSpPr>
        <p:spPr/>
        <p:txBody>
          <a:bodyPr/>
          <a:lstStyle/>
          <a:p>
            <a:r>
              <a:rPr lang="en-US" dirty="0" smtClean="0">
                <a:latin typeface="Calibri" pitchFamily="34" charset="0"/>
                <a:cs typeface="Calibri" pitchFamily="34" charset="0"/>
              </a:rPr>
              <a:t>March 7, 2013</a:t>
            </a:r>
            <a:endParaRPr lang="en-US" dirty="0">
              <a:latin typeface="Calibri" pitchFamily="34" charset="0"/>
              <a:cs typeface="Calibri" pitchFamily="34" charset="0"/>
            </a:endParaRPr>
          </a:p>
        </p:txBody>
      </p:sp>
      <p:sp>
        <p:nvSpPr>
          <p:cNvPr id="7" name="Rectangle 6"/>
          <p:cNvSpPr/>
          <p:nvPr/>
        </p:nvSpPr>
        <p:spPr>
          <a:xfrm>
            <a:off x="641458" y="6416700"/>
            <a:ext cx="7902776" cy="246221"/>
          </a:xfrm>
          <a:prstGeom prst="rect">
            <a:avLst/>
          </a:prstGeom>
        </p:spPr>
        <p:txBody>
          <a:bodyPr wrap="square">
            <a:spAutoFit/>
          </a:bodyPr>
          <a:lstStyle/>
          <a:p>
            <a:pPr algn="ctr"/>
            <a:r>
              <a:rPr lang="en-US" sz="1000" i="1" dirty="0">
                <a:latin typeface="Calibri" pitchFamily="34" charset="0"/>
                <a:cs typeface="Calibri" pitchFamily="34" charset="0"/>
              </a:rPr>
              <a:t>The views expressed are those of the author and do not reflect the official policy or position of the Department of Defense or the U.S. Government.</a:t>
            </a:r>
          </a:p>
        </p:txBody>
      </p:sp>
      <p:sp>
        <p:nvSpPr>
          <p:cNvPr id="8"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5888068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noAutofit/>
          </a:bodyPr>
          <a:lstStyle/>
          <a:p>
            <a:pPr lvl="0">
              <a:defRPr/>
            </a:pPr>
            <a:r>
              <a:rPr lang="en-US" dirty="0" smtClean="0">
                <a:solidFill>
                  <a:prstClr val="black"/>
                </a:solidFill>
                <a:latin typeface="Calibri"/>
                <a:ea typeface="+mj-ea"/>
                <a:cs typeface="+mj-cs"/>
              </a:rPr>
              <a:t>Adaptive Make for Synthetic Biology</a:t>
            </a:r>
            <a:endParaRPr lang="en-US" dirty="0">
              <a:solidFill>
                <a:sysClr val="windowText" lastClr="000000"/>
              </a:solidFill>
              <a:latin typeface="Calibri" pitchFamily="34" charset="0"/>
              <a:ea typeface="+mn-ea"/>
              <a:cs typeface="Calibri" pitchFamily="34" charset="0"/>
            </a:endParaRPr>
          </a:p>
        </p:txBody>
      </p:sp>
      <p:sp>
        <p:nvSpPr>
          <p:cNvPr id="6"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884404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noGrp="1"/>
          </p:cNvGraphicFramePr>
          <p:nvPr>
            <p:extLst>
              <p:ext uri="{D42A27DB-BD31-4B8C-83A1-F6EECF244321}">
                <p14:modId xmlns:p14="http://schemas.microsoft.com/office/powerpoint/2010/main" val="3792289139"/>
              </p:ext>
            </p:extLst>
          </p:nvPr>
        </p:nvGraphicFramePr>
        <p:xfrm>
          <a:off x="207793" y="67744"/>
          <a:ext cx="8323062" cy="61937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78330" y="5658957"/>
            <a:ext cx="7348683" cy="364755"/>
          </a:xfrm>
          <a:prstGeom prst="rect">
            <a:avLst/>
          </a:prstGeom>
          <a:solidFill>
            <a:schemeClr val="bg1"/>
          </a:solidFill>
        </p:spPr>
        <p:txBody>
          <a:bodyPr wrap="square" bIns="91440" rtlCol="0">
            <a:spAutoFit/>
          </a:bodyPr>
          <a:lstStyle/>
          <a:p>
            <a:r>
              <a:rPr lang="en-US" sz="1400" dirty="0" smtClean="0">
                <a:solidFill>
                  <a:prstClr val="black"/>
                </a:solidFill>
                <a:cs typeface="Tahoma"/>
              </a:rPr>
              <a:t>1	      10	           100	                1,000               10,000            100,000</a:t>
            </a:r>
          </a:p>
        </p:txBody>
      </p:sp>
      <p:sp>
        <p:nvSpPr>
          <p:cNvPr id="9" name="TextBox 8"/>
          <p:cNvSpPr txBox="1"/>
          <p:nvPr/>
        </p:nvSpPr>
        <p:spPr>
          <a:xfrm>
            <a:off x="2222263" y="5951599"/>
            <a:ext cx="5073881" cy="338554"/>
          </a:xfrm>
          <a:prstGeom prst="rect">
            <a:avLst/>
          </a:prstGeom>
          <a:noFill/>
        </p:spPr>
        <p:txBody>
          <a:bodyPr wrap="square" rtlCol="0">
            <a:spAutoFit/>
          </a:bodyPr>
          <a:lstStyle/>
          <a:p>
            <a:pPr algn="ctr"/>
            <a:r>
              <a:rPr lang="en-US" sz="1600" b="1" dirty="0" smtClean="0">
                <a:solidFill>
                  <a:prstClr val="black"/>
                </a:solidFill>
                <a:cs typeface="Tahoma"/>
              </a:rPr>
              <a:t>Complexity (# genes inserted/modified)</a:t>
            </a:r>
          </a:p>
        </p:txBody>
      </p:sp>
      <p:grpSp>
        <p:nvGrpSpPr>
          <p:cNvPr id="2" name="Group 36"/>
          <p:cNvGrpSpPr/>
          <p:nvPr/>
        </p:nvGrpSpPr>
        <p:grpSpPr>
          <a:xfrm>
            <a:off x="361551" y="919323"/>
            <a:ext cx="1085727" cy="5106372"/>
            <a:chOff x="261263" y="1093735"/>
            <a:chExt cx="1085727" cy="5106372"/>
          </a:xfrm>
        </p:grpSpPr>
        <p:sp>
          <p:nvSpPr>
            <p:cNvPr id="11" name="TextBox 10"/>
            <p:cNvSpPr txBox="1"/>
            <p:nvPr/>
          </p:nvSpPr>
          <p:spPr>
            <a:xfrm>
              <a:off x="288867" y="1883719"/>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10</a:t>
              </a:r>
              <a:endParaRPr lang="en-US" sz="1600" dirty="0" smtClean="0">
                <a:solidFill>
                  <a:prstClr val="black"/>
                </a:solidFill>
                <a:cs typeface="Tahoma"/>
              </a:endParaRPr>
            </a:p>
          </p:txBody>
        </p:sp>
        <p:sp>
          <p:nvSpPr>
            <p:cNvPr id="12" name="TextBox 11"/>
            <p:cNvSpPr txBox="1"/>
            <p:nvPr/>
          </p:nvSpPr>
          <p:spPr>
            <a:xfrm>
              <a:off x="288867" y="1359585"/>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11</a:t>
              </a:r>
              <a:endParaRPr lang="en-US" sz="1600" dirty="0" smtClean="0">
                <a:solidFill>
                  <a:prstClr val="black"/>
                </a:solidFill>
                <a:cs typeface="Tahoma"/>
              </a:endParaRPr>
            </a:p>
          </p:txBody>
        </p:sp>
        <p:sp>
          <p:nvSpPr>
            <p:cNvPr id="13" name="TextBox 12"/>
            <p:cNvSpPr txBox="1"/>
            <p:nvPr/>
          </p:nvSpPr>
          <p:spPr>
            <a:xfrm>
              <a:off x="261263" y="2407852"/>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9</a:t>
              </a:r>
              <a:endParaRPr lang="en-US" sz="1600" dirty="0" smtClean="0">
                <a:solidFill>
                  <a:prstClr val="black"/>
                </a:solidFill>
                <a:cs typeface="Tahoma"/>
              </a:endParaRPr>
            </a:p>
          </p:txBody>
        </p:sp>
        <p:sp>
          <p:nvSpPr>
            <p:cNvPr id="14" name="TextBox 13"/>
            <p:cNvSpPr txBox="1"/>
            <p:nvPr/>
          </p:nvSpPr>
          <p:spPr>
            <a:xfrm>
              <a:off x="261263" y="2931986"/>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8</a:t>
              </a:r>
              <a:endParaRPr lang="en-US" sz="1600" dirty="0" smtClean="0">
                <a:solidFill>
                  <a:prstClr val="black"/>
                </a:solidFill>
                <a:cs typeface="Tahoma"/>
              </a:endParaRPr>
            </a:p>
          </p:txBody>
        </p:sp>
        <p:sp>
          <p:nvSpPr>
            <p:cNvPr id="15" name="TextBox 14"/>
            <p:cNvSpPr txBox="1"/>
            <p:nvPr/>
          </p:nvSpPr>
          <p:spPr>
            <a:xfrm>
              <a:off x="261263" y="3487399"/>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7</a:t>
              </a:r>
              <a:endParaRPr lang="en-US" sz="1600" dirty="0" smtClean="0">
                <a:solidFill>
                  <a:prstClr val="black"/>
                </a:solidFill>
                <a:cs typeface="Tahoma"/>
              </a:endParaRPr>
            </a:p>
          </p:txBody>
        </p:sp>
        <p:sp>
          <p:nvSpPr>
            <p:cNvPr id="16" name="TextBox 15"/>
            <p:cNvSpPr txBox="1"/>
            <p:nvPr/>
          </p:nvSpPr>
          <p:spPr>
            <a:xfrm>
              <a:off x="261263" y="4011532"/>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6</a:t>
              </a:r>
              <a:endParaRPr lang="en-US" sz="1600" dirty="0" smtClean="0">
                <a:solidFill>
                  <a:prstClr val="black"/>
                </a:solidFill>
                <a:cs typeface="Tahoma"/>
              </a:endParaRPr>
            </a:p>
          </p:txBody>
        </p:sp>
        <p:sp>
          <p:nvSpPr>
            <p:cNvPr id="17" name="TextBox 16"/>
            <p:cNvSpPr txBox="1"/>
            <p:nvPr/>
          </p:nvSpPr>
          <p:spPr>
            <a:xfrm>
              <a:off x="261263" y="4609214"/>
              <a:ext cx="1058123" cy="492855"/>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5</a:t>
              </a:r>
              <a:endParaRPr lang="en-US" sz="1600" dirty="0" smtClean="0">
                <a:solidFill>
                  <a:prstClr val="black"/>
                </a:solidFill>
                <a:cs typeface="Tahoma"/>
              </a:endParaRPr>
            </a:p>
          </p:txBody>
        </p:sp>
        <p:sp>
          <p:nvSpPr>
            <p:cNvPr id="18" name="TextBox 17"/>
            <p:cNvSpPr txBox="1"/>
            <p:nvPr/>
          </p:nvSpPr>
          <p:spPr>
            <a:xfrm>
              <a:off x="261263" y="5164626"/>
              <a:ext cx="1058123" cy="459774"/>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4</a:t>
              </a:r>
              <a:endParaRPr lang="en-US" sz="1600" dirty="0" smtClean="0">
                <a:solidFill>
                  <a:prstClr val="black"/>
                </a:solidFill>
                <a:cs typeface="Tahoma"/>
              </a:endParaRPr>
            </a:p>
          </p:txBody>
        </p:sp>
        <p:sp>
          <p:nvSpPr>
            <p:cNvPr id="19" name="TextBox 18"/>
            <p:cNvSpPr txBox="1"/>
            <p:nvPr/>
          </p:nvSpPr>
          <p:spPr>
            <a:xfrm>
              <a:off x="266906" y="5625969"/>
              <a:ext cx="1058123" cy="459774"/>
            </a:xfrm>
            <a:prstGeom prst="rect">
              <a:avLst/>
            </a:prstGeom>
            <a:solidFill>
              <a:schemeClr val="bg1"/>
            </a:solidFill>
          </p:spPr>
          <p:txBody>
            <a:bodyPr wrap="square" rIns="0" rtlCol="0">
              <a:spAutoFit/>
            </a:bodyPr>
            <a:lstStyle/>
            <a:p>
              <a:pPr algn="r"/>
              <a:r>
                <a:rPr lang="en-US" sz="1600" dirty="0" smtClean="0">
                  <a:solidFill>
                    <a:prstClr val="black"/>
                  </a:solidFill>
                  <a:cs typeface="Tahoma"/>
                </a:rPr>
                <a:t>10</a:t>
              </a:r>
              <a:r>
                <a:rPr lang="en-US" sz="1600" baseline="30000" dirty="0" smtClean="0">
                  <a:solidFill>
                    <a:prstClr val="black"/>
                  </a:solidFill>
                  <a:cs typeface="Tahoma"/>
                </a:rPr>
                <a:t>3</a:t>
              </a:r>
              <a:endParaRPr lang="en-US" sz="1600" dirty="0" smtClean="0">
                <a:solidFill>
                  <a:prstClr val="black"/>
                </a:solidFill>
                <a:cs typeface="Tahoma"/>
              </a:endParaRPr>
            </a:p>
          </p:txBody>
        </p:sp>
        <p:sp>
          <p:nvSpPr>
            <p:cNvPr id="20" name="TextBox 19"/>
            <p:cNvSpPr txBox="1"/>
            <p:nvPr/>
          </p:nvSpPr>
          <p:spPr>
            <a:xfrm rot="16200000">
              <a:off x="-1839275" y="3462255"/>
              <a:ext cx="5106372" cy="369332"/>
            </a:xfrm>
            <a:prstGeom prst="rect">
              <a:avLst/>
            </a:prstGeom>
            <a:noFill/>
          </p:spPr>
          <p:txBody>
            <a:bodyPr wrap="square" rtlCol="0">
              <a:spAutoFit/>
            </a:bodyPr>
            <a:lstStyle/>
            <a:p>
              <a:pPr algn="ctr"/>
              <a:r>
                <a:rPr lang="en-US" b="1" spc="30" dirty="0" smtClean="0">
                  <a:solidFill>
                    <a:prstClr val="black"/>
                  </a:solidFill>
                  <a:cs typeface="Tahoma"/>
                </a:rPr>
                <a:t>Effort</a:t>
              </a:r>
              <a:r>
                <a:rPr lang="en-US" b="1" dirty="0" smtClean="0">
                  <a:solidFill>
                    <a:prstClr val="black"/>
                  </a:solidFill>
                  <a:cs typeface="Tahoma"/>
                </a:rPr>
                <a:t> (total $ * yrs to develop) [$*yr]</a:t>
              </a:r>
            </a:p>
          </p:txBody>
        </p:sp>
      </p:grpSp>
      <p:sp>
        <p:nvSpPr>
          <p:cNvPr id="22" name="TextBox 21"/>
          <p:cNvSpPr txBox="1"/>
          <p:nvPr/>
        </p:nvSpPr>
        <p:spPr>
          <a:xfrm>
            <a:off x="6148569" y="1066560"/>
            <a:ext cx="715442" cy="285460"/>
          </a:xfrm>
          <a:prstGeom prst="rect">
            <a:avLst/>
          </a:prstGeom>
          <a:noFill/>
        </p:spPr>
        <p:txBody>
          <a:bodyPr wrap="square" rtlCol="0">
            <a:spAutoFit/>
          </a:bodyPr>
          <a:lstStyle/>
          <a:p>
            <a:r>
              <a:rPr lang="en-US" sz="1200" dirty="0" smtClean="0">
                <a:solidFill>
                  <a:srgbClr val="FF5050"/>
                </a:solidFill>
                <a:cs typeface="Tahoma"/>
              </a:rPr>
              <a:t>yeast</a:t>
            </a:r>
          </a:p>
        </p:txBody>
      </p:sp>
      <p:sp>
        <p:nvSpPr>
          <p:cNvPr id="24" name="TextBox 23"/>
          <p:cNvSpPr txBox="1"/>
          <p:nvPr/>
        </p:nvSpPr>
        <p:spPr>
          <a:xfrm>
            <a:off x="4672288" y="1063552"/>
            <a:ext cx="1456581" cy="276999"/>
          </a:xfrm>
          <a:prstGeom prst="rect">
            <a:avLst/>
          </a:prstGeom>
          <a:noFill/>
        </p:spPr>
        <p:txBody>
          <a:bodyPr wrap="square" rtlCol="0">
            <a:spAutoFit/>
          </a:bodyPr>
          <a:lstStyle/>
          <a:p>
            <a:r>
              <a:rPr lang="en-US" sz="1200" dirty="0" smtClean="0">
                <a:solidFill>
                  <a:srgbClr val="FF5050"/>
                </a:solidFill>
                <a:cs typeface="Tahoma"/>
              </a:rPr>
              <a:t>minimal bacterium</a:t>
            </a:r>
          </a:p>
        </p:txBody>
      </p:sp>
      <p:cxnSp>
        <p:nvCxnSpPr>
          <p:cNvPr id="38" name="Straight Connector 37"/>
          <p:cNvCxnSpPr/>
          <p:nvPr/>
        </p:nvCxnSpPr>
        <p:spPr>
          <a:xfrm>
            <a:off x="1554817" y="2051344"/>
            <a:ext cx="6386286" cy="0"/>
          </a:xfrm>
          <a:prstGeom prst="line">
            <a:avLst/>
          </a:prstGeom>
          <a:ln>
            <a:solidFill>
              <a:srgbClr val="000000">
                <a:alpha val="40000"/>
              </a:srgbClr>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528697" y="1821742"/>
            <a:ext cx="1409186" cy="246221"/>
          </a:xfrm>
          <a:prstGeom prst="rect">
            <a:avLst/>
          </a:prstGeom>
          <a:noFill/>
        </p:spPr>
        <p:txBody>
          <a:bodyPr wrap="square" rtlCol="0">
            <a:spAutoFit/>
          </a:bodyPr>
          <a:lstStyle/>
          <a:p>
            <a:r>
              <a:rPr lang="en-US" sz="1000" i="1" dirty="0" smtClean="0">
                <a:solidFill>
                  <a:prstClr val="black"/>
                </a:solidFill>
                <a:cs typeface="Tahoma"/>
              </a:rPr>
              <a:t>DARPA annual budget</a:t>
            </a:r>
          </a:p>
        </p:txBody>
      </p:sp>
      <p:sp>
        <p:nvSpPr>
          <p:cNvPr id="66" name="Line 20"/>
          <p:cNvSpPr>
            <a:spLocks noChangeShapeType="1"/>
          </p:cNvSpPr>
          <p:nvPr/>
        </p:nvSpPr>
        <p:spPr bwMode="auto">
          <a:xfrm flipV="1">
            <a:off x="1602296" y="5185288"/>
            <a:ext cx="450083" cy="368"/>
          </a:xfrm>
          <a:prstGeom prst="line">
            <a:avLst/>
          </a:prstGeom>
          <a:noFill/>
          <a:ln w="28575">
            <a:solidFill>
              <a:schemeClr val="tx1"/>
            </a:solidFill>
            <a:round/>
            <a:headEnd type="triangle" w="med" len="med"/>
            <a:tailEnd/>
          </a:ln>
          <a:effectLst/>
        </p:spPr>
        <p:txBody>
          <a:bodyPr/>
          <a:lstStyle/>
          <a:p>
            <a:endParaRPr lang="en-US" sz="1100">
              <a:solidFill>
                <a:prstClr val="black"/>
              </a:solidFill>
            </a:endParaRPr>
          </a:p>
        </p:txBody>
      </p:sp>
      <p:sp>
        <p:nvSpPr>
          <p:cNvPr id="36" name="Oval 35"/>
          <p:cNvSpPr/>
          <p:nvPr/>
        </p:nvSpPr>
        <p:spPr>
          <a:xfrm rot="2324079">
            <a:off x="2126288" y="1585358"/>
            <a:ext cx="1733909" cy="3295290"/>
          </a:xfrm>
          <a:prstGeom prst="ellipse">
            <a:avLst/>
          </a:prstGeom>
          <a:solidFill>
            <a:srgbClr val="144A9B">
              <a:alpha val="16863"/>
            </a:srgbClr>
          </a:solidFill>
          <a:ln>
            <a:solidFill>
              <a:srgbClr val="0033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3219253" y="4266499"/>
            <a:ext cx="4788144" cy="1389191"/>
          </a:xfrm>
          <a:prstGeom prst="rect">
            <a:avLst/>
          </a:prstGeom>
          <a:solidFill>
            <a:srgbClr val="CCFF66">
              <a:alpha val="5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smtClean="0">
                <a:solidFill>
                  <a:prstClr val="black"/>
                </a:solidFill>
              </a:rPr>
              <a:t>Living Foundries</a:t>
            </a:r>
          </a:p>
          <a:p>
            <a:pPr algn="ctr"/>
            <a:endParaRPr lang="en-US" sz="1600" dirty="0">
              <a:solidFill>
                <a:prstClr val="black"/>
              </a:solidFill>
            </a:endParaRPr>
          </a:p>
        </p:txBody>
      </p:sp>
      <p:sp>
        <p:nvSpPr>
          <p:cNvPr id="65" name="Line 18"/>
          <p:cNvSpPr>
            <a:spLocks noChangeShapeType="1"/>
          </p:cNvSpPr>
          <p:nvPr/>
        </p:nvSpPr>
        <p:spPr bwMode="auto">
          <a:xfrm>
            <a:off x="3388020" y="5195562"/>
            <a:ext cx="538781" cy="273"/>
          </a:xfrm>
          <a:prstGeom prst="line">
            <a:avLst/>
          </a:prstGeom>
          <a:noFill/>
          <a:ln w="28575">
            <a:solidFill>
              <a:schemeClr val="tx1"/>
            </a:solidFill>
            <a:prstDash val="sysDot"/>
            <a:round/>
            <a:headEnd/>
            <a:tailEnd type="triangle" w="med" len="med"/>
          </a:ln>
          <a:effectLst/>
        </p:spPr>
        <p:txBody>
          <a:bodyPr/>
          <a:lstStyle/>
          <a:p>
            <a:endParaRPr lang="en-US" sz="1100">
              <a:solidFill>
                <a:prstClr val="black"/>
              </a:solidFill>
            </a:endParaRPr>
          </a:p>
        </p:txBody>
      </p:sp>
      <p:sp>
        <p:nvSpPr>
          <p:cNvPr id="67" name="Text Box 27"/>
          <p:cNvSpPr txBox="1">
            <a:spLocks noChangeArrowheads="1"/>
          </p:cNvSpPr>
          <p:nvPr/>
        </p:nvSpPr>
        <p:spPr bwMode="auto">
          <a:xfrm>
            <a:off x="6032064" y="5304278"/>
            <a:ext cx="1317643" cy="219438"/>
          </a:xfrm>
          <a:prstGeom prst="rect">
            <a:avLst/>
          </a:prstGeom>
          <a:noFill/>
          <a:ln w="9525">
            <a:noFill/>
            <a:miter lim="800000"/>
            <a:headEnd/>
            <a:tailEnd/>
          </a:ln>
          <a:effectLst/>
        </p:spPr>
        <p:txBody>
          <a:bodyPr wrap="square" lIns="0" tIns="0" rIns="0" bIns="0">
            <a:spAutoFit/>
          </a:bodyPr>
          <a:lstStyle/>
          <a:p>
            <a:pPr algn="ctr"/>
            <a:r>
              <a:rPr lang="en-US" sz="1050" dirty="0">
                <a:solidFill>
                  <a:prstClr val="black"/>
                </a:solidFill>
              </a:rPr>
              <a:t>genome rewrite</a:t>
            </a:r>
          </a:p>
        </p:txBody>
      </p:sp>
      <p:sp>
        <p:nvSpPr>
          <p:cNvPr id="68" name="Text Box 23"/>
          <p:cNvSpPr txBox="1">
            <a:spLocks noChangeArrowheads="1"/>
          </p:cNvSpPr>
          <p:nvPr/>
        </p:nvSpPr>
        <p:spPr bwMode="auto">
          <a:xfrm>
            <a:off x="3492827" y="5324126"/>
            <a:ext cx="1515240" cy="161582"/>
          </a:xfrm>
          <a:prstGeom prst="rect">
            <a:avLst/>
          </a:prstGeom>
          <a:noFill/>
          <a:ln w="9525">
            <a:noFill/>
            <a:miter lim="800000"/>
            <a:headEnd/>
            <a:tailEnd/>
          </a:ln>
          <a:effectLst/>
        </p:spPr>
        <p:txBody>
          <a:bodyPr wrap="square" lIns="0" tIns="0" rIns="0" bIns="0">
            <a:spAutoFit/>
          </a:bodyPr>
          <a:lstStyle/>
          <a:p>
            <a:r>
              <a:rPr lang="en-US" sz="1050" dirty="0" smtClean="0">
                <a:solidFill>
                  <a:prstClr val="black"/>
                </a:solidFill>
              </a:rPr>
              <a:t>complex genetic </a:t>
            </a:r>
            <a:r>
              <a:rPr lang="en-US" sz="1050" dirty="0">
                <a:solidFill>
                  <a:prstClr val="black"/>
                </a:solidFill>
              </a:rPr>
              <a:t>circuits</a:t>
            </a:r>
          </a:p>
        </p:txBody>
      </p:sp>
      <p:cxnSp>
        <p:nvCxnSpPr>
          <p:cNvPr id="70" name="Straight Arrow Connector 69"/>
          <p:cNvCxnSpPr/>
          <p:nvPr/>
        </p:nvCxnSpPr>
        <p:spPr>
          <a:xfrm>
            <a:off x="4948328" y="5400102"/>
            <a:ext cx="457200"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rot="10800000">
            <a:off x="3110347" y="5406941"/>
            <a:ext cx="320040"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a:off x="7209742" y="5396297"/>
            <a:ext cx="640080"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rot="10800000">
            <a:off x="5411198" y="5398866"/>
            <a:ext cx="747059" cy="427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69" name="Text Box 16"/>
          <p:cNvSpPr txBox="1">
            <a:spLocks noChangeArrowheads="1"/>
          </p:cNvSpPr>
          <p:nvPr/>
        </p:nvSpPr>
        <p:spPr bwMode="auto">
          <a:xfrm>
            <a:off x="2076525" y="5106372"/>
            <a:ext cx="1319811" cy="161584"/>
          </a:xfrm>
          <a:prstGeom prst="rect">
            <a:avLst/>
          </a:prstGeom>
          <a:noFill/>
          <a:ln w="9525">
            <a:noFill/>
            <a:miter lim="800000"/>
            <a:headEnd/>
            <a:tailEnd/>
          </a:ln>
          <a:effectLst/>
        </p:spPr>
        <p:txBody>
          <a:bodyPr wrap="square" lIns="0" tIns="0" rIns="0" bIns="0">
            <a:spAutoFit/>
          </a:bodyPr>
          <a:lstStyle/>
          <a:p>
            <a:r>
              <a:rPr lang="en-US" sz="1050" dirty="0" smtClean="0">
                <a:solidFill>
                  <a:prstClr val="black"/>
                </a:solidFill>
              </a:rPr>
              <a:t>metabolic engineering</a:t>
            </a:r>
            <a:endParaRPr lang="en-US" sz="1050" dirty="0">
              <a:solidFill>
                <a:prstClr val="black"/>
              </a:solidFill>
            </a:endParaRPr>
          </a:p>
        </p:txBody>
      </p:sp>
      <p:cxnSp>
        <p:nvCxnSpPr>
          <p:cNvPr id="5" name="Straight Connector 4"/>
          <p:cNvCxnSpPr/>
          <p:nvPr/>
        </p:nvCxnSpPr>
        <p:spPr bwMode="auto">
          <a:xfrm>
            <a:off x="1519848" y="5658957"/>
            <a:ext cx="6493825" cy="0"/>
          </a:xfrm>
          <a:prstGeom prst="line">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26" name="Oval 25"/>
          <p:cNvSpPr/>
          <p:nvPr/>
        </p:nvSpPr>
        <p:spPr>
          <a:xfrm>
            <a:off x="3202449" y="3805842"/>
            <a:ext cx="724352" cy="812807"/>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TextBox 26"/>
          <p:cNvSpPr txBox="1"/>
          <p:nvPr/>
        </p:nvSpPr>
        <p:spPr>
          <a:xfrm>
            <a:off x="4250447" y="3981384"/>
            <a:ext cx="1923925" cy="369332"/>
          </a:xfrm>
          <a:prstGeom prst="rect">
            <a:avLst/>
          </a:prstGeom>
          <a:noFill/>
        </p:spPr>
        <p:txBody>
          <a:bodyPr wrap="none" rtlCol="0">
            <a:spAutoFit/>
          </a:bodyPr>
          <a:lstStyle/>
          <a:p>
            <a:r>
              <a:rPr lang="en-US" b="1" dirty="0" smtClean="0"/>
              <a:t>LF: after 6 </a:t>
            </a:r>
            <a:r>
              <a:rPr lang="en-US" b="1" dirty="0" err="1" smtClean="0"/>
              <a:t>mos</a:t>
            </a:r>
            <a:endParaRPr lang="en-US" b="1" dirty="0"/>
          </a:p>
        </p:txBody>
      </p:sp>
      <p:sp>
        <p:nvSpPr>
          <p:cNvPr id="45" name="Title 2"/>
          <p:cNvSpPr txBox="1">
            <a:spLocks/>
          </p:cNvSpPr>
          <p:nvPr/>
        </p:nvSpPr>
        <p:spPr bwMode="auto">
          <a:xfrm>
            <a:off x="1631009" y="121351"/>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a:lstStyle>
          <a:p>
            <a:r>
              <a:rPr lang="en-US" sz="2400" dirty="0" smtClean="0">
                <a:latin typeface="Calibri"/>
                <a:cs typeface="Calibri"/>
              </a:rPr>
              <a:t>A worrisome trend</a:t>
            </a:r>
            <a:endParaRPr lang="en-US" sz="2400" dirty="0">
              <a:latin typeface="Calibri"/>
              <a:cs typeface="Calibri"/>
            </a:endParaRPr>
          </a:p>
        </p:txBody>
      </p:sp>
      <p:graphicFrame>
        <p:nvGraphicFramePr>
          <p:cNvPr id="40" name="Table 39"/>
          <p:cNvGraphicFramePr>
            <a:graphicFrameLocks noGrp="1"/>
          </p:cNvGraphicFramePr>
          <p:nvPr>
            <p:extLst>
              <p:ext uri="{D42A27DB-BD31-4B8C-83A1-F6EECF244321}">
                <p14:modId xmlns:p14="http://schemas.microsoft.com/office/powerpoint/2010/main" val="251919340"/>
              </p:ext>
            </p:extLst>
          </p:nvPr>
        </p:nvGraphicFramePr>
        <p:xfrm>
          <a:off x="6196495" y="1689470"/>
          <a:ext cx="2503923" cy="1920240"/>
        </p:xfrm>
        <a:graphic>
          <a:graphicData uri="http://schemas.openxmlformats.org/drawingml/2006/table">
            <a:tbl>
              <a:tblPr firstRow="1" bandRow="1">
                <a:effectLst>
                  <a:outerShdw blurRad="50800" dist="38100" dir="2700000" algn="tl" rotWithShape="0">
                    <a:srgbClr val="000000">
                      <a:alpha val="43000"/>
                    </a:srgbClr>
                  </a:outerShdw>
                </a:effectLst>
              </a:tblPr>
              <a:tblGrid>
                <a:gridCol w="817706"/>
                <a:gridCol w="855210"/>
                <a:gridCol w="831007"/>
              </a:tblGrid>
              <a:tr h="209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000" dirty="0">
                        <a:latin typeface="Calibri"/>
                        <a:cs typeface="Calibri"/>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000" b="1" dirty="0" smtClean="0">
                          <a:latin typeface="Calibri"/>
                          <a:cs typeface="Calibri"/>
                        </a:rPr>
                        <a:t>SOA</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000" b="1" dirty="0" smtClean="0">
                          <a:latin typeface="Calibri"/>
                          <a:cs typeface="Calibri"/>
                        </a:rPr>
                        <a:t>Goal</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r>
              <a:tr h="1785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b="1" dirty="0" smtClean="0">
                          <a:latin typeface="Calibri"/>
                          <a:cs typeface="Calibri"/>
                        </a:rPr>
                        <a:t>Design</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1-3 months</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&lt;1</a:t>
                      </a:r>
                      <a:r>
                        <a:rPr lang="en-US" sz="1000" baseline="0" dirty="0" smtClean="0">
                          <a:latin typeface="Calibri"/>
                          <a:cs typeface="Calibri"/>
                        </a:rPr>
                        <a:t> week</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r>
              <a:tr h="2924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b="1" dirty="0" smtClean="0">
                          <a:latin typeface="Calibri"/>
                          <a:cs typeface="Calibri"/>
                        </a:rPr>
                        <a:t>DNA</a:t>
                      </a:r>
                      <a:r>
                        <a:rPr lang="en-US" sz="1000" b="1" baseline="0" dirty="0" smtClean="0">
                          <a:latin typeface="Calibri"/>
                          <a:cs typeface="Calibri"/>
                        </a:rPr>
                        <a:t> S</a:t>
                      </a:r>
                      <a:r>
                        <a:rPr lang="en-US" sz="1000" b="1" dirty="0" smtClean="0">
                          <a:latin typeface="Calibri"/>
                          <a:cs typeface="Calibri"/>
                        </a:rPr>
                        <a:t>ynth.</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$0.45-$0.75</a:t>
                      </a:r>
                      <a:r>
                        <a:rPr lang="en-US" sz="1000" baseline="0" dirty="0" smtClean="0">
                          <a:latin typeface="Calibri"/>
                          <a:cs typeface="Calibri"/>
                        </a:rPr>
                        <a:t> 2wks-2mos</a:t>
                      </a:r>
                    </a:p>
                    <a:p>
                      <a:r>
                        <a:rPr lang="en-US" sz="1000" baseline="0" dirty="0" smtClean="0">
                          <a:latin typeface="Calibri"/>
                          <a:cs typeface="Calibri"/>
                        </a:rPr>
                        <a:t>20 kb</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$0.004</a:t>
                      </a:r>
                    </a:p>
                    <a:p>
                      <a:r>
                        <a:rPr lang="en-US" sz="1000" dirty="0" smtClean="0">
                          <a:latin typeface="Calibri"/>
                          <a:cs typeface="Calibri"/>
                        </a:rPr>
                        <a:t>2 days</a:t>
                      </a:r>
                      <a:endParaRPr lang="en-US" sz="1000" baseline="0" dirty="0" smtClean="0">
                        <a:latin typeface="Calibri"/>
                        <a:cs typeface="Calibri"/>
                      </a:endParaRPr>
                    </a:p>
                    <a:p>
                      <a:r>
                        <a:rPr lang="en-US" sz="1000" baseline="0" dirty="0" smtClean="0">
                          <a:latin typeface="Calibri"/>
                          <a:cs typeface="Calibri"/>
                        </a:rPr>
                        <a:t>Mb’s</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r>
              <a:tr h="1785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b="1" dirty="0" smtClean="0">
                          <a:latin typeface="Calibri"/>
                          <a:cs typeface="Calibri"/>
                        </a:rPr>
                        <a:t>Test/Debug</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weeks</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&lt;1 day</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r>
              <a:tr h="209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b="1" dirty="0" smtClean="0">
                          <a:latin typeface="Calibri"/>
                          <a:cs typeface="Calibri"/>
                        </a:rPr>
                        <a:t>Complexity</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&lt;10</a:t>
                      </a:r>
                      <a:r>
                        <a:rPr lang="en-US" sz="1000" baseline="0" dirty="0" smtClean="0">
                          <a:latin typeface="Calibri"/>
                          <a:cs typeface="Calibri"/>
                        </a:rPr>
                        <a:t>s</a:t>
                      </a:r>
                      <a:r>
                        <a:rPr lang="en-US" sz="1000" dirty="0" smtClean="0">
                          <a:latin typeface="Calibri"/>
                          <a:cs typeface="Calibri"/>
                        </a:rPr>
                        <a:t> genes</a:t>
                      </a:r>
                    </a:p>
                    <a:p>
                      <a:r>
                        <a:rPr lang="en-US" sz="1000" dirty="0" smtClean="0">
                          <a:latin typeface="Calibri"/>
                          <a:cs typeface="Calibri"/>
                        </a:rPr>
                        <a:t>routine</a:t>
                      </a:r>
                      <a:r>
                        <a:rPr lang="en-US" sz="1000" baseline="0" dirty="0" smtClean="0">
                          <a:latin typeface="Calibri"/>
                          <a:cs typeface="Calibri"/>
                        </a:rPr>
                        <a:t>: &lt;10</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10</a:t>
                      </a:r>
                      <a:r>
                        <a:rPr lang="en-US" sz="1000" baseline="30000" dirty="0" smtClean="0">
                          <a:latin typeface="Calibri"/>
                          <a:cs typeface="Calibri"/>
                        </a:rPr>
                        <a:t>3</a:t>
                      </a:r>
                      <a:r>
                        <a:rPr lang="en-US" sz="1000" baseline="0" dirty="0" smtClean="0">
                          <a:latin typeface="Calibri"/>
                          <a:cs typeface="Calibri"/>
                        </a:rPr>
                        <a:t>-10</a:t>
                      </a:r>
                      <a:r>
                        <a:rPr lang="en-US" sz="1000" baseline="30000" dirty="0" smtClean="0">
                          <a:latin typeface="Calibri"/>
                          <a:cs typeface="Calibri"/>
                        </a:rPr>
                        <a:t>4</a:t>
                      </a:r>
                      <a:endParaRPr lang="en-US" sz="1000" baseline="0" dirty="0" smtClean="0">
                        <a:latin typeface="Calibri"/>
                        <a:cs typeface="Calibri"/>
                      </a:endParaRPr>
                    </a:p>
                    <a:p>
                      <a:r>
                        <a:rPr lang="en-US" sz="1000" baseline="0" dirty="0" smtClean="0">
                          <a:latin typeface="Calibri"/>
                          <a:cs typeface="Calibri"/>
                        </a:rPr>
                        <a:t>genes</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r>
              <a:tr h="1785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b="1" dirty="0" smtClean="0">
                          <a:latin typeface="Calibri"/>
                          <a:cs typeface="Calibri"/>
                        </a:rPr>
                        <a:t>Total Time</a:t>
                      </a:r>
                      <a:endParaRPr lang="en-US" sz="1000" b="1"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7</a:t>
                      </a:r>
                      <a:r>
                        <a:rPr lang="en-US" sz="1000" baseline="0" dirty="0" smtClean="0">
                          <a:latin typeface="Calibri"/>
                          <a:cs typeface="Calibri"/>
                        </a:rPr>
                        <a:t> yrs</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smtClean="0">
                          <a:latin typeface="Calibri"/>
                          <a:cs typeface="Calibri"/>
                        </a:rPr>
                        <a:t>&lt;1</a:t>
                      </a:r>
                      <a:r>
                        <a:rPr lang="en-US" sz="1000" baseline="0" dirty="0" smtClean="0">
                          <a:latin typeface="Calibri"/>
                          <a:cs typeface="Calibri"/>
                        </a:rPr>
                        <a:t> </a:t>
                      </a:r>
                      <a:r>
                        <a:rPr lang="en-US" sz="1000" dirty="0" smtClean="0">
                          <a:latin typeface="Calibri"/>
                          <a:cs typeface="Calibri"/>
                        </a:rPr>
                        <a:t>yr</a:t>
                      </a:r>
                      <a:endParaRPr lang="en-US" sz="1000" dirty="0">
                        <a:latin typeface="Calibri"/>
                        <a:cs typeface="Calibri"/>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r>
            </a:tbl>
          </a:graphicData>
        </a:graphic>
      </p:graphicFrame>
      <p:sp>
        <p:nvSpPr>
          <p:cNvPr id="44"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37669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ight Arrow 91"/>
          <p:cNvSpPr/>
          <p:nvPr/>
        </p:nvSpPr>
        <p:spPr>
          <a:xfrm rot="16200000">
            <a:off x="7465161" y="2398557"/>
            <a:ext cx="708166" cy="457280"/>
          </a:xfrm>
          <a:prstGeom prst="rightArrow">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6528006" y="2627920"/>
            <a:ext cx="2482006" cy="2136804"/>
          </a:xfrm>
          <a:prstGeom prst="roundRect">
            <a:avLst>
              <a:gd name="adj" fmla="val 1124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Bent-Up Arrow 58"/>
          <p:cNvSpPr/>
          <p:nvPr/>
        </p:nvSpPr>
        <p:spPr>
          <a:xfrm rot="5400000">
            <a:off x="961057" y="5631171"/>
            <a:ext cx="990958" cy="893192"/>
          </a:xfrm>
          <a:prstGeom prst="bentUpArrow">
            <a:avLst>
              <a:gd name="adj1" fmla="val 25942"/>
              <a:gd name="adj2" fmla="val 25000"/>
              <a:gd name="adj3" fmla="val 2500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Slide Number Placeholder 2"/>
          <p:cNvSpPr>
            <a:spLocks noGrp="1"/>
          </p:cNvSpPr>
          <p:nvPr>
            <p:ph type="sldNum" sz="quarter" idx="11"/>
          </p:nvPr>
        </p:nvSpPr>
        <p:spPr>
          <a:xfrm>
            <a:off x="8180411" y="5208010"/>
            <a:ext cx="762000" cy="292102"/>
          </a:xfrm>
        </p:spPr>
        <p:txBody>
          <a:bodyPr/>
          <a:lstStyle/>
          <a:p>
            <a:pPr>
              <a:defRPr/>
            </a:pPr>
            <a:fld id="{231CC523-8BC6-4921-807A-66BD262F34AB}" type="slidenum">
              <a:rPr lang="en-US" smtClean="0"/>
              <a:pPr>
                <a:defRPr/>
              </a:pPr>
              <a:t>12</a:t>
            </a:fld>
            <a:endParaRPr lang="en-US"/>
          </a:p>
        </p:txBody>
      </p:sp>
      <p:sp>
        <p:nvSpPr>
          <p:cNvPr id="5" name="Title 4"/>
          <p:cNvSpPr>
            <a:spLocks noGrp="1"/>
          </p:cNvSpPr>
          <p:nvPr>
            <p:ph type="ctrTitle"/>
          </p:nvPr>
        </p:nvSpPr>
        <p:spPr/>
        <p:txBody>
          <a:bodyPr/>
          <a:lstStyle/>
          <a:p>
            <a:r>
              <a:rPr lang="en-US" dirty="0" smtClean="0">
                <a:latin typeface="Calibri"/>
                <a:cs typeface="Calibri"/>
              </a:rPr>
              <a:t>Design tools (Living Foundries)</a:t>
            </a:r>
            <a:endParaRPr lang="en-US" dirty="0">
              <a:latin typeface="Calibri"/>
              <a:cs typeface="Calibri"/>
            </a:endParaRPr>
          </a:p>
        </p:txBody>
      </p:sp>
      <p:sp>
        <p:nvSpPr>
          <p:cNvPr id="24" name="TextBox 23"/>
          <p:cNvSpPr txBox="1"/>
          <p:nvPr/>
        </p:nvSpPr>
        <p:spPr>
          <a:xfrm>
            <a:off x="6606844" y="4880913"/>
            <a:ext cx="2356413" cy="954107"/>
          </a:xfrm>
          <a:prstGeom prst="rect">
            <a:avLst/>
          </a:prstGeom>
          <a:solidFill>
            <a:schemeClr val="bg1"/>
          </a:solidFill>
          <a:ln w="25400">
            <a:solidFill>
              <a:schemeClr val="tx1"/>
            </a:solidFill>
          </a:ln>
        </p:spPr>
        <p:txBody>
          <a:bodyPr wrap="square" lIns="0" rIns="0" rtlCol="0">
            <a:spAutoFit/>
          </a:bodyPr>
          <a:lstStyle/>
          <a:p>
            <a:pPr algn="ctr"/>
            <a:r>
              <a:rPr lang="en-US" sz="1600" dirty="0" smtClean="0"/>
              <a:t>High-Throughput Screening: </a:t>
            </a:r>
          </a:p>
          <a:p>
            <a:pPr algn="ctr"/>
            <a:r>
              <a:rPr lang="en-US" sz="1200" i="1" dirty="0" smtClean="0"/>
              <a:t>Sequencing, RNA-</a:t>
            </a:r>
            <a:r>
              <a:rPr lang="en-US" sz="1200" i="1" dirty="0" err="1" smtClean="0"/>
              <a:t>seq</a:t>
            </a:r>
            <a:r>
              <a:rPr lang="en-US" sz="1200" i="1" dirty="0" smtClean="0"/>
              <a:t>, Mass spec, Multiplex PCR, LC-MS, GC-MS</a:t>
            </a:r>
            <a:endParaRPr lang="en-US" sz="1200" i="1"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398" y="3893118"/>
            <a:ext cx="1112970" cy="743357"/>
          </a:xfrm>
          <a:prstGeom prst="rect">
            <a:avLst/>
          </a:prstGeom>
        </p:spPr>
      </p:pic>
      <p:pic>
        <p:nvPicPr>
          <p:cNvPr id="11" name="Picture 10"/>
          <p:cNvPicPr>
            <a:picLocks noChangeAspect="1"/>
          </p:cNvPicPr>
          <p:nvPr/>
        </p:nvPicPr>
        <p:blipFill>
          <a:blip r:embed="rId4"/>
          <a:stretch>
            <a:fillRect/>
          </a:stretch>
        </p:blipFill>
        <p:spPr>
          <a:xfrm>
            <a:off x="6631894" y="3944993"/>
            <a:ext cx="1147452" cy="787734"/>
          </a:xfrm>
          <a:prstGeom prst="rect">
            <a:avLst/>
          </a:prstGeom>
        </p:spPr>
      </p:pic>
      <p:sp>
        <p:nvSpPr>
          <p:cNvPr id="12" name="TextBox 11"/>
          <p:cNvSpPr txBox="1"/>
          <p:nvPr/>
        </p:nvSpPr>
        <p:spPr>
          <a:xfrm>
            <a:off x="6514870" y="3599319"/>
            <a:ext cx="1315873" cy="276999"/>
          </a:xfrm>
          <a:prstGeom prst="rect">
            <a:avLst/>
          </a:prstGeom>
          <a:noFill/>
        </p:spPr>
        <p:txBody>
          <a:bodyPr wrap="none" rtlCol="0">
            <a:spAutoFit/>
          </a:bodyPr>
          <a:lstStyle/>
          <a:p>
            <a:r>
              <a:rPr lang="en-US" sz="1200" dirty="0" smtClean="0"/>
              <a:t>Transcript Levels</a:t>
            </a:r>
            <a:endParaRPr lang="en-US" sz="1200" dirty="0"/>
          </a:p>
        </p:txBody>
      </p:sp>
      <p:sp>
        <p:nvSpPr>
          <p:cNvPr id="13" name="TextBox 12"/>
          <p:cNvSpPr txBox="1"/>
          <p:nvPr/>
        </p:nvSpPr>
        <p:spPr>
          <a:xfrm>
            <a:off x="7878356" y="3611799"/>
            <a:ext cx="1131656" cy="276999"/>
          </a:xfrm>
          <a:prstGeom prst="rect">
            <a:avLst/>
          </a:prstGeom>
          <a:noFill/>
        </p:spPr>
        <p:txBody>
          <a:bodyPr wrap="none" rtlCol="0">
            <a:spAutoFit/>
          </a:bodyPr>
          <a:lstStyle/>
          <a:p>
            <a:r>
              <a:rPr lang="en-US" sz="1200" dirty="0" smtClean="0"/>
              <a:t>Protein Levels</a:t>
            </a:r>
            <a:endParaRPr lang="en-US" sz="1200" dirty="0"/>
          </a:p>
        </p:txBody>
      </p:sp>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7598" y="2827860"/>
            <a:ext cx="870416" cy="782520"/>
          </a:xfrm>
          <a:prstGeom prst="rect">
            <a:avLst/>
          </a:prstGeom>
        </p:spPr>
      </p:pic>
      <p:sp>
        <p:nvSpPr>
          <p:cNvPr id="28" name="TextBox 27"/>
          <p:cNvSpPr txBox="1"/>
          <p:nvPr/>
        </p:nvSpPr>
        <p:spPr>
          <a:xfrm>
            <a:off x="6688378" y="2673318"/>
            <a:ext cx="968855" cy="276999"/>
          </a:xfrm>
          <a:prstGeom prst="rect">
            <a:avLst/>
          </a:prstGeom>
          <a:noFill/>
        </p:spPr>
        <p:txBody>
          <a:bodyPr wrap="none" rtlCol="0">
            <a:spAutoFit/>
          </a:bodyPr>
          <a:lstStyle/>
          <a:p>
            <a:r>
              <a:rPr lang="en-US" sz="1200" dirty="0" smtClean="0"/>
              <a:t>Sequencing</a:t>
            </a:r>
            <a:endParaRPr lang="en-US" sz="1200" dirty="0"/>
          </a:p>
        </p:txBody>
      </p:sp>
      <p:pic>
        <p:nvPicPr>
          <p:cNvPr id="29" name="Picture 2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2567" y="3094293"/>
            <a:ext cx="2391237" cy="2765518"/>
          </a:xfrm>
          <a:prstGeom prst="rect">
            <a:avLst/>
          </a:prstGeom>
        </p:spPr>
      </p:pic>
      <p:grpSp>
        <p:nvGrpSpPr>
          <p:cNvPr id="34" name="Group 33"/>
          <p:cNvGrpSpPr/>
          <p:nvPr/>
        </p:nvGrpSpPr>
        <p:grpSpPr>
          <a:xfrm>
            <a:off x="7220462" y="1206536"/>
            <a:ext cx="1763119" cy="1060220"/>
            <a:chOff x="6860310" y="1179158"/>
            <a:chExt cx="995981" cy="698728"/>
          </a:xfrm>
        </p:grpSpPr>
        <p:sp>
          <p:nvSpPr>
            <p:cNvPr id="35" name="Rectangle 34"/>
            <p:cNvSpPr/>
            <p:nvPr/>
          </p:nvSpPr>
          <p:spPr>
            <a:xfrm>
              <a:off x="6860310" y="1179158"/>
              <a:ext cx="995981" cy="69872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920" y="1209143"/>
              <a:ext cx="944299" cy="623496"/>
            </a:xfrm>
            <a:prstGeom prst="rect">
              <a:avLst/>
            </a:prstGeom>
          </p:spPr>
        </p:pic>
      </p:grpSp>
      <p:sp>
        <p:nvSpPr>
          <p:cNvPr id="39" name="Right Arrow 38"/>
          <p:cNvSpPr/>
          <p:nvPr/>
        </p:nvSpPr>
        <p:spPr>
          <a:xfrm rot="5400000">
            <a:off x="873813" y="2511573"/>
            <a:ext cx="708166" cy="457280"/>
          </a:xfrm>
          <a:prstGeom prst="rightArrow">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2947016" y="2940154"/>
            <a:ext cx="3112689" cy="3181499"/>
            <a:chOff x="3182209" y="2895950"/>
            <a:chExt cx="2380252" cy="2265205"/>
          </a:xfrm>
        </p:grpSpPr>
        <p:pic>
          <p:nvPicPr>
            <p:cNvPr id="31" name="Picture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82209" y="3625305"/>
              <a:ext cx="1325614" cy="879815"/>
            </a:xfrm>
            <a:prstGeom prst="rect">
              <a:avLst/>
            </a:prstGeom>
          </p:spPr>
        </p:pic>
        <p:pic>
          <p:nvPicPr>
            <p:cNvPr id="43" name="Picture 4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75451" y="2895950"/>
              <a:ext cx="1744884" cy="807521"/>
            </a:xfrm>
            <a:prstGeom prst="rect">
              <a:avLst/>
            </a:prstGeom>
          </p:spPr>
        </p:pic>
        <p:pic>
          <p:nvPicPr>
            <p:cNvPr id="45" name="Picture 4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13972" y="4259649"/>
              <a:ext cx="977263" cy="901506"/>
            </a:xfrm>
            <a:prstGeom prst="rect">
              <a:avLst/>
            </a:prstGeom>
          </p:spPr>
        </p:pic>
        <p:pic>
          <p:nvPicPr>
            <p:cNvPr id="42" name="Picture 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69456" y="3769819"/>
              <a:ext cx="993005" cy="748628"/>
            </a:xfrm>
            <a:prstGeom prst="rect">
              <a:avLst/>
            </a:prstGeom>
          </p:spPr>
        </p:pic>
      </p:grpSp>
      <p:pic>
        <p:nvPicPr>
          <p:cNvPr id="55" name="Picture 4"/>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16620" t="-1" r="8563" b="67702"/>
          <a:stretch/>
        </p:blipFill>
        <p:spPr bwMode="auto">
          <a:xfrm>
            <a:off x="4833764" y="5129126"/>
            <a:ext cx="1376164" cy="9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781539" y="6166981"/>
            <a:ext cx="3752995" cy="523220"/>
          </a:xfrm>
          <a:prstGeom prst="rect">
            <a:avLst/>
          </a:prstGeom>
          <a:solidFill>
            <a:schemeClr val="bg1"/>
          </a:solidFill>
          <a:ln w="25400">
            <a:solidFill>
              <a:schemeClr val="tx1"/>
            </a:solidFill>
          </a:ln>
        </p:spPr>
        <p:txBody>
          <a:bodyPr wrap="square" rtlCol="0">
            <a:spAutoFit/>
          </a:bodyPr>
          <a:lstStyle/>
          <a:p>
            <a:pPr algn="ctr"/>
            <a:r>
              <a:rPr lang="en-US" sz="1600" dirty="0" smtClean="0"/>
              <a:t>Synthesis/Assembly/Strain Creation</a:t>
            </a:r>
            <a:r>
              <a:rPr lang="en-US" sz="1400" dirty="0" smtClean="0"/>
              <a:t>: </a:t>
            </a:r>
            <a:r>
              <a:rPr lang="en-US" sz="1200" i="1" dirty="0" smtClean="0"/>
              <a:t>Molecular Biology</a:t>
            </a:r>
            <a:r>
              <a:rPr lang="en-US" sz="1200" i="1" dirty="0"/>
              <a:t>,</a:t>
            </a:r>
            <a:r>
              <a:rPr lang="en-US" sz="1200" i="1" dirty="0" smtClean="0"/>
              <a:t> Microfluidics and Liquid Handling</a:t>
            </a:r>
            <a:endParaRPr lang="en-US" sz="1000" i="1" dirty="0"/>
          </a:p>
        </p:txBody>
      </p:sp>
      <p:sp>
        <p:nvSpPr>
          <p:cNvPr id="57" name="Rectangle 56"/>
          <p:cNvSpPr/>
          <p:nvPr/>
        </p:nvSpPr>
        <p:spPr>
          <a:xfrm>
            <a:off x="2829665" y="3107205"/>
            <a:ext cx="3479897" cy="301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8" name="Bent-Up Arrow 57"/>
          <p:cNvSpPr/>
          <p:nvPr/>
        </p:nvSpPr>
        <p:spPr>
          <a:xfrm>
            <a:off x="7022667" y="5893742"/>
            <a:ext cx="990958" cy="700207"/>
          </a:xfrm>
          <a:prstGeom prst="bentUpArrow">
            <a:avLst>
              <a:gd name="adj1" fmla="val 32815"/>
              <a:gd name="adj2" fmla="val 30728"/>
              <a:gd name="adj3" fmla="val 3645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46" name="Group 45"/>
          <p:cNvGrpSpPr/>
          <p:nvPr/>
        </p:nvGrpSpPr>
        <p:grpSpPr>
          <a:xfrm>
            <a:off x="197627" y="1014031"/>
            <a:ext cx="2725234" cy="1344698"/>
            <a:chOff x="237951" y="1688775"/>
            <a:chExt cx="2725234" cy="1120295"/>
          </a:xfrm>
        </p:grpSpPr>
        <p:sp>
          <p:nvSpPr>
            <p:cNvPr id="22" name="Rectangle 21"/>
            <p:cNvSpPr/>
            <p:nvPr/>
          </p:nvSpPr>
          <p:spPr>
            <a:xfrm>
              <a:off x="256674" y="1688775"/>
              <a:ext cx="2706511" cy="1120295"/>
            </a:xfrm>
            <a:prstGeom prst="rect">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37951" y="1741879"/>
              <a:ext cx="2391342" cy="338554"/>
            </a:xfrm>
            <a:prstGeom prst="rect">
              <a:avLst/>
            </a:prstGeom>
            <a:noFill/>
          </p:spPr>
          <p:txBody>
            <a:bodyPr wrap="square" rtlCol="0">
              <a:spAutoFit/>
            </a:bodyPr>
            <a:lstStyle/>
            <a:p>
              <a:r>
                <a:rPr lang="en-US" sz="1600" dirty="0" smtClean="0">
                  <a:latin typeface="+mj-lt"/>
                </a:rPr>
                <a:t>Computer Aided Design</a:t>
              </a:r>
            </a:p>
          </p:txBody>
        </p:sp>
        <p:sp>
          <p:nvSpPr>
            <p:cNvPr id="40" name="TextBox 39"/>
            <p:cNvSpPr txBox="1"/>
            <p:nvPr/>
          </p:nvSpPr>
          <p:spPr>
            <a:xfrm>
              <a:off x="237951" y="2438668"/>
              <a:ext cx="2202553" cy="338554"/>
            </a:xfrm>
            <a:prstGeom prst="rect">
              <a:avLst/>
            </a:prstGeom>
            <a:noFill/>
          </p:spPr>
          <p:txBody>
            <a:bodyPr wrap="square" rtlCol="0">
              <a:spAutoFit/>
            </a:bodyPr>
            <a:lstStyle/>
            <a:p>
              <a:r>
                <a:rPr lang="en-US" sz="1600" dirty="0" smtClean="0">
                  <a:latin typeface="+mj-lt"/>
                </a:rPr>
                <a:t>JIRA Bug Tracking</a:t>
              </a:r>
            </a:p>
          </p:txBody>
        </p:sp>
        <p:sp>
          <p:nvSpPr>
            <p:cNvPr id="41" name="TextBox 40"/>
            <p:cNvSpPr txBox="1"/>
            <p:nvPr/>
          </p:nvSpPr>
          <p:spPr>
            <a:xfrm>
              <a:off x="237951" y="2089132"/>
              <a:ext cx="2202553" cy="338554"/>
            </a:xfrm>
            <a:prstGeom prst="rect">
              <a:avLst/>
            </a:prstGeom>
            <a:noFill/>
          </p:spPr>
          <p:txBody>
            <a:bodyPr wrap="square" rtlCol="0">
              <a:spAutoFit/>
            </a:bodyPr>
            <a:lstStyle/>
            <a:p>
              <a:r>
                <a:rPr lang="en-US" sz="1600" dirty="0" smtClean="0">
                  <a:latin typeface="+mj-lt"/>
                </a:rPr>
                <a:t>Data Management</a:t>
              </a:r>
            </a:p>
          </p:txBody>
        </p:sp>
        <p:pic>
          <p:nvPicPr>
            <p:cNvPr id="44"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217552" y="2041306"/>
              <a:ext cx="696171" cy="73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 name="TextBox 62"/>
          <p:cNvSpPr txBox="1"/>
          <p:nvPr/>
        </p:nvSpPr>
        <p:spPr>
          <a:xfrm>
            <a:off x="695538" y="3835397"/>
            <a:ext cx="1242648" cy="461665"/>
          </a:xfrm>
          <a:prstGeom prst="rect">
            <a:avLst/>
          </a:prstGeom>
          <a:solidFill>
            <a:schemeClr val="bg1"/>
          </a:solidFill>
          <a:ln>
            <a:solidFill>
              <a:schemeClr val="bg1">
                <a:lumMod val="50000"/>
              </a:schemeClr>
            </a:solidFill>
          </a:ln>
        </p:spPr>
        <p:txBody>
          <a:bodyPr wrap="none" rtlCol="0">
            <a:spAutoFit/>
          </a:bodyPr>
          <a:lstStyle/>
          <a:p>
            <a:r>
              <a:rPr lang="en-US" sz="2400" b="1" dirty="0" smtClean="0">
                <a:solidFill>
                  <a:srgbClr val="FF0000"/>
                </a:solidFill>
              </a:rPr>
              <a:t>Design</a:t>
            </a:r>
            <a:endParaRPr lang="en-US" sz="2400" b="1" dirty="0">
              <a:solidFill>
                <a:srgbClr val="FF0000"/>
              </a:solidFill>
            </a:endParaRPr>
          </a:p>
        </p:txBody>
      </p:sp>
      <p:sp>
        <p:nvSpPr>
          <p:cNvPr id="64" name="TextBox 63"/>
          <p:cNvSpPr txBox="1"/>
          <p:nvPr/>
        </p:nvSpPr>
        <p:spPr>
          <a:xfrm>
            <a:off x="4153353" y="3835397"/>
            <a:ext cx="973343" cy="461665"/>
          </a:xfrm>
          <a:prstGeom prst="rect">
            <a:avLst/>
          </a:prstGeom>
          <a:solidFill>
            <a:schemeClr val="bg1"/>
          </a:solidFill>
          <a:ln>
            <a:solidFill>
              <a:schemeClr val="bg1">
                <a:lumMod val="50000"/>
              </a:schemeClr>
            </a:solidFill>
          </a:ln>
        </p:spPr>
        <p:txBody>
          <a:bodyPr wrap="none" rtlCol="0">
            <a:spAutoFit/>
          </a:bodyPr>
          <a:lstStyle/>
          <a:p>
            <a:r>
              <a:rPr lang="en-US" sz="2400" b="1" dirty="0" smtClean="0">
                <a:solidFill>
                  <a:srgbClr val="FF0000"/>
                </a:solidFill>
              </a:rPr>
              <a:t>Build</a:t>
            </a:r>
            <a:endParaRPr lang="en-US" sz="2400" b="1" dirty="0">
              <a:solidFill>
                <a:srgbClr val="FF0000"/>
              </a:solidFill>
            </a:endParaRPr>
          </a:p>
        </p:txBody>
      </p:sp>
      <p:sp>
        <p:nvSpPr>
          <p:cNvPr id="65" name="TextBox 64"/>
          <p:cNvSpPr txBox="1"/>
          <p:nvPr/>
        </p:nvSpPr>
        <p:spPr>
          <a:xfrm>
            <a:off x="7434874" y="3723103"/>
            <a:ext cx="843501" cy="461665"/>
          </a:xfrm>
          <a:prstGeom prst="rect">
            <a:avLst/>
          </a:prstGeom>
          <a:solidFill>
            <a:schemeClr val="bg1"/>
          </a:solidFill>
          <a:ln>
            <a:solidFill>
              <a:schemeClr val="bg1">
                <a:lumMod val="50000"/>
              </a:schemeClr>
            </a:solidFill>
          </a:ln>
        </p:spPr>
        <p:txBody>
          <a:bodyPr wrap="none" rtlCol="0">
            <a:spAutoFit/>
          </a:bodyPr>
          <a:lstStyle/>
          <a:p>
            <a:r>
              <a:rPr lang="en-US" sz="2400" b="1" dirty="0" smtClean="0">
                <a:solidFill>
                  <a:srgbClr val="FF0000"/>
                </a:solidFill>
              </a:rPr>
              <a:t>Test</a:t>
            </a:r>
            <a:endParaRPr lang="en-US" sz="2400" b="1" dirty="0">
              <a:solidFill>
                <a:srgbClr val="FF0000"/>
              </a:solidFill>
            </a:endParaRPr>
          </a:p>
        </p:txBody>
      </p:sp>
      <p:sp>
        <p:nvSpPr>
          <p:cNvPr id="66" name="TextBox 65"/>
          <p:cNvSpPr txBox="1"/>
          <p:nvPr/>
        </p:nvSpPr>
        <p:spPr>
          <a:xfrm>
            <a:off x="7990738" y="2673318"/>
            <a:ext cx="674031" cy="276999"/>
          </a:xfrm>
          <a:prstGeom prst="rect">
            <a:avLst/>
          </a:prstGeom>
          <a:noFill/>
        </p:spPr>
        <p:txBody>
          <a:bodyPr wrap="none" rtlCol="0">
            <a:spAutoFit/>
          </a:bodyPr>
          <a:lstStyle/>
          <a:p>
            <a:r>
              <a:rPr lang="en-US" sz="1200" dirty="0"/>
              <a:t>A</a:t>
            </a:r>
            <a:r>
              <a:rPr lang="en-US" sz="1200" dirty="0" smtClean="0"/>
              <a:t>ctivity</a:t>
            </a:r>
            <a:endParaRPr lang="en-US" sz="1200" dirty="0"/>
          </a:p>
        </p:txBody>
      </p:sp>
      <p:sp>
        <p:nvSpPr>
          <p:cNvPr id="67" name="Right Arrow 66"/>
          <p:cNvSpPr/>
          <p:nvPr/>
        </p:nvSpPr>
        <p:spPr>
          <a:xfrm rot="10800000">
            <a:off x="3390261" y="1188239"/>
            <a:ext cx="2202645" cy="612686"/>
          </a:xfrm>
          <a:prstGeom prst="rightArrow">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114485" y="1251011"/>
            <a:ext cx="1058303" cy="461665"/>
          </a:xfrm>
          <a:prstGeom prst="rect">
            <a:avLst/>
          </a:prstGeom>
          <a:solidFill>
            <a:srgbClr val="FFFFFF">
              <a:alpha val="34902"/>
            </a:srgbClr>
          </a:solidFill>
          <a:ln>
            <a:noFill/>
          </a:ln>
        </p:spPr>
        <p:txBody>
          <a:bodyPr wrap="none" rtlCol="0">
            <a:spAutoFit/>
          </a:bodyPr>
          <a:lstStyle/>
          <a:p>
            <a:r>
              <a:rPr lang="en-US" sz="2400" b="1" dirty="0" smtClean="0">
                <a:solidFill>
                  <a:srgbClr val="FF0000"/>
                </a:solidFill>
              </a:rPr>
              <a:t>Learn</a:t>
            </a:r>
            <a:endParaRPr lang="en-US" sz="2400" b="1" dirty="0">
              <a:solidFill>
                <a:srgbClr val="FF0000"/>
              </a:solidFill>
            </a:endParaRPr>
          </a:p>
        </p:txBody>
      </p:sp>
      <p:sp>
        <p:nvSpPr>
          <p:cNvPr id="81" name="TextBox 80"/>
          <p:cNvSpPr txBox="1"/>
          <p:nvPr/>
        </p:nvSpPr>
        <p:spPr>
          <a:xfrm>
            <a:off x="5844344" y="853184"/>
            <a:ext cx="3210494" cy="369332"/>
          </a:xfrm>
          <a:prstGeom prst="rect">
            <a:avLst/>
          </a:prstGeom>
          <a:noFill/>
        </p:spPr>
        <p:txBody>
          <a:bodyPr wrap="none" rtlCol="0">
            <a:spAutoFit/>
          </a:bodyPr>
          <a:lstStyle/>
          <a:p>
            <a:r>
              <a:rPr lang="en-US" dirty="0" smtClean="0"/>
              <a:t>New molecules/new functions</a:t>
            </a:r>
            <a:endParaRPr lang="en-US" dirty="0"/>
          </a:p>
        </p:txBody>
      </p:sp>
      <p:grpSp>
        <p:nvGrpSpPr>
          <p:cNvPr id="86" name="Group 85"/>
          <p:cNvGrpSpPr/>
          <p:nvPr/>
        </p:nvGrpSpPr>
        <p:grpSpPr>
          <a:xfrm>
            <a:off x="5770628" y="1206538"/>
            <a:ext cx="1415327" cy="1089163"/>
            <a:chOff x="3224982" y="5318473"/>
            <a:chExt cx="1373727" cy="1249903"/>
          </a:xfrm>
        </p:grpSpPr>
        <p:pic>
          <p:nvPicPr>
            <p:cNvPr id="87" name="Picture 2"/>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3279005" y="5387145"/>
              <a:ext cx="1319704" cy="11553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ectangle 87"/>
            <p:cNvSpPr/>
            <p:nvPr/>
          </p:nvSpPr>
          <p:spPr>
            <a:xfrm>
              <a:off x="3669201" y="6462885"/>
              <a:ext cx="890007" cy="10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9" name="Rectangle 88"/>
            <p:cNvSpPr/>
            <p:nvPr/>
          </p:nvSpPr>
          <p:spPr>
            <a:xfrm>
              <a:off x="3224982" y="5318473"/>
              <a:ext cx="722320" cy="10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90" name="Straight Connector 89"/>
            <p:cNvCxnSpPr/>
            <p:nvPr/>
          </p:nvCxnSpPr>
          <p:spPr bwMode="auto">
            <a:xfrm>
              <a:off x="3224982" y="5423964"/>
              <a:ext cx="11521" cy="107084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grpSp>
      <p:sp>
        <p:nvSpPr>
          <p:cNvPr id="91" name="Rectangle 90"/>
          <p:cNvSpPr/>
          <p:nvPr/>
        </p:nvSpPr>
        <p:spPr>
          <a:xfrm>
            <a:off x="5743073" y="1222516"/>
            <a:ext cx="1402185" cy="10442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93" name="Picture 92"/>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733484" y="2933080"/>
            <a:ext cx="1194439" cy="636443"/>
          </a:xfrm>
          <a:prstGeom prst="rect">
            <a:avLst/>
          </a:prstGeom>
        </p:spPr>
      </p:pic>
      <p:sp>
        <p:nvSpPr>
          <p:cNvPr id="49" name="Slide Number Placeholder 3"/>
          <p:cNvSpPr txBox="1">
            <a:spLocks/>
          </p:cNvSpPr>
          <p:nvPr/>
        </p:nvSpPr>
        <p:spPr>
          <a:xfrm>
            <a:off x="8699202" y="6482242"/>
            <a:ext cx="381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C71CD03-B952-4FC0-AC93-6D4B9D07BC92}" type="slidenum">
              <a:rPr lang="en-US" sz="1000" kern="0" smtClean="0">
                <a:solidFill>
                  <a:prstClr val="black"/>
                </a:solidFill>
                <a:latin typeface="Calibri" pitchFamily="34" charset="0"/>
                <a:cs typeface="Calibri" pitchFamily="34" charset="0"/>
              </a:rPr>
              <a:pPr algn="r">
                <a:defRPr/>
              </a:pPr>
              <a:t>12</a:t>
            </a:fld>
            <a:endParaRPr lang="en-US" sz="1000" kern="0" smtClean="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454881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1622425" y="151418"/>
            <a:ext cx="7521575" cy="612648"/>
          </a:xfrm>
        </p:spPr>
        <p:txBody>
          <a:bodyPr>
            <a:noAutofit/>
          </a:bodyPr>
          <a:lstStyle/>
          <a:p>
            <a:pPr lvl="0">
              <a:defRPr/>
            </a:pPr>
            <a:r>
              <a:rPr lang="en-US" dirty="0" smtClean="0">
                <a:solidFill>
                  <a:sysClr val="windowText" lastClr="000000"/>
                </a:solidFill>
                <a:latin typeface="Calibri" pitchFamily="34" charset="0"/>
                <a:ea typeface="+mn-ea"/>
                <a:cs typeface="Calibri" pitchFamily="34" charset="0"/>
              </a:rPr>
              <a:t>Foundry-style manufacturing (Blue Angel)</a:t>
            </a:r>
            <a:endParaRPr lang="en-US" dirty="0">
              <a:solidFill>
                <a:sysClr val="windowText" lastClr="000000"/>
              </a:solidFill>
              <a:latin typeface="Calibri" pitchFamily="34" charset="0"/>
              <a:ea typeface="+mn-ea"/>
              <a:cs typeface="Calibri" pitchFamily="34" charset="0"/>
            </a:endParaRPr>
          </a:p>
        </p:txBody>
      </p:sp>
      <p:pic>
        <p:nvPicPr>
          <p:cNvPr id="16" name="Picture 1"/>
          <p:cNvPicPr>
            <a:picLocks noChangeAspect="1" noChangeArrowheads="1"/>
          </p:cNvPicPr>
          <p:nvPr/>
        </p:nvPicPr>
        <p:blipFill>
          <a:blip r:embed="rId2" cstate="print"/>
          <a:srcRect/>
          <a:stretch>
            <a:fillRect/>
          </a:stretch>
        </p:blipFill>
        <p:spPr bwMode="auto">
          <a:xfrm>
            <a:off x="6019800" y="2318661"/>
            <a:ext cx="2462728" cy="2187510"/>
          </a:xfrm>
          <a:prstGeom prst="roundRect">
            <a:avLst/>
          </a:prstGeom>
          <a:noFill/>
          <a:ln w="9525">
            <a:solidFill>
              <a:sysClr val="windowText" lastClr="000000"/>
            </a:solidFill>
            <a:miter lim="800000"/>
            <a:headEnd/>
            <a:tailEnd/>
          </a:ln>
        </p:spPr>
      </p:pic>
      <p:pic>
        <p:nvPicPr>
          <p:cNvPr id="17"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73330" y="1009650"/>
            <a:ext cx="2895600" cy="1992313"/>
          </a:xfrm>
          <a:prstGeom prst="rect">
            <a:avLst/>
          </a:prstGeom>
          <a:noFill/>
          <a:ln w="57150">
            <a:solidFill>
              <a:srgbClr val="00B0F0"/>
            </a:solidFill>
            <a:miter lim="800000"/>
            <a:headEnd/>
            <a:tailEnd/>
          </a:ln>
        </p:spPr>
      </p:pic>
      <p:pic>
        <p:nvPicPr>
          <p:cNvPr id="18" name="Picture 27" descr="dn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52400" y="1009649"/>
            <a:ext cx="2286000" cy="1981201"/>
          </a:xfrm>
          <a:prstGeom prst="rect">
            <a:avLst/>
          </a:prstGeom>
          <a:noFill/>
          <a:ln w="57150">
            <a:solidFill>
              <a:srgbClr val="FF0000"/>
            </a:solidFill>
            <a:miter lim="800000"/>
            <a:headEnd/>
            <a:tailEnd/>
          </a:ln>
        </p:spPr>
      </p:pic>
      <p:sp>
        <p:nvSpPr>
          <p:cNvPr id="19" name="Rectangle 28"/>
          <p:cNvSpPr>
            <a:spLocks noChangeArrowheads="1"/>
          </p:cNvSpPr>
          <p:nvPr/>
        </p:nvSpPr>
        <p:spPr bwMode="auto">
          <a:xfrm>
            <a:off x="152400" y="3076575"/>
            <a:ext cx="2590800" cy="1280637"/>
          </a:xfrm>
          <a:prstGeom prst="rect">
            <a:avLst/>
          </a:prstGeom>
          <a:noFill/>
          <a:ln w="9525">
            <a:noFill/>
            <a:miter lim="800000"/>
            <a:headEnd/>
            <a:tailEnd/>
          </a:ln>
        </p:spPr>
        <p:txBody>
          <a:bodyPr lIns="64291" tIns="32146" rIns="64291" bIns="32146">
            <a:spAutoFit/>
          </a:bodyPr>
          <a:lstStyle/>
          <a:p>
            <a:pPr marL="0" lvl="1"/>
            <a:r>
              <a:rPr lang="en-US" sz="1400" b="1" dirty="0">
                <a:solidFill>
                  <a:prstClr val="black"/>
                </a:solidFill>
                <a:latin typeface="Calibri" pitchFamily="34" charset="0"/>
                <a:ea typeface="ＭＳ Ｐゴシック" pitchFamily="-128" charset="-128"/>
                <a:cs typeface="Calibri" pitchFamily="34" charset="0"/>
              </a:rPr>
              <a:t>Biology provides the </a:t>
            </a:r>
            <a:br>
              <a:rPr lang="en-US" sz="1400" b="1" dirty="0">
                <a:solidFill>
                  <a:prstClr val="black"/>
                </a:solidFill>
                <a:latin typeface="Calibri" pitchFamily="34" charset="0"/>
                <a:ea typeface="ＭＳ Ｐゴシック" pitchFamily="-128" charset="-128"/>
                <a:cs typeface="Calibri" pitchFamily="34" charset="0"/>
              </a:rPr>
            </a:br>
            <a:r>
              <a:rPr lang="en-US" sz="1400" b="1" dirty="0">
                <a:solidFill>
                  <a:prstClr val="black"/>
                </a:solidFill>
                <a:latin typeface="Calibri" pitchFamily="34" charset="0"/>
                <a:ea typeface="ＭＳ Ｐゴシック" pitchFamily="-128" charset="-128"/>
                <a:cs typeface="Calibri" pitchFamily="34" charset="0"/>
              </a:rPr>
              <a:t>design rules and </a:t>
            </a:r>
            <a:r>
              <a:rPr lang="en-US" sz="1400" b="1" dirty="0" smtClean="0">
                <a:solidFill>
                  <a:prstClr val="black"/>
                </a:solidFill>
                <a:latin typeface="Calibri" pitchFamily="34" charset="0"/>
                <a:ea typeface="ＭＳ Ｐゴシック" pitchFamily="-128" charset="-128"/>
                <a:cs typeface="Calibri" pitchFamily="34" charset="0"/>
              </a:rPr>
              <a:t>models  </a:t>
            </a:r>
            <a:endParaRPr lang="en-US" sz="1400" b="1" dirty="0">
              <a:solidFill>
                <a:prstClr val="black"/>
              </a:solidFill>
              <a:latin typeface="Calibri" pitchFamily="34" charset="0"/>
              <a:ea typeface="ＭＳ Ｐゴシック" pitchFamily="-128" charset="-128"/>
              <a:cs typeface="Calibri" pitchFamily="34" charset="0"/>
            </a:endParaRPr>
          </a:p>
          <a:p>
            <a:pPr marL="0" lvl="1"/>
            <a:endParaRPr lang="en-US" sz="1300" dirty="0">
              <a:solidFill>
                <a:prstClr val="black"/>
              </a:solidFill>
              <a:latin typeface="Calibri" pitchFamily="34" charset="0"/>
              <a:ea typeface="ＭＳ Ｐゴシック" pitchFamily="-128" charset="-128"/>
              <a:cs typeface="Calibri" pitchFamily="34" charset="0"/>
            </a:endParaRPr>
          </a:p>
          <a:p>
            <a:pPr marL="0" lvl="1"/>
            <a:r>
              <a:rPr lang="en-US" sz="1400" b="1" dirty="0" smtClean="0">
                <a:solidFill>
                  <a:prstClr val="black"/>
                </a:solidFill>
                <a:latin typeface="Calibri" pitchFamily="34" charset="0"/>
                <a:ea typeface="ＭＳ Ｐゴシック" pitchFamily="-128" charset="-128"/>
                <a:cs typeface="Calibri" pitchFamily="34" charset="0"/>
              </a:rPr>
              <a:t>Vaccine </a:t>
            </a:r>
            <a:r>
              <a:rPr lang="en-US" sz="1400" b="1" dirty="0">
                <a:solidFill>
                  <a:prstClr val="black"/>
                </a:solidFill>
                <a:latin typeface="Calibri" pitchFamily="34" charset="0"/>
                <a:ea typeface="ＭＳ Ｐゴシック" pitchFamily="-128" charset="-128"/>
                <a:cs typeface="Calibri" pitchFamily="34" charset="0"/>
              </a:rPr>
              <a:t>implementation:  </a:t>
            </a:r>
            <a:r>
              <a:rPr lang="en-US" sz="1300" b="1" dirty="0">
                <a:solidFill>
                  <a:prstClr val="black"/>
                </a:solidFill>
                <a:latin typeface="Calibri" pitchFamily="34" charset="0"/>
                <a:ea typeface="ＭＳ Ｐゴシック" pitchFamily="-128" charset="-128"/>
                <a:cs typeface="Calibri" pitchFamily="34" charset="0"/>
              </a:rPr>
              <a:t/>
            </a:r>
            <a:br>
              <a:rPr lang="en-US" sz="1300" b="1" dirty="0">
                <a:solidFill>
                  <a:prstClr val="black"/>
                </a:solidFill>
                <a:latin typeface="Calibri" pitchFamily="34" charset="0"/>
                <a:ea typeface="ＭＳ Ｐゴシック" pitchFamily="-128" charset="-128"/>
                <a:cs typeface="Calibri" pitchFamily="34" charset="0"/>
              </a:rPr>
            </a:br>
            <a:r>
              <a:rPr lang="en-US" sz="1200" dirty="0">
                <a:solidFill>
                  <a:prstClr val="black"/>
                </a:solidFill>
                <a:latin typeface="Calibri" pitchFamily="34" charset="0"/>
                <a:ea typeface="ＭＳ Ｐゴシック" pitchFamily="-128" charset="-128"/>
                <a:cs typeface="Calibri" pitchFamily="34" charset="0"/>
              </a:rPr>
              <a:t>Only the relevant genetic sequence of bug required, not entire virus.</a:t>
            </a:r>
          </a:p>
        </p:txBody>
      </p:sp>
      <p:sp>
        <p:nvSpPr>
          <p:cNvPr id="20" name="Rectangle 30"/>
          <p:cNvSpPr>
            <a:spLocks noChangeArrowheads="1"/>
          </p:cNvSpPr>
          <p:nvPr/>
        </p:nvSpPr>
        <p:spPr bwMode="auto">
          <a:xfrm>
            <a:off x="2773330" y="3076575"/>
            <a:ext cx="3084513" cy="1511470"/>
          </a:xfrm>
          <a:prstGeom prst="rect">
            <a:avLst/>
          </a:prstGeom>
          <a:noFill/>
          <a:ln w="9525">
            <a:noFill/>
            <a:miter lim="800000"/>
            <a:headEnd/>
            <a:tailEnd/>
          </a:ln>
        </p:spPr>
        <p:txBody>
          <a:bodyPr lIns="64291" tIns="32146" rIns="64291" bIns="32146">
            <a:spAutoFit/>
          </a:bodyPr>
          <a:lstStyle/>
          <a:p>
            <a:pPr marL="0" lvl="1"/>
            <a:r>
              <a:rPr lang="en-US" sz="1400" b="1" dirty="0">
                <a:solidFill>
                  <a:prstClr val="black"/>
                </a:solidFill>
                <a:latin typeface="Calibri" pitchFamily="34" charset="0"/>
                <a:ea typeface="ＭＳ Ｐゴシック" pitchFamily="-128" charset="-128"/>
                <a:cs typeface="Calibri" pitchFamily="34" charset="0"/>
              </a:rPr>
              <a:t>The tobacco plant is the ‘protein foundry.’ </a:t>
            </a:r>
          </a:p>
          <a:p>
            <a:pPr marL="0" lvl="1"/>
            <a:endParaRPr lang="en-US" sz="1300" dirty="0" smtClean="0">
              <a:solidFill>
                <a:prstClr val="black"/>
              </a:solidFill>
              <a:latin typeface="Calibri" pitchFamily="34" charset="0"/>
              <a:ea typeface="ＭＳ Ｐゴシック" pitchFamily="-128" charset="-128"/>
              <a:cs typeface="Calibri" pitchFamily="34" charset="0"/>
            </a:endParaRPr>
          </a:p>
          <a:p>
            <a:pPr marL="0" lvl="1"/>
            <a:r>
              <a:rPr lang="en-US" sz="1400" b="1" dirty="0" smtClean="0">
                <a:solidFill>
                  <a:prstClr val="black"/>
                </a:solidFill>
                <a:latin typeface="Calibri" pitchFamily="34" charset="0"/>
                <a:ea typeface="ＭＳ Ｐゴシック" pitchFamily="-128" charset="-128"/>
                <a:cs typeface="Calibri" pitchFamily="34" charset="0"/>
              </a:rPr>
              <a:t>Vaccine </a:t>
            </a:r>
            <a:r>
              <a:rPr lang="en-US" sz="1400" b="1" dirty="0">
                <a:solidFill>
                  <a:prstClr val="black"/>
                </a:solidFill>
                <a:latin typeface="Calibri" pitchFamily="34" charset="0"/>
                <a:ea typeface="ＭＳ Ｐゴシック" pitchFamily="-128" charset="-128"/>
                <a:cs typeface="Calibri" pitchFamily="34" charset="0"/>
              </a:rPr>
              <a:t>implementation:  </a:t>
            </a:r>
            <a:r>
              <a:rPr lang="en-US" sz="1200" dirty="0">
                <a:solidFill>
                  <a:prstClr val="black"/>
                </a:solidFill>
                <a:latin typeface="Calibri" pitchFamily="34" charset="0"/>
                <a:ea typeface="ＭＳ Ｐゴシック" pitchFamily="-128" charset="-128"/>
                <a:cs typeface="Calibri" pitchFamily="34" charset="0"/>
              </a:rPr>
              <a:t>Redirection of tobacco plant protein production results in</a:t>
            </a:r>
            <a:r>
              <a:rPr lang="en-US" sz="1200" dirty="0" smtClean="0">
                <a:solidFill>
                  <a:prstClr val="black"/>
                </a:solidFill>
                <a:latin typeface="Calibri" pitchFamily="34" charset="0"/>
                <a:ea typeface="ＭＳ Ｐゴシック" pitchFamily="-128" charset="-128"/>
                <a:cs typeface="Calibri" pitchFamily="34" charset="0"/>
              </a:rPr>
              <a:t> candidate protein synthesis.</a:t>
            </a:r>
          </a:p>
          <a:p>
            <a:pPr marL="0" lvl="1"/>
            <a:endParaRPr lang="en-US" sz="1300" strike="sngStrike" dirty="0">
              <a:solidFill>
                <a:prstClr val="black"/>
              </a:solidFill>
              <a:latin typeface="Calibri" pitchFamily="34" charset="0"/>
              <a:ea typeface="ＭＳ Ｐゴシック" pitchFamily="-128" charset="-128"/>
              <a:cs typeface="Calibri" pitchFamily="34" charset="0"/>
            </a:endParaRPr>
          </a:p>
        </p:txBody>
      </p:sp>
      <p:sp>
        <p:nvSpPr>
          <p:cNvPr id="21" name="Rectangle 6"/>
          <p:cNvSpPr>
            <a:spLocks/>
          </p:cNvSpPr>
          <p:nvPr/>
        </p:nvSpPr>
        <p:spPr bwMode="auto">
          <a:xfrm>
            <a:off x="6019800" y="4657724"/>
            <a:ext cx="2895600" cy="1861722"/>
          </a:xfrm>
          <a:prstGeom prst="rect">
            <a:avLst/>
          </a:prstGeom>
          <a:noFill/>
          <a:ln w="12700">
            <a:noFill/>
            <a:miter lim="800000"/>
            <a:headEnd/>
            <a:tailEnd/>
          </a:ln>
        </p:spPr>
        <p:txBody>
          <a:bodyPr lIns="0" tIns="0" rIns="0" bIns="0" anchor="t"/>
          <a:lstStyle/>
          <a:p>
            <a:r>
              <a:rPr lang="en-US" sz="1400" b="1" dirty="0" smtClean="0">
                <a:solidFill>
                  <a:prstClr val="black"/>
                </a:solidFill>
                <a:latin typeface="Calibri" pitchFamily="34" charset="0"/>
                <a:ea typeface="ＭＳ Ｐゴシック" pitchFamily="-128" charset="-128"/>
                <a:cs typeface="Calibri" pitchFamily="34" charset="0"/>
                <a:sym typeface="Arial" charset="0"/>
              </a:rPr>
              <a:t>DARPA Blue Angel program enabled… </a:t>
            </a:r>
            <a:endParaRPr lang="en-US" sz="1400" b="1" dirty="0">
              <a:solidFill>
                <a:prstClr val="black"/>
              </a:solidFill>
              <a:latin typeface="Calibri" pitchFamily="34" charset="0"/>
              <a:ea typeface="ＭＳ Ｐゴシック" pitchFamily="-128" charset="-128"/>
              <a:cs typeface="Calibri" pitchFamily="34" charset="0"/>
              <a:sym typeface="Arial" charset="0"/>
            </a:endParaRPr>
          </a:p>
          <a:p>
            <a:pPr marL="169863" indent="-169863">
              <a:buFont typeface="Arial" pitchFamily="34" charset="0"/>
              <a:buChar char="•"/>
            </a:pPr>
            <a:r>
              <a:rPr lang="en-US" sz="1200" dirty="0" smtClean="0">
                <a:solidFill>
                  <a:prstClr val="black"/>
                </a:solidFill>
                <a:latin typeface="Calibri" pitchFamily="34" charset="0"/>
                <a:ea typeface="ＭＳ Ｐゴシック" pitchFamily="-128" charset="-128"/>
                <a:cs typeface="Calibri" pitchFamily="34" charset="0"/>
                <a:sym typeface="Arial" charset="0"/>
              </a:rPr>
              <a:t>A 4 site manufacturing platform in the USA capable of meeting phase 1 appropriate FDA requirements for vaccine production.</a:t>
            </a:r>
          </a:p>
          <a:p>
            <a:pPr marL="169863" indent="-169863">
              <a:buFont typeface="Arial" pitchFamily="34" charset="0"/>
              <a:buChar char="•"/>
            </a:pPr>
            <a:r>
              <a:rPr lang="en-US" sz="1200" dirty="0">
                <a:solidFill>
                  <a:prstClr val="black"/>
                </a:solidFill>
                <a:latin typeface="Calibri" pitchFamily="34" charset="0"/>
                <a:ea typeface="ＭＳ Ｐゴシック" pitchFamily="-128" charset="-128"/>
                <a:cs typeface="Calibri" pitchFamily="34" charset="0"/>
                <a:sym typeface="Arial" charset="0"/>
              </a:rPr>
              <a:t>3 Investigational New Drug Applications with the FDA</a:t>
            </a:r>
          </a:p>
          <a:p>
            <a:pPr marL="169863" indent="-169863">
              <a:buFont typeface="Arial" pitchFamily="34" charset="0"/>
              <a:buChar char="•"/>
            </a:pPr>
            <a:r>
              <a:rPr lang="en-US" sz="1200" dirty="0">
                <a:solidFill>
                  <a:prstClr val="black"/>
                </a:solidFill>
                <a:latin typeface="Calibri" pitchFamily="34" charset="0"/>
                <a:ea typeface="ＭＳ Ｐゴシック" pitchFamily="-128" charset="-128"/>
                <a:cs typeface="Calibri" pitchFamily="34" charset="0"/>
                <a:sym typeface="Arial" charset="0"/>
              </a:rPr>
              <a:t>3 Phase 1 clinical trials</a:t>
            </a:r>
          </a:p>
          <a:p>
            <a:pPr marL="285750" indent="-285750">
              <a:buFont typeface="Arial" pitchFamily="34" charset="0"/>
              <a:buChar char="•"/>
            </a:pPr>
            <a:endParaRPr lang="en-US" sz="1300" dirty="0">
              <a:solidFill>
                <a:prstClr val="black"/>
              </a:solidFill>
              <a:latin typeface="Calibri" pitchFamily="34" charset="0"/>
              <a:ea typeface="ＭＳ Ｐゴシック" pitchFamily="-128" charset="-128"/>
              <a:cs typeface="Calibri" pitchFamily="34" charset="0"/>
              <a:sym typeface="Arial" charset="0"/>
            </a:endParaRPr>
          </a:p>
        </p:txBody>
      </p:sp>
      <p:pic>
        <p:nvPicPr>
          <p:cNvPr id="2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4657724"/>
            <a:ext cx="2317228" cy="1831975"/>
          </a:xfrm>
          <a:prstGeom prst="rect">
            <a:avLst/>
          </a:prstGeom>
          <a:noFill/>
          <a:ln w="571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773330" y="4657724"/>
            <a:ext cx="3305175" cy="1261884"/>
          </a:xfrm>
          <a:prstGeom prst="rect">
            <a:avLst/>
          </a:prstGeom>
        </p:spPr>
        <p:txBody>
          <a:bodyPr wrap="square">
            <a:spAutoFit/>
          </a:bodyPr>
          <a:lstStyle/>
          <a:p>
            <a:pPr fontAlgn="base">
              <a:spcBef>
                <a:spcPct val="0"/>
              </a:spcBef>
              <a:spcAft>
                <a:spcPct val="0"/>
              </a:spcAft>
            </a:pPr>
            <a:r>
              <a:rPr lang="en-US" sz="1400" b="1" dirty="0" smtClean="0">
                <a:solidFill>
                  <a:prstClr val="black"/>
                </a:solidFill>
                <a:latin typeface="Calibri" pitchFamily="34" charset="0"/>
                <a:ea typeface="ＭＳ Ｐゴシック" pitchFamily="-128" charset="-128"/>
                <a:cs typeface="Calibri" pitchFamily="34" charset="0"/>
              </a:rPr>
              <a:t>Texas A&amp;M University (TAMU)-Caliber </a:t>
            </a:r>
            <a:r>
              <a:rPr lang="en-US" sz="1400" b="1" dirty="0" smtClean="0">
                <a:solidFill>
                  <a:prstClr val="black"/>
                </a:solidFill>
                <a:latin typeface="Calibri" pitchFamily="34" charset="0"/>
                <a:ea typeface="Tahoma" pitchFamily="34" charset="0"/>
                <a:cs typeface="Calibri" pitchFamily="34" charset="0"/>
              </a:rPr>
              <a:t>example</a:t>
            </a:r>
            <a:r>
              <a:rPr lang="en-US" sz="1400" dirty="0">
                <a:solidFill>
                  <a:prstClr val="black"/>
                </a:solidFill>
                <a:latin typeface="Calibri" pitchFamily="34" charset="0"/>
                <a:ea typeface="Tahoma" pitchFamily="34" charset="0"/>
                <a:cs typeface="Calibri" pitchFamily="34" charset="0"/>
              </a:rPr>
              <a:t>:</a:t>
            </a:r>
          </a:p>
          <a:p>
            <a:pPr fontAlgn="base">
              <a:spcBef>
                <a:spcPct val="0"/>
              </a:spcBef>
              <a:spcAft>
                <a:spcPct val="0"/>
              </a:spcAft>
            </a:pPr>
            <a:r>
              <a:rPr lang="en-US" sz="1200" dirty="0">
                <a:solidFill>
                  <a:prstClr val="black"/>
                </a:solidFill>
                <a:latin typeface="Calibri" pitchFamily="34" charset="0"/>
                <a:ea typeface="Tahoma" pitchFamily="34" charset="0"/>
                <a:cs typeface="Calibri" pitchFamily="34" charset="0"/>
              </a:rPr>
              <a:t>Growth room is approximately the size of </a:t>
            </a:r>
            <a:endParaRPr lang="en-US" sz="1200" dirty="0" smtClean="0">
              <a:solidFill>
                <a:prstClr val="black"/>
              </a:solidFill>
              <a:latin typeface="Calibri" pitchFamily="34" charset="0"/>
              <a:ea typeface="Tahoma" pitchFamily="34" charset="0"/>
              <a:cs typeface="Calibri" pitchFamily="34" charset="0"/>
            </a:endParaRPr>
          </a:p>
          <a:p>
            <a:pPr fontAlgn="base">
              <a:spcBef>
                <a:spcPct val="0"/>
              </a:spcBef>
              <a:spcAft>
                <a:spcPct val="0"/>
              </a:spcAft>
            </a:pPr>
            <a:r>
              <a:rPr lang="en-US" sz="1200" dirty="0" smtClean="0">
                <a:solidFill>
                  <a:prstClr val="black"/>
                </a:solidFill>
                <a:latin typeface="Calibri" pitchFamily="34" charset="0"/>
                <a:ea typeface="Tahoma" pitchFamily="34" charset="0"/>
                <a:cs typeface="Calibri" pitchFamily="34" charset="0"/>
              </a:rPr>
              <a:t>half </a:t>
            </a:r>
            <a:r>
              <a:rPr lang="en-US" sz="1200" dirty="0">
                <a:solidFill>
                  <a:prstClr val="black"/>
                </a:solidFill>
                <a:latin typeface="Calibri" pitchFamily="34" charset="0"/>
                <a:ea typeface="Tahoma" pitchFamily="34" charset="0"/>
                <a:cs typeface="Calibri" pitchFamily="34" charset="0"/>
              </a:rPr>
              <a:t>a football field at four stories tall </a:t>
            </a:r>
            <a:endParaRPr lang="en-US" sz="1200" dirty="0" smtClean="0">
              <a:solidFill>
                <a:prstClr val="black"/>
              </a:solidFill>
              <a:latin typeface="Calibri" pitchFamily="34" charset="0"/>
              <a:ea typeface="Tahoma" pitchFamily="34" charset="0"/>
              <a:cs typeface="Calibri" pitchFamily="34" charset="0"/>
            </a:endParaRPr>
          </a:p>
          <a:p>
            <a:pPr fontAlgn="base">
              <a:spcBef>
                <a:spcPct val="0"/>
              </a:spcBef>
              <a:spcAft>
                <a:spcPct val="0"/>
              </a:spcAft>
            </a:pPr>
            <a:r>
              <a:rPr lang="en-US" sz="1200" dirty="0" smtClean="0">
                <a:solidFill>
                  <a:prstClr val="black"/>
                </a:solidFill>
                <a:latin typeface="Calibri" pitchFamily="34" charset="0"/>
                <a:ea typeface="Tahoma" pitchFamily="34" charset="0"/>
                <a:cs typeface="Calibri" pitchFamily="34" charset="0"/>
              </a:rPr>
              <a:t>(</a:t>
            </a:r>
            <a:r>
              <a:rPr lang="en-US" sz="1200" dirty="0">
                <a:solidFill>
                  <a:prstClr val="black"/>
                </a:solidFill>
                <a:latin typeface="Calibri" pitchFamily="34" charset="0"/>
                <a:ea typeface="Tahoma" pitchFamily="34" charset="0"/>
                <a:cs typeface="Calibri" pitchFamily="34" charset="0"/>
              </a:rPr>
              <a:t>150 feet x 100 feet x 50 feet high) </a:t>
            </a:r>
            <a:br>
              <a:rPr lang="en-US" sz="1200" dirty="0">
                <a:solidFill>
                  <a:prstClr val="black"/>
                </a:solidFill>
                <a:latin typeface="Calibri" pitchFamily="34" charset="0"/>
                <a:ea typeface="Tahoma" pitchFamily="34" charset="0"/>
                <a:cs typeface="Calibri" pitchFamily="34" charset="0"/>
              </a:rPr>
            </a:br>
            <a:r>
              <a:rPr lang="en-US" sz="1200" dirty="0">
                <a:solidFill>
                  <a:prstClr val="black"/>
                </a:solidFill>
                <a:latin typeface="Calibri" pitchFamily="34" charset="0"/>
                <a:ea typeface="Tahoma" pitchFamily="34" charset="0"/>
                <a:cs typeface="Calibri" pitchFamily="34" charset="0"/>
              </a:rPr>
              <a:t>Total number of plants: 2.2 million</a:t>
            </a:r>
          </a:p>
        </p:txBody>
      </p:sp>
      <p:sp>
        <p:nvSpPr>
          <p:cNvPr id="24" name="Rectangle 31"/>
          <p:cNvSpPr>
            <a:spLocks noChangeArrowheads="1"/>
          </p:cNvSpPr>
          <p:nvPr/>
        </p:nvSpPr>
        <p:spPr bwMode="auto">
          <a:xfrm>
            <a:off x="6019800" y="838200"/>
            <a:ext cx="2743200" cy="1388359"/>
          </a:xfrm>
          <a:prstGeom prst="rect">
            <a:avLst/>
          </a:prstGeom>
          <a:noFill/>
          <a:ln w="9525">
            <a:noFill/>
            <a:miter lim="800000"/>
            <a:headEnd/>
            <a:tailEnd/>
          </a:ln>
        </p:spPr>
        <p:txBody>
          <a:bodyPr lIns="64291" tIns="32146" rIns="64291" bIns="32146">
            <a:spAutoFit/>
          </a:bodyPr>
          <a:lstStyle/>
          <a:p>
            <a:pPr marL="0" lvl="1"/>
            <a:r>
              <a:rPr lang="en-US" sz="1400" b="1" dirty="0">
                <a:solidFill>
                  <a:prstClr val="black"/>
                </a:solidFill>
                <a:latin typeface="Calibri" pitchFamily="34" charset="0"/>
                <a:ea typeface="ＭＳ Ｐゴシック" pitchFamily="-128" charset="-128"/>
                <a:cs typeface="Calibri" pitchFamily="34" charset="0"/>
              </a:rPr>
              <a:t>The result today…</a:t>
            </a:r>
          </a:p>
          <a:p>
            <a:pPr marL="0" lvl="1"/>
            <a:r>
              <a:rPr lang="en-US" sz="1200" dirty="0">
                <a:solidFill>
                  <a:prstClr val="black"/>
                </a:solidFill>
                <a:latin typeface="Calibri" pitchFamily="34" charset="0"/>
                <a:ea typeface="ＭＳ Ｐゴシック" pitchFamily="-128" charset="-128"/>
                <a:cs typeface="Calibri" pitchFamily="34" charset="0"/>
              </a:rPr>
              <a:t>Rapid, </a:t>
            </a:r>
            <a:r>
              <a:rPr lang="en-US" sz="1200" dirty="0" smtClean="0">
                <a:solidFill>
                  <a:prstClr val="black"/>
                </a:solidFill>
                <a:latin typeface="Calibri" pitchFamily="34" charset="0"/>
                <a:ea typeface="ＭＳ Ｐゴシック" pitchFamily="-128" charset="-128"/>
                <a:cs typeface="Calibri" pitchFamily="34" charset="0"/>
              </a:rPr>
              <a:t>adaptive platform.  </a:t>
            </a:r>
            <a:r>
              <a:rPr lang="en-US" sz="1200" dirty="0">
                <a:solidFill>
                  <a:prstClr val="black"/>
                </a:solidFill>
                <a:latin typeface="Calibri" pitchFamily="34" charset="0"/>
                <a:ea typeface="ＭＳ Ｐゴシック" pitchFamily="-128" charset="-128"/>
                <a:cs typeface="Calibri" pitchFamily="34" charset="0"/>
              </a:rPr>
              <a:t>Tobacco plant production</a:t>
            </a:r>
            <a:r>
              <a:rPr lang="en-US" sz="1200" dirty="0" smtClean="0">
                <a:solidFill>
                  <a:prstClr val="black"/>
                </a:solidFill>
                <a:latin typeface="Calibri" pitchFamily="34" charset="0"/>
                <a:ea typeface="ＭＳ Ｐゴシック" pitchFamily="-128" charset="-128"/>
                <a:cs typeface="Calibri" pitchFamily="34" charset="0"/>
              </a:rPr>
              <a:t> may result </a:t>
            </a:r>
            <a:r>
              <a:rPr lang="en-US" sz="1200" dirty="0">
                <a:solidFill>
                  <a:prstClr val="black"/>
                </a:solidFill>
                <a:latin typeface="Calibri" pitchFamily="34" charset="0"/>
                <a:ea typeface="ＭＳ Ｐゴシック" pitchFamily="-128" charset="-128"/>
                <a:cs typeface="Calibri" pitchFamily="34" charset="0"/>
              </a:rPr>
              <a:t>in more rapid production cycles (&lt; 30 days) and </a:t>
            </a:r>
            <a:r>
              <a:rPr lang="en-US" sz="1200" dirty="0" smtClean="0">
                <a:solidFill>
                  <a:prstClr val="black"/>
                </a:solidFill>
                <a:latin typeface="Calibri" pitchFamily="34" charset="0"/>
                <a:ea typeface="ＭＳ Ｐゴシック" pitchFamily="-128" charset="-128"/>
                <a:cs typeface="Calibri" pitchFamily="34" charset="0"/>
              </a:rPr>
              <a:t>less facility expenditures </a:t>
            </a:r>
            <a:r>
              <a:rPr lang="en-US" sz="1200" dirty="0">
                <a:solidFill>
                  <a:prstClr val="black"/>
                </a:solidFill>
                <a:latin typeface="Calibri" pitchFamily="34" charset="0"/>
                <a:ea typeface="ＭＳ Ｐゴシック" pitchFamily="-128" charset="-128"/>
                <a:cs typeface="Calibri" pitchFamily="34" charset="0"/>
              </a:rPr>
              <a:t>to increase </a:t>
            </a:r>
            <a:r>
              <a:rPr lang="en-US" sz="1200" dirty="0" smtClean="0">
                <a:solidFill>
                  <a:prstClr val="black"/>
                </a:solidFill>
                <a:latin typeface="Calibri" pitchFamily="34" charset="0"/>
                <a:ea typeface="ＭＳ Ｐゴシック" pitchFamily="-128" charset="-128"/>
                <a:cs typeface="Calibri" pitchFamily="34" charset="0"/>
              </a:rPr>
              <a:t>capacity once an FDA approved product is available.</a:t>
            </a:r>
            <a:endParaRPr lang="en-US" sz="1200" dirty="0">
              <a:solidFill>
                <a:prstClr val="black"/>
              </a:solidFill>
              <a:latin typeface="Calibri" pitchFamily="34" charset="0"/>
              <a:ea typeface="ＭＳ Ｐゴシック" pitchFamily="-128" charset="-128"/>
              <a:cs typeface="Calibri" pitchFamily="34" charset="0"/>
            </a:endParaRPr>
          </a:p>
        </p:txBody>
      </p:sp>
      <p:cxnSp>
        <p:nvCxnSpPr>
          <p:cNvPr id="3" name="Straight Connector 2"/>
          <p:cNvCxnSpPr/>
          <p:nvPr/>
        </p:nvCxnSpPr>
        <p:spPr bwMode="auto">
          <a:xfrm>
            <a:off x="2694914" y="3168502"/>
            <a:ext cx="0" cy="1173321"/>
          </a:xfrm>
          <a:prstGeom prst="line">
            <a:avLst/>
          </a:prstGeom>
          <a:noFill/>
          <a:ln w="22225">
            <a:solidFill>
              <a:schemeClr val="bg1">
                <a:lumMod val="85000"/>
              </a:schemeClr>
            </a:solidFill>
            <a:round/>
            <a:headEnd/>
            <a:tailEn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5844999" y="4657724"/>
            <a:ext cx="0" cy="1636750"/>
          </a:xfrm>
          <a:prstGeom prst="line">
            <a:avLst/>
          </a:prstGeom>
          <a:noFill/>
          <a:ln w="22225">
            <a:solidFill>
              <a:schemeClr val="bg1">
                <a:lumMod val="85000"/>
              </a:schemeClr>
            </a:solidFill>
            <a:round/>
            <a:headEnd/>
            <a:tailEnd/>
          </a:ln>
          <a:extLst>
            <a:ext uri="{909E8E84-426E-40dd-AFC4-6F175D3DCCD1}">
              <a14:hiddenFill xmlns:a14="http://schemas.microsoft.com/office/drawing/2010/main">
                <a:noFill/>
              </a14:hiddenFill>
            </a:ext>
          </a:extLst>
        </p:spPr>
      </p:cxnSp>
      <p:sp>
        <p:nvSpPr>
          <p:cNvPr id="27"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3293840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4800" y="962660"/>
            <a:ext cx="4755833" cy="51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995" y="962660"/>
            <a:ext cx="3712424" cy="2179852"/>
          </a:xfrm>
          <a:prstGeom prst="rect">
            <a:avLst/>
          </a:prstGeom>
          <a:noFill/>
          <a:ln w="158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3557609"/>
            <a:ext cx="3773615" cy="2220468"/>
          </a:xfrm>
          <a:prstGeom prst="rect">
            <a:avLst/>
          </a:prstGeom>
          <a:noFill/>
          <a:ln w="158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13317" y="3171879"/>
            <a:ext cx="2051780" cy="369332"/>
          </a:xfrm>
          <a:prstGeom prst="rect">
            <a:avLst/>
          </a:prstGeom>
          <a:noFill/>
        </p:spPr>
        <p:txBody>
          <a:bodyPr wrap="none" rtlCol="0">
            <a:spAutoFit/>
          </a:bodyPr>
          <a:lstStyle/>
          <a:p>
            <a:r>
              <a:rPr lang="en-US" dirty="0" smtClean="0">
                <a:latin typeface="Calibri" pitchFamily="34" charset="0"/>
                <a:cs typeface="Calibri" pitchFamily="34" charset="0"/>
              </a:rPr>
              <a:t>Unfolded (unstable)</a:t>
            </a:r>
            <a:endParaRPr lang="en-US" dirty="0">
              <a:latin typeface="Calibri" pitchFamily="34" charset="0"/>
              <a:cs typeface="Calibri" pitchFamily="34" charset="0"/>
            </a:endParaRPr>
          </a:p>
        </p:txBody>
      </p:sp>
      <p:sp>
        <p:nvSpPr>
          <p:cNvPr id="9" name="TextBox 8"/>
          <p:cNvSpPr txBox="1"/>
          <p:nvPr/>
        </p:nvSpPr>
        <p:spPr>
          <a:xfrm>
            <a:off x="1250626" y="5955268"/>
            <a:ext cx="1577163" cy="369332"/>
          </a:xfrm>
          <a:prstGeom prst="rect">
            <a:avLst/>
          </a:prstGeom>
          <a:noFill/>
        </p:spPr>
        <p:txBody>
          <a:bodyPr wrap="none" rtlCol="0">
            <a:spAutoFit/>
          </a:bodyPr>
          <a:lstStyle/>
          <a:p>
            <a:r>
              <a:rPr lang="en-US" dirty="0">
                <a:latin typeface="Calibri" pitchFamily="34" charset="0"/>
                <a:cs typeface="Calibri" pitchFamily="34" charset="0"/>
              </a:rPr>
              <a:t>F</a:t>
            </a:r>
            <a:r>
              <a:rPr lang="en-US" dirty="0" smtClean="0">
                <a:latin typeface="Calibri" pitchFamily="34" charset="0"/>
                <a:cs typeface="Calibri" pitchFamily="34" charset="0"/>
              </a:rPr>
              <a:t>olded (stable)</a:t>
            </a:r>
            <a:endParaRPr lang="en-US" dirty="0">
              <a:latin typeface="Calibri" pitchFamily="34" charset="0"/>
              <a:cs typeface="Calibri" pitchFamily="34" charset="0"/>
            </a:endParaRPr>
          </a:p>
        </p:txBody>
      </p:sp>
      <p:sp>
        <p:nvSpPr>
          <p:cNvPr id="12"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
        <p:nvSpPr>
          <p:cNvPr id="14" name="Title 33"/>
          <p:cNvSpPr txBox="1">
            <a:spLocks/>
          </p:cNvSpPr>
          <p:nvPr/>
        </p:nvSpPr>
        <p:spPr bwMode="auto">
          <a:xfrm>
            <a:off x="1622425" y="151418"/>
            <a:ext cx="7521575"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914400" rtl="0" eaLnBrk="1" latinLnBrk="0" hangingPunct="1">
              <a:spcBef>
                <a:spcPct val="0"/>
              </a:spcBef>
              <a:buNone/>
              <a:defRPr sz="2400" kern="1200">
                <a:solidFill>
                  <a:schemeClr val="tx1"/>
                </a:solidFill>
                <a:latin typeface="Tahoma" pitchFamily="34" charset="0"/>
                <a:ea typeface="+mj-ea"/>
                <a:cs typeface="Tahoma" pitchFamily="34" charset="0"/>
              </a:defRPr>
            </a:lvl1pPr>
          </a:lstStyle>
          <a:p>
            <a:pPr>
              <a:defRPr/>
            </a:pPr>
            <a:r>
              <a:rPr lang="en-US" dirty="0" smtClean="0">
                <a:latin typeface="Calibri" pitchFamily="34" charset="0"/>
                <a:cs typeface="Calibri" pitchFamily="34" charset="0"/>
              </a:rPr>
              <a:t>Open innovation (</a:t>
            </a:r>
            <a:r>
              <a:rPr lang="en-US" dirty="0" err="1" smtClean="0">
                <a:latin typeface="Calibri" pitchFamily="34" charset="0"/>
                <a:cs typeface="Calibri" pitchFamily="34" charset="0"/>
              </a:rPr>
              <a:t>FoldIt</a:t>
            </a:r>
            <a:r>
              <a:rPr lang="en-US" dirty="0" smtClean="0">
                <a:latin typeface="Calibri" pitchFamily="34" charset="0"/>
                <a:cs typeface="Calibri" pitchFamily="34" charset="0"/>
              </a:rPr>
              <a:t>)</a:t>
            </a:r>
            <a:endParaRPr lang="en-US" dirty="0">
              <a:solidFill>
                <a:sysClr val="windowText" lastClr="000000"/>
              </a:solidFill>
              <a:latin typeface="Calibri" pitchFamily="34" charset="0"/>
              <a:ea typeface="+mn-ea"/>
              <a:cs typeface="Calibri" pitchFamily="34" charset="0"/>
            </a:endParaRPr>
          </a:p>
        </p:txBody>
      </p:sp>
      <p:sp>
        <p:nvSpPr>
          <p:cNvPr id="10" name="TextBox 9"/>
          <p:cNvSpPr txBox="1"/>
          <p:nvPr/>
        </p:nvSpPr>
        <p:spPr>
          <a:xfrm>
            <a:off x="17870" y="6324034"/>
            <a:ext cx="7415813" cy="369332"/>
          </a:xfrm>
          <a:prstGeom prst="rect">
            <a:avLst/>
          </a:prstGeom>
          <a:noFill/>
        </p:spPr>
        <p:txBody>
          <a:bodyPr wrap="none" rtlCol="0">
            <a:spAutoFit/>
          </a:bodyPr>
          <a:lstStyle/>
          <a:p>
            <a:r>
              <a:rPr lang="en-US" sz="900" dirty="0">
                <a:latin typeface="Calibri" pitchFamily="34" charset="0"/>
                <a:cs typeface="Calibri" pitchFamily="34" charset="0"/>
              </a:rPr>
              <a:t>Sources: Fold it, </a:t>
            </a:r>
            <a:r>
              <a:rPr lang="en-US" sz="900" dirty="0" err="1">
                <a:latin typeface="Calibri" pitchFamily="34" charset="0"/>
                <a:cs typeface="Calibri" pitchFamily="34" charset="0"/>
              </a:rPr>
              <a:t>Katib</a:t>
            </a:r>
            <a:r>
              <a:rPr lang="en-US" sz="900" dirty="0">
                <a:latin typeface="Calibri" pitchFamily="34" charset="0"/>
                <a:cs typeface="Calibri" pitchFamily="34" charset="0"/>
              </a:rPr>
              <a:t> et al, </a:t>
            </a:r>
            <a:endParaRPr lang="en-US" sz="900" dirty="0" smtClean="0">
              <a:latin typeface="Calibri" pitchFamily="34" charset="0"/>
              <a:cs typeface="Calibri" pitchFamily="34" charset="0"/>
            </a:endParaRPr>
          </a:p>
          <a:p>
            <a:r>
              <a:rPr lang="en-US" sz="900" i="1" dirty="0" smtClean="0">
                <a:latin typeface="Calibri" pitchFamily="34" charset="0"/>
                <a:cs typeface="Calibri" pitchFamily="34" charset="0"/>
              </a:rPr>
              <a:t>Crystal </a:t>
            </a:r>
            <a:r>
              <a:rPr lang="en-US" sz="900" i="1" dirty="0">
                <a:latin typeface="Calibri" pitchFamily="34" charset="0"/>
                <a:cs typeface="Calibri" pitchFamily="34" charset="0"/>
              </a:rPr>
              <a:t>structure of a monomeric retroviral protease solved by protein folding game players</a:t>
            </a:r>
            <a:r>
              <a:rPr lang="en-US" sz="900" dirty="0">
                <a:latin typeface="Calibri" pitchFamily="34" charset="0"/>
                <a:cs typeface="Calibri" pitchFamily="34" charset="0"/>
              </a:rPr>
              <a:t>., Nature Structural and Molecular Biology 18, 1175–1177, 2011</a:t>
            </a:r>
          </a:p>
        </p:txBody>
      </p:sp>
    </p:spTree>
    <p:extLst>
      <p:ext uri="{BB962C8B-B14F-4D97-AF65-F5344CB8AC3E}">
        <p14:creationId xmlns:p14="http://schemas.microsoft.com/office/powerpoint/2010/main" val="3100765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noAutofit/>
          </a:bodyPr>
          <a:lstStyle/>
          <a:p>
            <a:pPr lvl="0">
              <a:defRPr/>
            </a:pPr>
            <a:r>
              <a:rPr lang="en-US" dirty="0" smtClean="0">
                <a:solidFill>
                  <a:prstClr val="black"/>
                </a:solidFill>
                <a:latin typeface="Calibri"/>
                <a:ea typeface="+mj-ea"/>
                <a:cs typeface="+mj-cs"/>
              </a:rPr>
              <a:t>Adaptive Make for Robotics</a:t>
            </a:r>
            <a:endParaRPr lang="en-US" dirty="0">
              <a:solidFill>
                <a:sysClr val="windowText" lastClr="000000"/>
              </a:solidFill>
              <a:latin typeface="Calibri" pitchFamily="34" charset="0"/>
              <a:ea typeface="+mn-ea"/>
              <a:cs typeface="Calibri" pitchFamily="34" charset="0"/>
            </a:endParaRPr>
          </a:p>
        </p:txBody>
      </p:sp>
      <p:sp>
        <p:nvSpPr>
          <p:cNvPr id="6"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42854425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Design tools (M3)</a:t>
            </a:r>
            <a:endParaRPr lang="en-US" i="1" dirty="0">
              <a:latin typeface="Calibri"/>
              <a:cs typeface="Calibri"/>
            </a:endParaRPr>
          </a:p>
        </p:txBody>
      </p:sp>
      <p:sp>
        <p:nvSpPr>
          <p:cNvPr id="9" name="Content Placeholder 8"/>
          <p:cNvSpPr>
            <a:spLocks noGrp="1"/>
          </p:cNvSpPr>
          <p:nvPr>
            <p:ph idx="1"/>
          </p:nvPr>
        </p:nvSpPr>
        <p:spPr>
          <a:xfrm>
            <a:off x="536713" y="952186"/>
            <a:ext cx="8229916" cy="2571302"/>
          </a:xfrm>
        </p:spPr>
        <p:txBody>
          <a:bodyPr/>
          <a:lstStyle/>
          <a:p>
            <a:pPr marL="914400" indent="-914400">
              <a:spcBef>
                <a:spcPts val="0"/>
              </a:spcBef>
              <a:spcAft>
                <a:spcPts val="600"/>
              </a:spcAft>
              <a:buNone/>
              <a:defRPr/>
            </a:pPr>
            <a:r>
              <a:rPr lang="en-US" sz="1400" b="1" dirty="0" smtClean="0"/>
              <a:t>Analogy: Hierarchical Electronic Design Automation (EDA) has </a:t>
            </a:r>
            <a:r>
              <a:rPr lang="en-US" sz="1400" dirty="0" smtClean="0"/>
              <a:t>catalyzed circuit design, enabling exploitation of Moore’s law </a:t>
            </a:r>
          </a:p>
          <a:p>
            <a:pPr marL="914400" indent="-914400">
              <a:spcBef>
                <a:spcPts val="0"/>
              </a:spcBef>
              <a:spcAft>
                <a:spcPts val="600"/>
              </a:spcAft>
              <a:buNone/>
              <a:defRPr/>
            </a:pPr>
            <a:r>
              <a:rPr lang="en-US" sz="1400" b="1" dirty="0" smtClean="0"/>
              <a:t>Robot Design, presently ad-hoc, desperately needs analogous tools, even though the problem is harder:</a:t>
            </a:r>
            <a:endParaRPr lang="en-US" sz="1400" dirty="0" smtClean="0"/>
          </a:p>
          <a:p>
            <a:pPr marL="400050" lvl="1">
              <a:spcBef>
                <a:spcPts val="400"/>
              </a:spcBef>
              <a:defRPr/>
            </a:pPr>
            <a:r>
              <a:rPr lang="en-US" sz="1600" dirty="0" smtClean="0"/>
              <a:t>Hierarchical “simulator in  the loop”, near-real-time design tools, allowing bi-directional interaction with designers</a:t>
            </a:r>
          </a:p>
          <a:p>
            <a:pPr marL="400050" lvl="1">
              <a:spcBef>
                <a:spcPts val="400"/>
              </a:spcBef>
              <a:defRPr/>
            </a:pPr>
            <a:r>
              <a:rPr lang="en-US" sz="1600" dirty="0" smtClean="0"/>
              <a:t>Designer-guided interactive optimization + design space exploration (e.g. GA)</a:t>
            </a:r>
          </a:p>
          <a:p>
            <a:pPr marL="400050" lvl="1">
              <a:spcBef>
                <a:spcPts val="400"/>
              </a:spcBef>
              <a:defRPr/>
            </a:pPr>
            <a:r>
              <a:rPr lang="en-US" sz="1600" dirty="0" smtClean="0">
                <a:solidFill>
                  <a:srgbClr val="C00000"/>
                </a:solidFill>
              </a:rPr>
              <a:t>Statistically valid, hierarchical environment and contact models</a:t>
            </a:r>
          </a:p>
          <a:p>
            <a:pPr marL="400050" lvl="1">
              <a:spcBef>
                <a:spcPts val="400"/>
              </a:spcBef>
              <a:defRPr/>
            </a:pPr>
            <a:r>
              <a:rPr lang="en-US" sz="1600" dirty="0" smtClean="0">
                <a:solidFill>
                  <a:srgbClr val="C00000"/>
                </a:solidFill>
              </a:rPr>
              <a:t>Statistically valid, hierarchical human operator + adversary models</a:t>
            </a:r>
          </a:p>
          <a:p>
            <a:pPr marL="400050" lvl="1">
              <a:spcBef>
                <a:spcPts val="400"/>
              </a:spcBef>
              <a:defRPr/>
            </a:pPr>
            <a:endParaRPr lang="en-US" sz="1100" dirty="0" smtClean="0"/>
          </a:p>
          <a:p>
            <a:pPr marL="400050" lvl="1">
              <a:spcBef>
                <a:spcPts val="400"/>
              </a:spcBef>
              <a:defRPr/>
            </a:pPr>
            <a:endParaRPr lang="en-US" sz="1100" dirty="0" smtClean="0"/>
          </a:p>
          <a:p>
            <a:endParaRPr lang="en-US" dirty="0"/>
          </a:p>
        </p:txBody>
      </p:sp>
      <p:grpSp>
        <p:nvGrpSpPr>
          <p:cNvPr id="3" name="Group 20"/>
          <p:cNvGrpSpPr/>
          <p:nvPr/>
        </p:nvGrpSpPr>
        <p:grpSpPr>
          <a:xfrm>
            <a:off x="754570" y="3722297"/>
            <a:ext cx="3418185" cy="1276305"/>
            <a:chOff x="642939" y="5372099"/>
            <a:chExt cx="3306063" cy="1234440"/>
          </a:xfrm>
        </p:grpSpPr>
        <p:pic>
          <p:nvPicPr>
            <p:cNvPr id="1026" name="Picture 2"/>
            <p:cNvPicPr>
              <a:picLocks noChangeAspect="1" noChangeArrowheads="1"/>
            </p:cNvPicPr>
            <p:nvPr/>
          </p:nvPicPr>
          <p:blipFill>
            <a:blip r:embed="rId3" cstate="screen"/>
            <a:srcRect/>
            <a:stretch>
              <a:fillRect/>
            </a:stretch>
          </p:blipFill>
          <p:spPr bwMode="auto">
            <a:xfrm>
              <a:off x="642939" y="5372099"/>
              <a:ext cx="1647783" cy="123444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2540657" y="5372099"/>
              <a:ext cx="1408345" cy="1234440"/>
            </a:xfrm>
            <a:prstGeom prst="rect">
              <a:avLst/>
            </a:prstGeom>
            <a:noFill/>
            <a:ln w="9525">
              <a:noFill/>
              <a:miter lim="800000"/>
              <a:headEnd/>
              <a:tailEnd/>
            </a:ln>
          </p:spPr>
        </p:pic>
      </p:grpSp>
      <p:sp>
        <p:nvSpPr>
          <p:cNvPr id="8" name="Rectangle 7"/>
          <p:cNvSpPr/>
          <p:nvPr/>
        </p:nvSpPr>
        <p:spPr>
          <a:xfrm>
            <a:off x="761999" y="5446643"/>
            <a:ext cx="7547113" cy="1066959"/>
          </a:xfrm>
          <a:prstGeom prst="rect">
            <a:avLst/>
          </a:prstGeom>
          <a:ln>
            <a:solidFill>
              <a:schemeClr val="tx1"/>
            </a:solidFill>
          </a:ln>
        </p:spPr>
        <p:txBody>
          <a:bodyPr wrap="square">
            <a:spAutoFit/>
          </a:bodyPr>
          <a:lstStyle/>
          <a:p>
            <a:pPr marL="0">
              <a:spcBef>
                <a:spcPts val="400"/>
              </a:spcBef>
              <a:defRPr/>
            </a:pPr>
            <a:r>
              <a:rPr lang="en-US" sz="1600" dirty="0" smtClean="0"/>
              <a:t>We can significantly amplify DARPA’s investment in robotics design tools through </a:t>
            </a:r>
            <a:r>
              <a:rPr lang="en-US" sz="1600" b="1" dirty="0" smtClean="0"/>
              <a:t>open source partnering </a:t>
            </a:r>
            <a:r>
              <a:rPr lang="en-US" sz="1600" dirty="0" smtClean="0"/>
              <a:t>with researchers and enthusiasts worldwide</a:t>
            </a:r>
          </a:p>
          <a:p>
            <a:pPr marL="400050" lvl="1">
              <a:spcBef>
                <a:spcPts val="400"/>
              </a:spcBef>
              <a:defRPr/>
            </a:pPr>
            <a:r>
              <a:rPr lang="en-US" sz="1400" b="1" dirty="0" smtClean="0"/>
              <a:t>Our adversaries largely don’t need robots </a:t>
            </a:r>
            <a:r>
              <a:rPr lang="en-US" sz="1400" dirty="0" smtClean="0"/>
              <a:t>- improvements in robotics catalyzed by DARPA will </a:t>
            </a:r>
            <a:r>
              <a:rPr lang="en-US" sz="1400" b="1" dirty="0" smtClean="0"/>
              <a:t>largely benefit the US even if improvements are shared globally</a:t>
            </a:r>
          </a:p>
        </p:txBody>
      </p:sp>
      <p:pic>
        <p:nvPicPr>
          <p:cNvPr id="10" name="Picture 3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8272" y="3554569"/>
            <a:ext cx="4240227" cy="1791504"/>
          </a:xfrm>
          <a:prstGeom prst="rect">
            <a:avLst/>
          </a:prstGeom>
          <a:noFill/>
          <a:ln w="28575">
            <a:noFill/>
            <a:miter lim="800000"/>
            <a:headEnd type="none" w="sm" len="sm"/>
            <a:tailEnd type="none" w="sm" len="sm"/>
          </a:ln>
          <a:effectLst/>
        </p:spPr>
      </p:pic>
      <p:sp>
        <p:nvSpPr>
          <p:cNvPr id="11"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3204130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9058" y="2450591"/>
            <a:ext cx="1975729" cy="1526563"/>
          </a:xfrm>
          <a:prstGeom prst="rect">
            <a:avLst/>
          </a:prstGeom>
          <a:noFill/>
          <a:ln w="9525">
            <a:noFill/>
            <a:miter lim="800000"/>
            <a:headEnd/>
            <a:tailEnd/>
          </a:ln>
        </p:spPr>
      </p:pic>
      <p:sp>
        <p:nvSpPr>
          <p:cNvPr id="2" name="Title 1"/>
          <p:cNvSpPr>
            <a:spLocks noGrp="1"/>
          </p:cNvSpPr>
          <p:nvPr>
            <p:ph type="title"/>
          </p:nvPr>
        </p:nvSpPr>
        <p:spPr/>
        <p:txBody>
          <a:bodyPr/>
          <a:lstStyle/>
          <a:p>
            <a:r>
              <a:rPr lang="en-US" sz="2400" dirty="0" smtClean="0">
                <a:latin typeface="Calibri"/>
                <a:cs typeface="Calibri"/>
              </a:rPr>
              <a:t>Fabrication (M3)</a:t>
            </a:r>
            <a:endParaRPr lang="en-US" sz="2400" dirty="0">
              <a:latin typeface="Calibri"/>
              <a:cs typeface="Calibri"/>
            </a:endParaRPr>
          </a:p>
        </p:txBody>
      </p:sp>
      <p:sp>
        <p:nvSpPr>
          <p:cNvPr id="4" name="TextBox 3"/>
          <p:cNvSpPr txBox="1"/>
          <p:nvPr/>
        </p:nvSpPr>
        <p:spPr>
          <a:xfrm>
            <a:off x="568784" y="991793"/>
            <a:ext cx="1915909" cy="369332"/>
          </a:xfrm>
          <a:prstGeom prst="rect">
            <a:avLst/>
          </a:prstGeom>
          <a:noFill/>
        </p:spPr>
        <p:txBody>
          <a:bodyPr wrap="none" rtlCol="0">
            <a:spAutoFit/>
          </a:bodyPr>
          <a:lstStyle/>
          <a:p>
            <a:r>
              <a:rPr lang="en-US" dirty="0" smtClean="0"/>
              <a:t>Serial Processes</a:t>
            </a:r>
          </a:p>
        </p:txBody>
      </p:sp>
      <p:sp>
        <p:nvSpPr>
          <p:cNvPr id="5" name="TextBox 4"/>
          <p:cNvSpPr txBox="1"/>
          <p:nvPr/>
        </p:nvSpPr>
        <p:spPr>
          <a:xfrm>
            <a:off x="3437880" y="998419"/>
            <a:ext cx="2108269" cy="646331"/>
          </a:xfrm>
          <a:prstGeom prst="rect">
            <a:avLst/>
          </a:prstGeom>
          <a:noFill/>
        </p:spPr>
        <p:txBody>
          <a:bodyPr wrap="none" rtlCol="0">
            <a:spAutoFit/>
          </a:bodyPr>
          <a:lstStyle/>
          <a:p>
            <a:r>
              <a:rPr lang="en-US" dirty="0" smtClean="0"/>
              <a:t>Printing Processes</a:t>
            </a:r>
          </a:p>
          <a:p>
            <a:endParaRPr lang="en-US" dirty="0" smtClean="0"/>
          </a:p>
        </p:txBody>
      </p:sp>
      <p:sp>
        <p:nvSpPr>
          <p:cNvPr id="6" name="TextBox 5"/>
          <p:cNvSpPr txBox="1"/>
          <p:nvPr/>
        </p:nvSpPr>
        <p:spPr>
          <a:xfrm>
            <a:off x="6576685" y="955396"/>
            <a:ext cx="1633845" cy="369332"/>
          </a:xfrm>
          <a:prstGeom prst="rect">
            <a:avLst/>
          </a:prstGeom>
          <a:noFill/>
        </p:spPr>
        <p:txBody>
          <a:bodyPr wrap="none" rtlCol="0">
            <a:spAutoFit/>
          </a:bodyPr>
          <a:lstStyle/>
          <a:p>
            <a:r>
              <a:rPr lang="en-US" dirty="0" smtClean="0"/>
              <a:t>Self Assembly</a:t>
            </a:r>
          </a:p>
        </p:txBody>
      </p:sp>
      <p:cxnSp>
        <p:nvCxnSpPr>
          <p:cNvPr id="9" name="Straight Arrow Connector 8"/>
          <p:cNvCxnSpPr/>
          <p:nvPr/>
        </p:nvCxnSpPr>
        <p:spPr>
          <a:xfrm>
            <a:off x="2575088" y="1162018"/>
            <a:ext cx="721217"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638113" y="1146992"/>
            <a:ext cx="721217"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12" name="Object 11"/>
          <p:cNvGraphicFramePr>
            <a:graphicFrameLocks noChangeAspect="1"/>
          </p:cNvGraphicFramePr>
          <p:nvPr/>
        </p:nvGraphicFramePr>
        <p:xfrm>
          <a:off x="3722180" y="1389634"/>
          <a:ext cx="1781175" cy="365125"/>
        </p:xfrm>
        <a:graphic>
          <a:graphicData uri="http://schemas.openxmlformats.org/presentationml/2006/ole">
            <mc:AlternateContent xmlns:mc="http://schemas.openxmlformats.org/markup-compatibility/2006">
              <mc:Choice xmlns:v="urn:schemas-microsoft-com:vml" Requires="v">
                <p:oleObj spid="_x0000_s1071" name="Equation" r:id="rId5" imgW="1244520" imgH="228600" progId="Equation.3">
                  <p:embed/>
                </p:oleObj>
              </mc:Choice>
              <mc:Fallback>
                <p:oleObj name="Equation" r:id="rId5" imgW="12445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180" y="1389634"/>
                        <a:ext cx="178117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6549517" y="1335659"/>
          <a:ext cx="1871663" cy="365125"/>
        </p:xfrm>
        <a:graphic>
          <a:graphicData uri="http://schemas.openxmlformats.org/presentationml/2006/ole">
            <mc:AlternateContent xmlns:mc="http://schemas.openxmlformats.org/markup-compatibility/2006">
              <mc:Choice xmlns:v="urn:schemas-microsoft-com:vml" Requires="v">
                <p:oleObj spid="_x0000_s1072" name="Equation" r:id="rId7" imgW="1307880" imgH="228600" progId="Equation.3">
                  <p:embed/>
                </p:oleObj>
              </mc:Choice>
              <mc:Fallback>
                <p:oleObj name="Equation" r:id="rId7" imgW="1307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9517" y="1335659"/>
                        <a:ext cx="187166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5"/>
          <p:cNvGraphicFramePr>
            <a:graphicFrameLocks noChangeAspect="1"/>
          </p:cNvGraphicFramePr>
          <p:nvPr/>
        </p:nvGraphicFramePr>
        <p:xfrm>
          <a:off x="1288542" y="1380109"/>
          <a:ext cx="563563" cy="323850"/>
        </p:xfrm>
        <a:graphic>
          <a:graphicData uri="http://schemas.openxmlformats.org/presentationml/2006/ole">
            <mc:AlternateContent xmlns:mc="http://schemas.openxmlformats.org/markup-compatibility/2006">
              <mc:Choice xmlns:v="urn:schemas-microsoft-com:vml" Requires="v">
                <p:oleObj spid="_x0000_s1073" name="Equation" r:id="rId9" imgW="393480" imgH="203040" progId="Equation.3">
                  <p:embed/>
                </p:oleObj>
              </mc:Choice>
              <mc:Fallback>
                <p:oleObj name="Equation" r:id="rId9" imgW="39348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8542" y="1380109"/>
                        <a:ext cx="56356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94944" y="1840993"/>
            <a:ext cx="2340864" cy="523220"/>
          </a:xfrm>
          <a:prstGeom prst="rect">
            <a:avLst/>
          </a:prstGeom>
          <a:noFill/>
        </p:spPr>
        <p:txBody>
          <a:bodyPr wrap="square" rtlCol="0">
            <a:spAutoFit/>
          </a:bodyPr>
          <a:lstStyle/>
          <a:p>
            <a:pPr algn="ctr"/>
            <a:r>
              <a:rPr lang="en-US" sz="1400" dirty="0" smtClean="0"/>
              <a:t>Manual Assembly</a:t>
            </a:r>
          </a:p>
          <a:p>
            <a:pPr algn="ctr"/>
            <a:r>
              <a:rPr lang="en-US" sz="1400" dirty="0" smtClean="0"/>
              <a:t>Present Rapid Prototyping</a:t>
            </a:r>
          </a:p>
        </p:txBody>
      </p:sp>
      <p:sp>
        <p:nvSpPr>
          <p:cNvPr id="16" name="TextBox 15"/>
          <p:cNvSpPr txBox="1"/>
          <p:nvPr/>
        </p:nvSpPr>
        <p:spPr>
          <a:xfrm>
            <a:off x="6234311" y="1736625"/>
            <a:ext cx="2068194" cy="830997"/>
          </a:xfrm>
          <a:prstGeom prst="rect">
            <a:avLst/>
          </a:prstGeom>
          <a:noFill/>
        </p:spPr>
        <p:txBody>
          <a:bodyPr wrap="none" rtlCol="0">
            <a:spAutoFit/>
          </a:bodyPr>
          <a:lstStyle/>
          <a:p>
            <a:pPr algn="ctr"/>
            <a:r>
              <a:rPr lang="en-US" sz="1600" dirty="0" smtClean="0"/>
              <a:t>Nature</a:t>
            </a:r>
          </a:p>
          <a:p>
            <a:pPr algn="ctr"/>
            <a:r>
              <a:rPr lang="en-US" sz="1600" kern="0" dirty="0" smtClean="0"/>
              <a:t>Tissue Engineering</a:t>
            </a:r>
          </a:p>
          <a:p>
            <a:pPr algn="ctr"/>
            <a:r>
              <a:rPr lang="en-US" sz="1600" kern="0" dirty="0" smtClean="0"/>
              <a:t>(e.g. insect muscles)</a:t>
            </a:r>
            <a:endParaRPr lang="en-US" sz="1600" dirty="0"/>
          </a:p>
        </p:txBody>
      </p:sp>
      <p:pic>
        <p:nvPicPr>
          <p:cNvPr id="17" name="Picture 3"/>
          <p:cNvPicPr>
            <a:picLocks noChangeAspect="1" noChangeArrowheads="1"/>
          </p:cNvPicPr>
          <p:nvPr/>
        </p:nvPicPr>
        <p:blipFill>
          <a:blip r:embed="rId11" cstate="print"/>
          <a:srcRect/>
          <a:stretch>
            <a:fillRect/>
          </a:stretch>
        </p:blipFill>
        <p:spPr bwMode="auto">
          <a:xfrm>
            <a:off x="717139" y="4876800"/>
            <a:ext cx="1620453" cy="1280159"/>
          </a:xfrm>
          <a:prstGeom prst="rect">
            <a:avLst/>
          </a:prstGeom>
          <a:noFill/>
          <a:ln w="9525">
            <a:noFill/>
            <a:miter lim="800000"/>
            <a:headEnd/>
            <a:tailEnd/>
          </a:ln>
        </p:spPr>
      </p:pic>
      <p:pic>
        <p:nvPicPr>
          <p:cNvPr id="18" name="Picture 2"/>
          <p:cNvPicPr>
            <a:picLocks noChangeAspect="1" noChangeArrowheads="1"/>
          </p:cNvPicPr>
          <p:nvPr/>
        </p:nvPicPr>
        <p:blipFill>
          <a:blip r:embed="rId12" cstate="print"/>
          <a:srcRect/>
          <a:stretch>
            <a:fillRect/>
          </a:stretch>
        </p:blipFill>
        <p:spPr bwMode="auto">
          <a:xfrm>
            <a:off x="3762277" y="4828896"/>
            <a:ext cx="1650971" cy="1283630"/>
          </a:xfrm>
          <a:prstGeom prst="rect">
            <a:avLst/>
          </a:prstGeom>
          <a:noFill/>
          <a:ln w="9525">
            <a:noFill/>
            <a:miter lim="800000"/>
            <a:headEnd/>
            <a:tailEnd/>
          </a:ln>
        </p:spPr>
      </p:pic>
      <p:sp>
        <p:nvSpPr>
          <p:cNvPr id="20" name="TextBox 19"/>
          <p:cNvSpPr txBox="1"/>
          <p:nvPr/>
        </p:nvSpPr>
        <p:spPr>
          <a:xfrm>
            <a:off x="2450592" y="6181344"/>
            <a:ext cx="1648208" cy="307777"/>
          </a:xfrm>
          <a:prstGeom prst="rect">
            <a:avLst/>
          </a:prstGeom>
          <a:noFill/>
        </p:spPr>
        <p:txBody>
          <a:bodyPr wrap="none" rtlCol="0">
            <a:spAutoFit/>
          </a:bodyPr>
          <a:lstStyle/>
          <a:p>
            <a:r>
              <a:rPr lang="en-US" sz="1400" dirty="0" smtClean="0"/>
              <a:t>Ron Fearing, UCB</a:t>
            </a:r>
          </a:p>
        </p:txBody>
      </p:sp>
      <p:pic>
        <p:nvPicPr>
          <p:cNvPr id="12294" name="Picture 6"/>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091736" y="4291584"/>
            <a:ext cx="2229523" cy="1728918"/>
          </a:xfrm>
          <a:prstGeom prst="rect">
            <a:avLst/>
          </a:prstGeom>
          <a:noFill/>
          <a:ln w="9525">
            <a:noFill/>
            <a:miter lim="800000"/>
            <a:headEnd/>
            <a:tailEnd/>
          </a:ln>
        </p:spPr>
      </p:pic>
      <p:sp>
        <p:nvSpPr>
          <p:cNvPr id="22" name="TextBox 21"/>
          <p:cNvSpPr txBox="1"/>
          <p:nvPr/>
        </p:nvSpPr>
        <p:spPr>
          <a:xfrm>
            <a:off x="6301118" y="6015894"/>
            <a:ext cx="1984839" cy="523220"/>
          </a:xfrm>
          <a:prstGeom prst="rect">
            <a:avLst/>
          </a:prstGeom>
          <a:noFill/>
        </p:spPr>
        <p:txBody>
          <a:bodyPr wrap="none" rtlCol="0">
            <a:spAutoFit/>
          </a:bodyPr>
          <a:lstStyle/>
          <a:p>
            <a:pPr algn="ctr"/>
            <a:r>
              <a:rPr lang="en-US" sz="1400" dirty="0" smtClean="0"/>
              <a:t>Neal </a:t>
            </a:r>
            <a:r>
              <a:rPr lang="en-US" sz="1400" dirty="0" err="1" smtClean="0"/>
              <a:t>Gershenfeld</a:t>
            </a:r>
            <a:r>
              <a:rPr lang="en-US" sz="1400" dirty="0" smtClean="0"/>
              <a:t>, MIT</a:t>
            </a:r>
          </a:p>
          <a:p>
            <a:pPr algn="ctr"/>
            <a:r>
              <a:rPr lang="en-US" sz="1400" dirty="0" smtClean="0"/>
              <a:t>(DSO </a:t>
            </a:r>
            <a:r>
              <a:rPr lang="en-US" sz="1400" dirty="0" err="1" smtClean="0"/>
              <a:t>Prog</a:t>
            </a:r>
            <a:r>
              <a:rPr lang="en-US" sz="1400" dirty="0" smtClean="0"/>
              <a:t>. Matter)</a:t>
            </a:r>
            <a:endParaRPr lang="en-US" sz="1400" dirty="0"/>
          </a:p>
        </p:txBody>
      </p:sp>
      <p:sp>
        <p:nvSpPr>
          <p:cNvPr id="24" name="Rectangle 23"/>
          <p:cNvSpPr/>
          <p:nvPr/>
        </p:nvSpPr>
        <p:spPr>
          <a:xfrm>
            <a:off x="6132576" y="3870247"/>
            <a:ext cx="2474976" cy="307777"/>
          </a:xfrm>
          <a:prstGeom prst="rect">
            <a:avLst/>
          </a:prstGeom>
        </p:spPr>
        <p:txBody>
          <a:bodyPr wrap="square">
            <a:spAutoFit/>
          </a:bodyPr>
          <a:lstStyle/>
          <a:p>
            <a:pPr algn="ctr"/>
            <a:r>
              <a:rPr lang="en-US" sz="1400" dirty="0" smtClean="0"/>
              <a:t>Ward, Pratt, et. al (1992)</a:t>
            </a:r>
            <a:endParaRPr lang="en-US" sz="1400" dirty="0"/>
          </a:p>
        </p:txBody>
      </p:sp>
      <p:sp>
        <p:nvSpPr>
          <p:cNvPr id="23" name="TextBox 22"/>
          <p:cNvSpPr txBox="1"/>
          <p:nvPr/>
        </p:nvSpPr>
        <p:spPr>
          <a:xfrm>
            <a:off x="3905434" y="1828065"/>
            <a:ext cx="1519967" cy="523220"/>
          </a:xfrm>
          <a:prstGeom prst="rect">
            <a:avLst/>
          </a:prstGeom>
          <a:noFill/>
        </p:spPr>
        <p:txBody>
          <a:bodyPr wrap="none" rtlCol="0">
            <a:spAutoFit/>
          </a:bodyPr>
          <a:lstStyle/>
          <a:p>
            <a:pPr algn="ctr"/>
            <a:r>
              <a:rPr lang="en-US" sz="1400" dirty="0" smtClean="0"/>
              <a:t>Roll-Roll Printing</a:t>
            </a:r>
          </a:p>
          <a:p>
            <a:pPr algn="ctr"/>
            <a:r>
              <a:rPr lang="en-US" sz="1400" dirty="0" smtClean="0"/>
              <a:t>Plate Printing</a:t>
            </a:r>
            <a:endParaRPr lang="en-US" sz="1400" dirty="0"/>
          </a:p>
        </p:txBody>
      </p:sp>
      <p:pic>
        <p:nvPicPr>
          <p:cNvPr id="7" name="Picture 6"/>
          <p:cNvPicPr>
            <a:picLocks noChangeAspect="1" noChangeArrowheads="1"/>
          </p:cNvPicPr>
          <p:nvPr/>
        </p:nvPicPr>
        <p:blipFill>
          <a:blip r:embed="rId14" cstate="print"/>
          <a:srcRect/>
          <a:stretch>
            <a:fillRect/>
          </a:stretch>
        </p:blipFill>
        <p:spPr bwMode="auto">
          <a:xfrm>
            <a:off x="2633641" y="2200782"/>
            <a:ext cx="3437976" cy="2578482"/>
          </a:xfrm>
          <a:prstGeom prst="rect">
            <a:avLst/>
          </a:prstGeom>
          <a:noFill/>
          <a:ln w="9525">
            <a:noFill/>
            <a:miter lim="800000"/>
            <a:headEnd/>
            <a:tailEnd/>
          </a:ln>
          <a:effectLst/>
        </p:spPr>
      </p:pic>
      <p:cxnSp>
        <p:nvCxnSpPr>
          <p:cNvPr id="26" name="Straight Arrow Connector 25"/>
          <p:cNvCxnSpPr/>
          <p:nvPr/>
        </p:nvCxnSpPr>
        <p:spPr>
          <a:xfrm>
            <a:off x="1999488" y="1633728"/>
            <a:ext cx="2609088" cy="1280160"/>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5400000">
            <a:off x="5657088" y="1804416"/>
            <a:ext cx="2389632" cy="2145792"/>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474976" y="5487988"/>
            <a:ext cx="114604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3190253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a:cs typeface="Calibri"/>
              </a:rPr>
              <a:t>Open innovation (DARPA Robotics Challenge)</a:t>
            </a:r>
            <a:endParaRPr lang="en-US" sz="2400" dirty="0">
              <a:latin typeface="Calibri"/>
              <a:cs typeface="Calibri"/>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5079" y="930583"/>
            <a:ext cx="6460791" cy="382478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77291"/>
            <a:ext cx="5914704" cy="3180709"/>
          </a:xfrm>
          <a:prstGeom prst="rect">
            <a:avLst/>
          </a:prstGeom>
        </p:spPr>
      </p:pic>
      <p:sp>
        <p:nvSpPr>
          <p:cNvPr id="5"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3271496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91850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noAutofit/>
          </a:bodyPr>
          <a:lstStyle/>
          <a:p>
            <a:pPr lvl="0">
              <a:defRPr/>
            </a:pPr>
            <a:r>
              <a:rPr lang="en-US" dirty="0" smtClean="0">
                <a:solidFill>
                  <a:prstClr val="black"/>
                </a:solidFill>
                <a:latin typeface="Calibri"/>
                <a:ea typeface="+mj-ea"/>
                <a:cs typeface="+mj-cs"/>
              </a:rPr>
              <a:t>Adaptive Make for Cyber-Physical Systems (Vehicles)</a:t>
            </a:r>
            <a:endParaRPr lang="en-US" dirty="0">
              <a:solidFill>
                <a:sysClr val="windowText" lastClr="000000"/>
              </a:solidFill>
              <a:latin typeface="Calibri" pitchFamily="34" charset="0"/>
              <a:ea typeface="+mn-ea"/>
              <a:cs typeface="Calibri" pitchFamily="34" charset="0"/>
            </a:endParaRPr>
          </a:p>
        </p:txBody>
      </p:sp>
      <p:sp>
        <p:nvSpPr>
          <p:cNvPr id="6"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33055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noAutofit/>
          </a:bodyPr>
          <a:lstStyle/>
          <a:p>
            <a:pPr lvl="0">
              <a:defRPr/>
            </a:pPr>
            <a:r>
              <a:rPr lang="en-US" dirty="0" smtClean="0">
                <a:solidFill>
                  <a:prstClr val="black"/>
                </a:solidFill>
                <a:latin typeface="Calibri"/>
                <a:ea typeface="+mj-ea"/>
                <a:cs typeface="+mj-cs"/>
              </a:rPr>
              <a:t>Backup/Reference Charts</a:t>
            </a:r>
            <a:endParaRPr lang="en-US" dirty="0">
              <a:solidFill>
                <a:sysClr val="windowText" lastClr="000000"/>
              </a:solidFill>
              <a:latin typeface="Calibri" pitchFamily="34" charset="0"/>
              <a:ea typeface="+mn-ea"/>
              <a:cs typeface="Calibri" pitchFamily="34" charset="0"/>
            </a:endParaRPr>
          </a:p>
        </p:txBody>
      </p:sp>
      <p:sp>
        <p:nvSpPr>
          <p:cNvPr id="6"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9685815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gn="l"/>
            <a:r>
              <a:rPr lang="en-US" sz="2400" dirty="0" smtClean="0">
                <a:latin typeface="Calibri" pitchFamily="34" charset="0"/>
                <a:cs typeface="Calibri" pitchFamily="34" charset="0"/>
              </a:rPr>
              <a:t>Status quo approach for managing complexity</a:t>
            </a:r>
            <a:endParaRPr lang="en-US" sz="2400" dirty="0">
              <a:latin typeface="Calibri" pitchFamily="34" charset="0"/>
              <a:cs typeface="Calibri" pitchFamily="34" charset="0"/>
            </a:endParaRPr>
          </a:p>
        </p:txBody>
      </p:sp>
      <p:pic>
        <p:nvPicPr>
          <p:cNvPr id="40962" name="Picture 2"/>
          <p:cNvPicPr>
            <a:picLocks noChangeAspect="1" noChangeArrowheads="1"/>
          </p:cNvPicPr>
          <p:nvPr/>
        </p:nvPicPr>
        <p:blipFill>
          <a:blip r:embed="rId2" cstate="print"/>
          <a:stretch>
            <a:fillRect/>
          </a:stretch>
        </p:blipFill>
        <p:spPr bwMode="auto">
          <a:xfrm>
            <a:off x="219472" y="1054100"/>
            <a:ext cx="8786701" cy="5003800"/>
          </a:xfrm>
          <a:prstGeom prst="rect">
            <a:avLst/>
          </a:prstGeom>
          <a:noFill/>
          <a:ln>
            <a:noFill/>
          </a:ln>
        </p:spPr>
      </p:pic>
      <p:sp>
        <p:nvSpPr>
          <p:cNvPr id="7"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US" sz="10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6817403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1600200" y="152400"/>
            <a:ext cx="7162800" cy="609600"/>
          </a:xfrm>
          <a:prstGeom prst="rect">
            <a:avLst/>
          </a:prstGeom>
        </p:spPr>
        <p:txBody>
          <a:bodyPr anchor="ctr"/>
          <a:lstStyle/>
          <a:p>
            <a:pPr defTabSz="457200" fontAlgn="base">
              <a:spcBef>
                <a:spcPct val="0"/>
              </a:spcBef>
              <a:spcAft>
                <a:spcPct val="0"/>
              </a:spcAft>
              <a:defRPr/>
            </a:pPr>
            <a:r>
              <a:rPr lang="en-US" sz="2400" dirty="0" smtClean="0">
                <a:solidFill>
                  <a:prstClr val="black"/>
                </a:solidFill>
                <a:latin typeface="Calibri"/>
                <a:ea typeface="ＭＳ Ｐゴシック" charset="-128"/>
                <a:cs typeface="Calibri"/>
              </a:rPr>
              <a:t>Little change in the systems engineering process</a:t>
            </a:r>
            <a:endParaRPr lang="en-US" sz="2400" dirty="0">
              <a:solidFill>
                <a:prstClr val="black"/>
              </a:solidFill>
              <a:latin typeface="Calibri"/>
              <a:ea typeface="ＭＳ Ｐゴシック" charset="-128"/>
              <a:cs typeface="Calibri"/>
            </a:endParaRPr>
          </a:p>
        </p:txBody>
      </p:sp>
      <p:pic>
        <p:nvPicPr>
          <p:cNvPr id="5" name="Picture 2"/>
          <p:cNvPicPr>
            <a:picLocks noChangeArrowheads="1"/>
          </p:cNvPicPr>
          <p:nvPr/>
        </p:nvPicPr>
        <p:blipFill rotWithShape="1">
          <a:blip r:embed="rId3" cstate="print">
            <a:extLst>
              <a:ext uri="{28A0092B-C50C-407E-A947-70E740481C1C}">
                <a14:useLocalDpi xmlns:a14="http://schemas.microsoft.com/office/drawing/2010/main"/>
              </a:ext>
            </a:extLst>
          </a:blip>
          <a:srcRect t="-2454"/>
          <a:stretch/>
        </p:blipFill>
        <p:spPr bwMode="auto">
          <a:xfrm>
            <a:off x="4735297" y="2159001"/>
            <a:ext cx="4114800" cy="3218688"/>
          </a:xfrm>
          <a:prstGeom prst="rect">
            <a:avLst/>
          </a:prstGeom>
          <a:solidFill>
            <a:schemeClr val="bg1"/>
          </a:solidFill>
          <a:ln>
            <a:solidFill>
              <a:schemeClr val="tx1"/>
            </a:solidFill>
          </a:ln>
          <a:effectLst/>
        </p:spPr>
      </p:pic>
      <p:sp>
        <p:nvSpPr>
          <p:cNvPr id="7" name="TextBox 6"/>
          <p:cNvSpPr txBox="1"/>
          <p:nvPr/>
        </p:nvSpPr>
        <p:spPr>
          <a:xfrm>
            <a:off x="5295900" y="5395012"/>
            <a:ext cx="3263900" cy="369332"/>
          </a:xfrm>
          <a:prstGeom prst="rect">
            <a:avLst/>
          </a:prstGeom>
          <a:noFill/>
        </p:spPr>
        <p:txBody>
          <a:bodyPr wrap="square" rtlCol="0">
            <a:spAutoFit/>
          </a:bodyPr>
          <a:lstStyle/>
          <a:p>
            <a:r>
              <a:rPr lang="en-US" sz="900" dirty="0" err="1" smtClean="0">
                <a:latin typeface="Calibri" pitchFamily="34" charset="0"/>
                <a:cs typeface="Calibri" pitchFamily="34" charset="0"/>
              </a:rPr>
              <a:t>Giffin</a:t>
            </a:r>
            <a:r>
              <a:rPr lang="en-US" sz="900" dirty="0" smtClean="0">
                <a:latin typeface="Calibri" pitchFamily="34" charset="0"/>
                <a:cs typeface="Calibri" pitchFamily="34" charset="0"/>
              </a:rPr>
              <a:t> </a:t>
            </a:r>
            <a:r>
              <a:rPr lang="en-US" sz="900" dirty="0">
                <a:latin typeface="Calibri" pitchFamily="34" charset="0"/>
                <a:cs typeface="Calibri" pitchFamily="34" charset="0"/>
              </a:rPr>
              <a:t>M., de </a:t>
            </a:r>
            <a:r>
              <a:rPr lang="en-US" sz="900" dirty="0" err="1">
                <a:latin typeface="Calibri" pitchFamily="34" charset="0"/>
                <a:cs typeface="Calibri" pitchFamily="34" charset="0"/>
              </a:rPr>
              <a:t>Weck</a:t>
            </a:r>
            <a:r>
              <a:rPr lang="en-US" sz="900" dirty="0">
                <a:latin typeface="Calibri" pitchFamily="34" charset="0"/>
                <a:cs typeface="Calibri" pitchFamily="34" charset="0"/>
              </a:rPr>
              <a:t> O., </a:t>
            </a:r>
            <a:r>
              <a:rPr lang="en-US" sz="900" dirty="0" smtClean="0">
                <a:latin typeface="Calibri" pitchFamily="34" charset="0"/>
                <a:cs typeface="Calibri" pitchFamily="34" charset="0"/>
              </a:rPr>
              <a:t>et al., </a:t>
            </a:r>
            <a:r>
              <a:rPr lang="en-US" sz="900" i="1" dirty="0" smtClean="0">
                <a:latin typeface="Calibri" pitchFamily="34" charset="0"/>
                <a:cs typeface="Calibri" pitchFamily="34" charset="0"/>
              </a:rPr>
              <a:t>Change </a:t>
            </a:r>
            <a:r>
              <a:rPr lang="en-US" sz="900" i="1" dirty="0">
                <a:latin typeface="Calibri" pitchFamily="34" charset="0"/>
                <a:cs typeface="Calibri" pitchFamily="34" charset="0"/>
              </a:rPr>
              <a:t>Propagation Analysis in Complex Technical </a:t>
            </a:r>
            <a:r>
              <a:rPr lang="en-US" sz="900" i="1" dirty="0" smtClean="0">
                <a:latin typeface="Calibri" pitchFamily="34" charset="0"/>
                <a:cs typeface="Calibri" pitchFamily="34" charset="0"/>
              </a:rPr>
              <a:t>Systems</a:t>
            </a:r>
            <a:r>
              <a:rPr lang="en-US" sz="900" dirty="0" smtClean="0">
                <a:latin typeface="Calibri" pitchFamily="34" charset="0"/>
                <a:cs typeface="Calibri" pitchFamily="34" charset="0"/>
              </a:rPr>
              <a:t>, J. Mech. </a:t>
            </a:r>
            <a:r>
              <a:rPr lang="en-US" sz="900" dirty="0">
                <a:latin typeface="Calibri" pitchFamily="34" charset="0"/>
                <a:cs typeface="Calibri" pitchFamily="34" charset="0"/>
              </a:rPr>
              <a:t>Design, </a:t>
            </a:r>
            <a:r>
              <a:rPr lang="en-US" sz="900" dirty="0" smtClean="0">
                <a:latin typeface="Calibri" pitchFamily="34" charset="0"/>
                <a:cs typeface="Calibri" pitchFamily="34" charset="0"/>
              </a:rPr>
              <a:t>131 (</a:t>
            </a:r>
            <a:r>
              <a:rPr lang="en-US" sz="900" dirty="0">
                <a:latin typeface="Calibri" pitchFamily="34" charset="0"/>
                <a:cs typeface="Calibri" pitchFamily="34" charset="0"/>
              </a:rPr>
              <a:t>8</a:t>
            </a:r>
            <a:r>
              <a:rPr lang="en-US" sz="900" dirty="0" smtClean="0">
                <a:latin typeface="Calibri" pitchFamily="34" charset="0"/>
                <a:cs typeface="Calibri" pitchFamily="34" charset="0"/>
              </a:rPr>
              <a:t>), Aug. 2009.</a:t>
            </a:r>
            <a:endParaRPr lang="en-US" sz="900" dirty="0">
              <a:latin typeface="Calibri" pitchFamily="34" charset="0"/>
              <a:cs typeface="Calibri" pitchFamily="34" charset="0"/>
            </a:endParaRPr>
          </a:p>
        </p:txBody>
      </p:sp>
      <p:pic>
        <p:nvPicPr>
          <p:cNvPr id="11" name="Picture 2" descr="\\filer1\TTO\TTO_Director_Briefs\2012_Briefs\20121026_MIT_Aerospace_(Eremenko)\Eremenko\Apollo_Grap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625" y="2159001"/>
            <a:ext cx="4114800" cy="3219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1628207" y="1282700"/>
            <a:ext cx="5970680" cy="307777"/>
          </a:xfrm>
          <a:prstGeom prst="rect">
            <a:avLst/>
          </a:prstGeom>
          <a:noFill/>
          <a:ln>
            <a:noFill/>
            <a:headEnd/>
            <a:tailEnd/>
          </a:ln>
          <a:effectLst/>
          <a:scene3d>
            <a:camera prst="orthographicFront">
              <a:rot lat="0" lon="0" rev="0"/>
            </a:camera>
            <a:lightRig rig="threePt" dir="t">
              <a:rot lat="0" lon="0" rev="1200000"/>
            </a:lightRig>
          </a:scene3d>
          <a:sp3d>
            <a:bevelT w="63500" h="25400"/>
          </a:sp3d>
        </p:spPr>
        <p:txBody>
          <a:bodyPr wrap="none" rtlCol="0">
            <a:spAutoFit/>
          </a:bodyPr>
          <a:lstStyle/>
          <a:p>
            <a:pPr algn="ctr" fontAlgn="auto">
              <a:spcBef>
                <a:spcPts val="0"/>
              </a:spcBef>
              <a:spcAft>
                <a:spcPts val="0"/>
              </a:spcAft>
            </a:pPr>
            <a:r>
              <a:rPr lang="en-US" sz="1400" b="1" kern="0" baseline="0" dirty="0" smtClean="0">
                <a:latin typeface="Tahoma" pitchFamily="34" charset="0"/>
                <a:cs typeface="Tahoma" pitchFamily="34" charset="0"/>
              </a:rPr>
              <a:t>Engineering</a:t>
            </a:r>
            <a:r>
              <a:rPr lang="en-US" sz="1400" b="1" kern="0" dirty="0" smtClean="0">
                <a:latin typeface="Tahoma" pitchFamily="34" charset="0"/>
                <a:cs typeface="Tahoma" pitchFamily="34" charset="0"/>
              </a:rPr>
              <a:t> Change Requests (ECRs) per Month of Program Life</a:t>
            </a:r>
            <a:endParaRPr lang="en-US" sz="1400" b="1" kern="0" baseline="0" dirty="0" smtClean="0">
              <a:latin typeface="Tahoma" pitchFamily="34" charset="0"/>
              <a:cs typeface="Tahoma" pitchFamily="34" charset="0"/>
            </a:endParaRPr>
          </a:p>
        </p:txBody>
      </p:sp>
      <p:sp>
        <p:nvSpPr>
          <p:cNvPr id="12" name="TextBox 11"/>
          <p:cNvSpPr txBox="1"/>
          <p:nvPr/>
        </p:nvSpPr>
        <p:spPr>
          <a:xfrm>
            <a:off x="711200" y="5395012"/>
            <a:ext cx="3263900" cy="646331"/>
          </a:xfrm>
          <a:prstGeom prst="rect">
            <a:avLst/>
          </a:prstGeom>
          <a:noFill/>
        </p:spPr>
        <p:txBody>
          <a:bodyPr wrap="square" rtlCol="0">
            <a:spAutoFit/>
          </a:bodyPr>
          <a:lstStyle/>
          <a:p>
            <a:r>
              <a:rPr lang="en-US" sz="900" i="1" dirty="0" smtClean="0">
                <a:latin typeface="Calibri" pitchFamily="34" charset="0"/>
                <a:cs typeface="Calibri" pitchFamily="34" charset="0"/>
              </a:rPr>
              <a:t>From Project Inception through Midcourse Maneuver</a:t>
            </a:r>
            <a:r>
              <a:rPr lang="en-US" sz="900" dirty="0" smtClean="0">
                <a:latin typeface="Calibri" pitchFamily="34" charset="0"/>
                <a:cs typeface="Calibri" pitchFamily="34" charset="0"/>
              </a:rPr>
              <a:t>, vol. 1 of </a:t>
            </a:r>
            <a:r>
              <a:rPr lang="en-US" sz="900" i="1" dirty="0" smtClean="0">
                <a:latin typeface="Calibri" pitchFamily="34" charset="0"/>
                <a:cs typeface="Calibri" pitchFamily="34" charset="0"/>
              </a:rPr>
              <a:t>Mariner Mars 1964 Project Report: Mission and Spacecraft Development</a:t>
            </a:r>
            <a:r>
              <a:rPr lang="en-US" sz="900" dirty="0" smtClean="0">
                <a:latin typeface="Calibri" pitchFamily="34" charset="0"/>
                <a:cs typeface="Calibri" pitchFamily="34" charset="0"/>
              </a:rPr>
              <a:t>, Technical Report No. 32-740, 1 March 1965, JPLA 8-28, p. 32, fig. 20.</a:t>
            </a:r>
            <a:endParaRPr lang="en-US" sz="900" i="1" dirty="0">
              <a:latin typeface="Calibri" pitchFamily="34" charset="0"/>
              <a:cs typeface="Calibri" pitchFamily="34" charset="0"/>
            </a:endParaRPr>
          </a:p>
        </p:txBody>
      </p:sp>
      <p:sp>
        <p:nvSpPr>
          <p:cNvPr id="13" name="TextBox 12"/>
          <p:cNvSpPr txBox="1"/>
          <p:nvPr/>
        </p:nvSpPr>
        <p:spPr bwMode="auto">
          <a:xfrm>
            <a:off x="1224086" y="1828800"/>
            <a:ext cx="2333930" cy="307777"/>
          </a:xfrm>
          <a:prstGeom prst="rect">
            <a:avLst/>
          </a:prstGeom>
          <a:noFill/>
          <a:ln>
            <a:noFill/>
            <a:headEnd/>
            <a:tailEnd/>
          </a:ln>
          <a:effectLst/>
          <a:scene3d>
            <a:camera prst="orthographicFront">
              <a:rot lat="0" lon="0" rev="0"/>
            </a:camera>
            <a:lightRig rig="threePt" dir="t">
              <a:rot lat="0" lon="0" rev="1200000"/>
            </a:lightRig>
          </a:scene3d>
          <a:sp3d>
            <a:bevelT w="63500" h="25400"/>
          </a:sp3d>
        </p:spPr>
        <p:txBody>
          <a:bodyPr wrap="none" rtlCol="0">
            <a:spAutoFit/>
          </a:bodyPr>
          <a:lstStyle/>
          <a:p>
            <a:pPr algn="ctr" fontAlgn="auto">
              <a:spcBef>
                <a:spcPts val="0"/>
              </a:spcBef>
              <a:spcAft>
                <a:spcPts val="0"/>
              </a:spcAft>
            </a:pPr>
            <a:r>
              <a:rPr lang="en-US" sz="1400" kern="0" baseline="0" dirty="0" smtClean="0">
                <a:latin typeface="Tahoma" pitchFamily="34" charset="0"/>
                <a:cs typeface="Tahoma" pitchFamily="34" charset="0"/>
              </a:rPr>
              <a:t>Mariner Spacecraft (1960s)</a:t>
            </a:r>
          </a:p>
        </p:txBody>
      </p:sp>
      <p:sp>
        <p:nvSpPr>
          <p:cNvPr id="14" name="TextBox 13"/>
          <p:cNvSpPr txBox="1"/>
          <p:nvPr/>
        </p:nvSpPr>
        <p:spPr bwMode="auto">
          <a:xfrm>
            <a:off x="4772751" y="1854200"/>
            <a:ext cx="4075818" cy="307777"/>
          </a:xfrm>
          <a:prstGeom prst="rect">
            <a:avLst/>
          </a:prstGeom>
          <a:noFill/>
          <a:ln>
            <a:noFill/>
            <a:headEnd/>
            <a:tailEnd/>
          </a:ln>
          <a:effectLst/>
          <a:scene3d>
            <a:camera prst="orthographicFront">
              <a:rot lat="0" lon="0" rev="0"/>
            </a:camera>
            <a:lightRig rig="threePt" dir="t">
              <a:rot lat="0" lon="0" rev="1200000"/>
            </a:lightRig>
          </a:scene3d>
          <a:sp3d>
            <a:bevelT w="63500" h="25400"/>
          </a:sp3d>
        </p:spPr>
        <p:txBody>
          <a:bodyPr wrap="none" rtlCol="0">
            <a:spAutoFit/>
          </a:bodyPr>
          <a:lstStyle/>
          <a:p>
            <a:pPr algn="ctr" fontAlgn="auto">
              <a:spcBef>
                <a:spcPts val="0"/>
              </a:spcBef>
              <a:spcAft>
                <a:spcPts val="0"/>
              </a:spcAft>
            </a:pPr>
            <a:r>
              <a:rPr lang="en-US" sz="1400" kern="0" baseline="0" dirty="0" smtClean="0">
                <a:latin typeface="Tahoma" pitchFamily="34" charset="0"/>
                <a:cs typeface="Tahoma" pitchFamily="34" charset="0"/>
              </a:rPr>
              <a:t>Modern Cyber-Electromechanical</a:t>
            </a:r>
            <a:r>
              <a:rPr lang="en-US" sz="1400" kern="0" dirty="0" smtClean="0">
                <a:latin typeface="Tahoma" pitchFamily="34" charset="0"/>
                <a:cs typeface="Tahoma" pitchFamily="34" charset="0"/>
              </a:rPr>
              <a:t> System (2000s)</a:t>
            </a:r>
            <a:endParaRPr lang="en-US" sz="1400" kern="0" baseline="0" dirty="0" smtClean="0">
              <a:latin typeface="Tahoma" pitchFamily="34" charset="0"/>
              <a:cs typeface="Tahoma" pitchFamily="34" charset="0"/>
            </a:endParaRPr>
          </a:p>
        </p:txBody>
      </p:sp>
      <p:sp>
        <p:nvSpPr>
          <p:cNvPr id="18"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n-US" sz="10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9669871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1600200" y="152400"/>
            <a:ext cx="7162800" cy="609600"/>
          </a:xfrm>
          <a:prstGeom prst="rect">
            <a:avLst/>
          </a:prstGeom>
        </p:spPr>
        <p:txBody>
          <a:bodyPr anchor="ctr"/>
          <a:lstStyle/>
          <a:p>
            <a:pPr defTabSz="457200" fontAlgn="base">
              <a:spcBef>
                <a:spcPct val="0"/>
              </a:spcBef>
              <a:spcAft>
                <a:spcPct val="0"/>
              </a:spcAft>
              <a:defRPr/>
            </a:pPr>
            <a:r>
              <a:rPr lang="en-US" sz="2400" dirty="0" smtClean="0">
                <a:solidFill>
                  <a:prstClr val="black"/>
                </a:solidFill>
                <a:latin typeface="Calibri"/>
                <a:ea typeface="ＭＳ Ｐゴシック" charset="-128"/>
                <a:cs typeface="Calibri"/>
              </a:rPr>
              <a:t>Complexity is the root cause of cost growth</a:t>
            </a:r>
            <a:endParaRPr lang="en-US" sz="2400" dirty="0">
              <a:solidFill>
                <a:prstClr val="black"/>
              </a:solidFill>
              <a:latin typeface="Calibri"/>
              <a:ea typeface="ＭＳ Ｐゴシック" charset="-128"/>
              <a:cs typeface="Calibri"/>
            </a:endParaRPr>
          </a:p>
        </p:txBody>
      </p:sp>
      <p:pic>
        <p:nvPicPr>
          <p:cNvPr id="6" name="Picture 2"/>
          <p:cNvPicPr>
            <a:picLocks noChangeArrowheads="1"/>
          </p:cNvPicPr>
          <p:nvPr/>
        </p:nvPicPr>
        <p:blipFill>
          <a:blip r:embed="rId3" cstate="print"/>
          <a:srcRect/>
          <a:stretch>
            <a:fillRect/>
          </a:stretch>
        </p:blipFill>
        <p:spPr bwMode="auto">
          <a:xfrm>
            <a:off x="686574" y="1193800"/>
            <a:ext cx="7873226" cy="5334000"/>
          </a:xfrm>
          <a:prstGeom prst="rect">
            <a:avLst/>
          </a:prstGeom>
          <a:noFill/>
          <a:ln w="9525">
            <a:noFill/>
            <a:miter lim="800000"/>
            <a:headEnd/>
            <a:tailEnd/>
          </a:ln>
          <a:effectLst/>
        </p:spPr>
      </p:pic>
      <p:sp>
        <p:nvSpPr>
          <p:cNvPr id="9"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en-US" sz="10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3514018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a:cs typeface="Calibri"/>
              </a:rPr>
              <a:t>AVM integrated </a:t>
            </a:r>
            <a:r>
              <a:rPr lang="en-US" dirty="0" err="1" smtClean="0">
                <a:latin typeface="Calibri"/>
                <a:cs typeface="Calibri"/>
              </a:rPr>
              <a:t>toolchain</a:t>
            </a:r>
            <a:r>
              <a:rPr lang="en-US" dirty="0" smtClean="0">
                <a:latin typeface="Calibri"/>
                <a:cs typeface="Calibri"/>
              </a:rPr>
              <a:t> with major releases</a:t>
            </a:r>
            <a:endParaRPr lang="en-US" dirty="0">
              <a:latin typeface="Calibri"/>
              <a:cs typeface="Calibri"/>
            </a:endParaRPr>
          </a:p>
        </p:txBody>
      </p:sp>
      <p:sp>
        <p:nvSpPr>
          <p:cNvPr id="6" name="TextBox 117"/>
          <p:cNvSpPr txBox="1">
            <a:spLocks noChangeArrowheads="1"/>
          </p:cNvSpPr>
          <p:nvPr/>
        </p:nvSpPr>
        <p:spPr bwMode="auto">
          <a:xfrm rot="16200000">
            <a:off x="-7144" y="5412325"/>
            <a:ext cx="798513" cy="33337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200"/>
              </a:spcBef>
            </a:pPr>
            <a:r>
              <a:rPr lang="en-US" sz="1000" i="1">
                <a:solidFill>
                  <a:srgbClr val="000000"/>
                </a:solidFill>
                <a:latin typeface="Calibri" pitchFamily="34" charset="0"/>
                <a:ea typeface="ＭＳ Ｐゴシック" charset="-128"/>
              </a:rPr>
              <a:t>Design Update</a:t>
            </a:r>
          </a:p>
          <a:p>
            <a:pPr algn="ctr" eaLnBrk="1" hangingPunct="1">
              <a:spcBef>
                <a:spcPts val="200"/>
              </a:spcBef>
            </a:pPr>
            <a:r>
              <a:rPr lang="en-US" sz="1000" i="1">
                <a:solidFill>
                  <a:srgbClr val="000000"/>
                </a:solidFill>
                <a:latin typeface="Calibri" pitchFamily="34" charset="0"/>
                <a:ea typeface="ＭＳ Ｐゴシック" charset="-128"/>
              </a:rPr>
              <a:t>Feedback</a:t>
            </a:r>
          </a:p>
        </p:txBody>
      </p:sp>
      <p:sp>
        <p:nvSpPr>
          <p:cNvPr id="7" name="TextBox 233"/>
          <p:cNvSpPr txBox="1">
            <a:spLocks noChangeArrowheads="1"/>
          </p:cNvSpPr>
          <p:nvPr/>
        </p:nvSpPr>
        <p:spPr bwMode="auto">
          <a:xfrm rot="16200000">
            <a:off x="2188157" y="1196869"/>
            <a:ext cx="1077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200"/>
              </a:spcBef>
            </a:pPr>
            <a:r>
              <a:rPr lang="en-US" sz="1000" i="1" dirty="0">
                <a:solidFill>
                  <a:srgbClr val="000000"/>
                </a:solidFill>
                <a:latin typeface="Calibri" pitchFamily="34" charset="0"/>
                <a:ea typeface="ＭＳ Ｐゴシック" charset="-128"/>
              </a:rPr>
              <a:t>Constraints from Higher </a:t>
            </a:r>
            <a:r>
              <a:rPr lang="en-US" sz="1000" i="1" dirty="0" smtClean="0">
                <a:solidFill>
                  <a:srgbClr val="000000"/>
                </a:solidFill>
                <a:latin typeface="Calibri" pitchFamily="34" charset="0"/>
                <a:ea typeface="ＭＳ Ｐゴシック" charset="-128"/>
              </a:rPr>
              <a:t>Levels </a:t>
            </a:r>
            <a:r>
              <a:rPr lang="en-US" sz="1000" i="1" dirty="0">
                <a:solidFill>
                  <a:srgbClr val="000000"/>
                </a:solidFill>
                <a:latin typeface="Calibri" pitchFamily="34" charset="0"/>
                <a:ea typeface="ＭＳ Ｐゴシック" charset="-128"/>
              </a:rPr>
              <a:t>of Abstraction</a:t>
            </a:r>
          </a:p>
        </p:txBody>
      </p:sp>
      <p:cxnSp>
        <p:nvCxnSpPr>
          <p:cNvPr id="8" name="Elbow Connector 7"/>
          <p:cNvCxnSpPr>
            <a:stCxn id="62" idx="1"/>
            <a:endCxn id="50" idx="4"/>
          </p:cNvCxnSpPr>
          <p:nvPr/>
        </p:nvCxnSpPr>
        <p:spPr>
          <a:xfrm rot="10800000">
            <a:off x="1124650" y="4352479"/>
            <a:ext cx="3741039" cy="457391"/>
          </a:xfrm>
          <a:prstGeom prst="bentConnector2">
            <a:avLst/>
          </a:prstGeom>
          <a:ln w="9525">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 name="TextBox 232"/>
          <p:cNvSpPr txBox="1">
            <a:spLocks noChangeArrowheads="1"/>
          </p:cNvSpPr>
          <p:nvPr/>
        </p:nvSpPr>
        <p:spPr bwMode="auto">
          <a:xfrm rot="16200000">
            <a:off x="2404269" y="4586825"/>
            <a:ext cx="973137" cy="33337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200"/>
              </a:spcBef>
            </a:pPr>
            <a:r>
              <a:rPr lang="en-US" sz="1000" i="1">
                <a:solidFill>
                  <a:srgbClr val="000000"/>
                </a:solidFill>
                <a:latin typeface="Calibri" pitchFamily="34" charset="0"/>
                <a:ea typeface="ＭＳ Ｐゴシック" charset="-128"/>
              </a:rPr>
              <a:t>Manufacturability</a:t>
            </a:r>
          </a:p>
          <a:p>
            <a:pPr algn="ctr" eaLnBrk="1" hangingPunct="1">
              <a:spcBef>
                <a:spcPts val="200"/>
              </a:spcBef>
            </a:pPr>
            <a:r>
              <a:rPr lang="en-US" sz="1000" i="1">
                <a:solidFill>
                  <a:srgbClr val="000000"/>
                </a:solidFill>
                <a:latin typeface="Calibri" pitchFamily="34" charset="0"/>
                <a:ea typeface="ＭＳ Ｐゴシック" charset="-128"/>
              </a:rPr>
              <a:t>Constraints</a:t>
            </a:r>
          </a:p>
        </p:txBody>
      </p:sp>
      <p:cxnSp>
        <p:nvCxnSpPr>
          <p:cNvPr id="10" name="Straight Arrow Connector 9"/>
          <p:cNvCxnSpPr>
            <a:endCxn id="43" idx="2"/>
          </p:cNvCxnSpPr>
          <p:nvPr/>
        </p:nvCxnSpPr>
        <p:spPr>
          <a:xfrm>
            <a:off x="2282825" y="4260594"/>
            <a:ext cx="2582863" cy="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914893" y="1702056"/>
            <a:ext cx="368300" cy="1371600"/>
          </a:xfrm>
          <a:prstGeom prst="rect">
            <a:avLst/>
          </a:prstGeom>
          <a:solidFill>
            <a:schemeClr val="accent3">
              <a:lumMod val="40000"/>
              <a:lumOff val="6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1000" dirty="0">
                <a:solidFill>
                  <a:prstClr val="black"/>
                </a:solidFill>
              </a:rPr>
              <a:t>  Component Model Library</a:t>
            </a:r>
          </a:p>
        </p:txBody>
      </p:sp>
      <p:cxnSp>
        <p:nvCxnSpPr>
          <p:cNvPr id="29" name="Straight Arrow Connector 28"/>
          <p:cNvCxnSpPr>
            <a:endCxn id="30" idx="1"/>
          </p:cNvCxnSpPr>
          <p:nvPr/>
        </p:nvCxnSpPr>
        <p:spPr>
          <a:xfrm>
            <a:off x="417513" y="1731706"/>
            <a:ext cx="395701" cy="344901"/>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684213" y="1947606"/>
            <a:ext cx="880872" cy="880872"/>
          </a:xfrm>
          <a:prstGeom prst="ellipse">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rgbClr val="000000"/>
                </a:solidFill>
              </a:rPr>
              <a:t>Semantic Integration</a:t>
            </a:r>
          </a:p>
        </p:txBody>
      </p:sp>
      <p:cxnSp>
        <p:nvCxnSpPr>
          <p:cNvPr id="31" name="Straight Arrow Connector 30"/>
          <p:cNvCxnSpPr>
            <a:endCxn id="30" idx="2"/>
          </p:cNvCxnSpPr>
          <p:nvPr/>
        </p:nvCxnSpPr>
        <p:spPr>
          <a:xfrm>
            <a:off x="152400" y="2379406"/>
            <a:ext cx="531813" cy="8636"/>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30" idx="3"/>
          </p:cNvCxnSpPr>
          <p:nvPr/>
        </p:nvCxnSpPr>
        <p:spPr>
          <a:xfrm flipV="1">
            <a:off x="417513" y="2699477"/>
            <a:ext cx="395701" cy="327633"/>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149600" y="1012569"/>
            <a:ext cx="2862263" cy="249237"/>
          </a:xfrm>
          <a:prstGeom prst="rect">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rgbClr val="000000"/>
                </a:solidFill>
              </a:rPr>
              <a:t>Design Trade Space Visualization</a:t>
            </a:r>
          </a:p>
        </p:txBody>
      </p:sp>
      <p:sp>
        <p:nvSpPr>
          <p:cNvPr id="34" name="Rectangle 33"/>
          <p:cNvSpPr/>
          <p:nvPr/>
        </p:nvSpPr>
        <p:spPr>
          <a:xfrm>
            <a:off x="6011863" y="1012569"/>
            <a:ext cx="1939131" cy="249237"/>
          </a:xfrm>
          <a:prstGeom prst="rect">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rgbClr val="000000"/>
                </a:solidFill>
              </a:rPr>
              <a:t>Dynamic Visualization</a:t>
            </a:r>
          </a:p>
        </p:txBody>
      </p:sp>
      <p:sp>
        <p:nvSpPr>
          <p:cNvPr id="35" name="Rectangle 34"/>
          <p:cNvSpPr/>
          <p:nvPr/>
        </p:nvSpPr>
        <p:spPr>
          <a:xfrm>
            <a:off x="3149600" y="1534856"/>
            <a:ext cx="3352800" cy="247650"/>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00" dirty="0">
                <a:solidFill>
                  <a:prstClr val="black"/>
                </a:solidFill>
              </a:rPr>
              <a:t>Structural &amp; Entropy-Based Complexity Metrics Calculation</a:t>
            </a:r>
          </a:p>
        </p:txBody>
      </p:sp>
      <p:sp>
        <p:nvSpPr>
          <p:cNvPr id="36" name="Rounded Rectangle 35"/>
          <p:cNvSpPr/>
          <p:nvPr/>
        </p:nvSpPr>
        <p:spPr>
          <a:xfrm>
            <a:off x="2644775" y="2044444"/>
            <a:ext cx="1066800" cy="676275"/>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prstClr val="black"/>
                </a:solidFill>
              </a:rPr>
              <a:t>Design Space Construction(Static Models)</a:t>
            </a:r>
          </a:p>
        </p:txBody>
      </p:sp>
      <p:sp>
        <p:nvSpPr>
          <p:cNvPr id="37" name="Rounded Rectangle 36"/>
          <p:cNvSpPr/>
          <p:nvPr/>
        </p:nvSpPr>
        <p:spPr>
          <a:xfrm>
            <a:off x="4092575" y="2044444"/>
            <a:ext cx="1012825" cy="676275"/>
          </a:xfrm>
          <a:prstGeom prst="roundRect">
            <a:avLst/>
          </a:prstGeom>
          <a:solidFill>
            <a:srgbClr val="BDEEFF"/>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r>
              <a:rPr lang="en-US" sz="1000" dirty="0">
                <a:solidFill>
                  <a:prstClr val="black"/>
                </a:solidFill>
              </a:rPr>
              <a:t>Qualitative/ Relational </a:t>
            </a:r>
          </a:p>
          <a:p>
            <a:pPr algn="ctr"/>
            <a:r>
              <a:rPr lang="en-US" sz="1000" dirty="0">
                <a:solidFill>
                  <a:prstClr val="black"/>
                </a:solidFill>
              </a:rPr>
              <a:t>Models</a:t>
            </a:r>
          </a:p>
        </p:txBody>
      </p:sp>
      <p:sp>
        <p:nvSpPr>
          <p:cNvPr id="38" name="Rounded Rectangle 37"/>
          <p:cNvSpPr/>
          <p:nvPr/>
        </p:nvSpPr>
        <p:spPr>
          <a:xfrm>
            <a:off x="5540375" y="2044444"/>
            <a:ext cx="1012825" cy="676275"/>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prstClr val="black"/>
                </a:solidFill>
              </a:rPr>
              <a:t>Linear Differential </a:t>
            </a:r>
            <a:r>
              <a:rPr lang="en-US" sz="1000" dirty="0" smtClean="0">
                <a:solidFill>
                  <a:prstClr val="black"/>
                </a:solidFill>
              </a:rPr>
              <a:t>Equation </a:t>
            </a:r>
          </a:p>
          <a:p>
            <a:pPr algn="ctr">
              <a:defRPr/>
            </a:pPr>
            <a:r>
              <a:rPr lang="en-US" sz="1000" dirty="0" smtClean="0">
                <a:solidFill>
                  <a:prstClr val="black"/>
                </a:solidFill>
              </a:rPr>
              <a:t>Models</a:t>
            </a:r>
            <a:endParaRPr lang="en-US" sz="1000" dirty="0">
              <a:solidFill>
                <a:prstClr val="black"/>
              </a:solidFill>
            </a:endParaRPr>
          </a:p>
        </p:txBody>
      </p:sp>
      <p:sp>
        <p:nvSpPr>
          <p:cNvPr id="39" name="Rounded Rectangle 38"/>
          <p:cNvSpPr/>
          <p:nvPr/>
        </p:nvSpPr>
        <p:spPr>
          <a:xfrm>
            <a:off x="6988175" y="2044444"/>
            <a:ext cx="1012825" cy="676275"/>
          </a:xfrm>
          <a:prstGeom prst="roundRect">
            <a:avLst/>
          </a:prstGeom>
          <a:solidFill>
            <a:srgbClr val="BDEEFF"/>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r>
              <a:rPr lang="en-US" sz="1000" dirty="0">
                <a:solidFill>
                  <a:prstClr val="black"/>
                </a:solidFill>
              </a:rPr>
              <a:t>Nonlinear Differential Equation (PDE)</a:t>
            </a:r>
          </a:p>
          <a:p>
            <a:pPr algn="ctr"/>
            <a:r>
              <a:rPr lang="en-US" sz="1000" dirty="0">
                <a:solidFill>
                  <a:prstClr val="black"/>
                </a:solidFill>
              </a:rPr>
              <a:t>Models</a:t>
            </a:r>
          </a:p>
        </p:txBody>
      </p:sp>
      <p:sp>
        <p:nvSpPr>
          <p:cNvPr id="40" name="Cube 39"/>
          <p:cNvSpPr/>
          <p:nvPr/>
        </p:nvSpPr>
        <p:spPr>
          <a:xfrm>
            <a:off x="4067175" y="3062031"/>
            <a:ext cx="1012825" cy="457200"/>
          </a:xfrm>
          <a:prstGeom prst="cube">
            <a:avLst>
              <a:gd name="adj" fmla="val 9737"/>
            </a:avLst>
          </a:prstGeom>
          <a:solidFill>
            <a:srgbClr val="BDEEFF"/>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r>
              <a:rPr lang="en-US" sz="1000" dirty="0">
                <a:solidFill>
                  <a:prstClr val="black"/>
                </a:solidFill>
              </a:rPr>
              <a:t>Reachability Analysis</a:t>
            </a:r>
          </a:p>
        </p:txBody>
      </p:sp>
      <p:sp>
        <p:nvSpPr>
          <p:cNvPr id="41" name="Rectangle 40"/>
          <p:cNvSpPr/>
          <p:nvPr/>
        </p:nvSpPr>
        <p:spPr>
          <a:xfrm>
            <a:off x="5540375" y="3044569"/>
            <a:ext cx="1012825" cy="474662"/>
          </a:xfrm>
          <a:prstGeom prst="rect">
            <a:avLst/>
          </a:prstGeom>
          <a:solidFill>
            <a:srgbClr val="BDEEF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prstClr val="black"/>
                </a:solidFill>
              </a:rPr>
              <a:t>Controller/ </a:t>
            </a:r>
          </a:p>
          <a:p>
            <a:pPr algn="ctr">
              <a:defRPr/>
            </a:pPr>
            <a:r>
              <a:rPr lang="en-US" sz="1000" dirty="0">
                <a:solidFill>
                  <a:prstClr val="black"/>
                </a:solidFill>
              </a:rPr>
              <a:t>FDIR Synthesis</a:t>
            </a:r>
          </a:p>
        </p:txBody>
      </p:sp>
      <p:sp>
        <p:nvSpPr>
          <p:cNvPr id="42" name="Rectangle 41"/>
          <p:cNvSpPr/>
          <p:nvPr/>
        </p:nvSpPr>
        <p:spPr>
          <a:xfrm>
            <a:off x="6988175" y="3044569"/>
            <a:ext cx="1012825" cy="474662"/>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prstClr val="black"/>
                </a:solidFill>
              </a:rPr>
              <a:t>CAD Geometry/ Grid Synthesis</a:t>
            </a:r>
          </a:p>
        </p:txBody>
      </p:sp>
      <p:sp>
        <p:nvSpPr>
          <p:cNvPr id="43" name="Cube 42"/>
          <p:cNvSpPr/>
          <p:nvPr/>
        </p:nvSpPr>
        <p:spPr>
          <a:xfrm>
            <a:off x="4865688" y="4009769"/>
            <a:ext cx="1012825" cy="457200"/>
          </a:xfrm>
          <a:prstGeom prst="cube">
            <a:avLst>
              <a:gd name="adj" fmla="val 9737"/>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00" dirty="0">
                <a:solidFill>
                  <a:prstClr val="black"/>
                </a:solidFill>
              </a:rPr>
              <a:t>Probabilistic Model Checker</a:t>
            </a:r>
          </a:p>
        </p:txBody>
      </p:sp>
      <p:sp>
        <p:nvSpPr>
          <p:cNvPr id="44" name="Cube 43"/>
          <p:cNvSpPr/>
          <p:nvPr/>
        </p:nvSpPr>
        <p:spPr>
          <a:xfrm>
            <a:off x="6075363" y="4009769"/>
            <a:ext cx="1012825" cy="457200"/>
          </a:xfrm>
          <a:prstGeom prst="cube">
            <a:avLst>
              <a:gd name="adj" fmla="val 9737"/>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00" dirty="0">
                <a:solidFill>
                  <a:prstClr val="black"/>
                </a:solidFill>
              </a:rPr>
              <a:t>Monte Carlo Dynamic </a:t>
            </a:r>
            <a:r>
              <a:rPr lang="en-US" sz="1000" dirty="0" err="1">
                <a:solidFill>
                  <a:prstClr val="black"/>
                </a:solidFill>
              </a:rPr>
              <a:t>Sim</a:t>
            </a:r>
            <a:endParaRPr lang="en-US" sz="1000" dirty="0">
              <a:solidFill>
                <a:prstClr val="black"/>
              </a:solidFill>
            </a:endParaRPr>
          </a:p>
        </p:txBody>
      </p:sp>
      <p:sp>
        <p:nvSpPr>
          <p:cNvPr id="45" name="Rectangle 44"/>
          <p:cNvSpPr/>
          <p:nvPr/>
        </p:nvSpPr>
        <p:spPr>
          <a:xfrm>
            <a:off x="1917798" y="3222382"/>
            <a:ext cx="365760" cy="1371600"/>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a:r>
              <a:rPr lang="en-US" sz="1000" dirty="0">
                <a:solidFill>
                  <a:prstClr val="black"/>
                </a:solidFill>
              </a:rPr>
              <a:t>Context </a:t>
            </a:r>
            <a:r>
              <a:rPr lang="en-US" sz="1000" dirty="0" smtClean="0">
                <a:solidFill>
                  <a:prstClr val="black"/>
                </a:solidFill>
              </a:rPr>
              <a:t>Model</a:t>
            </a:r>
          </a:p>
          <a:p>
            <a:pPr algn="ctr"/>
            <a:r>
              <a:rPr lang="en-US" sz="1000" dirty="0" smtClean="0">
                <a:solidFill>
                  <a:prstClr val="black"/>
                </a:solidFill>
              </a:rPr>
              <a:t>Library</a:t>
            </a:r>
            <a:endParaRPr lang="en-US" sz="1000" dirty="0">
              <a:solidFill>
                <a:prstClr val="black"/>
              </a:solidFill>
            </a:endParaRPr>
          </a:p>
        </p:txBody>
      </p:sp>
      <p:sp>
        <p:nvSpPr>
          <p:cNvPr id="46" name="Rectangle 45"/>
          <p:cNvSpPr/>
          <p:nvPr/>
        </p:nvSpPr>
        <p:spPr>
          <a:xfrm>
            <a:off x="8407400" y="3903731"/>
            <a:ext cx="506413" cy="246062"/>
          </a:xfrm>
          <a:prstGeom prst="rect">
            <a:avLst/>
          </a:prstGeom>
          <a:solidFill>
            <a:srgbClr val="BDEEF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dirty="0">
                <a:solidFill>
                  <a:prstClr val="black"/>
                </a:solidFill>
              </a:rPr>
              <a:t>FEA</a:t>
            </a:r>
          </a:p>
        </p:txBody>
      </p:sp>
      <p:sp>
        <p:nvSpPr>
          <p:cNvPr id="47" name="Rectangle 46"/>
          <p:cNvSpPr/>
          <p:nvPr/>
        </p:nvSpPr>
        <p:spPr>
          <a:xfrm>
            <a:off x="8407400" y="4238693"/>
            <a:ext cx="506413" cy="246063"/>
          </a:xfrm>
          <a:prstGeom prst="rect">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00" dirty="0">
                <a:solidFill>
                  <a:prstClr val="black"/>
                </a:solidFill>
              </a:rPr>
              <a:t>CFD</a:t>
            </a:r>
          </a:p>
        </p:txBody>
      </p:sp>
      <p:sp>
        <p:nvSpPr>
          <p:cNvPr id="48" name="Rectangle 47"/>
          <p:cNvSpPr/>
          <p:nvPr/>
        </p:nvSpPr>
        <p:spPr>
          <a:xfrm>
            <a:off x="8407400" y="5478531"/>
            <a:ext cx="506413" cy="247650"/>
          </a:xfrm>
          <a:prstGeom prst="rect">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prstClr val="black"/>
                </a:solidFill>
              </a:rPr>
              <a:t>PLM</a:t>
            </a:r>
          </a:p>
        </p:txBody>
      </p:sp>
      <p:cxnSp>
        <p:nvCxnSpPr>
          <p:cNvPr id="49" name="Straight Arrow Connector 48"/>
          <p:cNvCxnSpPr>
            <a:endCxn id="50" idx="1"/>
          </p:cNvCxnSpPr>
          <p:nvPr/>
        </p:nvCxnSpPr>
        <p:spPr>
          <a:xfrm>
            <a:off x="417513" y="3255706"/>
            <a:ext cx="395701" cy="344901"/>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a:off x="684213" y="3471606"/>
            <a:ext cx="880872" cy="880872"/>
          </a:xfrm>
          <a:prstGeom prst="ellipse">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00" dirty="0">
                <a:solidFill>
                  <a:srgbClr val="000000"/>
                </a:solidFill>
              </a:rPr>
              <a:t>User </a:t>
            </a:r>
            <a:r>
              <a:rPr lang="en-US" sz="1000" dirty="0" err="1" smtClean="0">
                <a:solidFill>
                  <a:srgbClr val="000000"/>
                </a:solidFill>
              </a:rPr>
              <a:t>Req’t</a:t>
            </a:r>
            <a:r>
              <a:rPr lang="en-US" sz="1000" dirty="0" smtClean="0">
                <a:solidFill>
                  <a:srgbClr val="000000"/>
                </a:solidFill>
              </a:rPr>
              <a:t> </a:t>
            </a:r>
            <a:r>
              <a:rPr lang="en-US" sz="1000" dirty="0">
                <a:solidFill>
                  <a:srgbClr val="000000"/>
                </a:solidFill>
              </a:rPr>
              <a:t>Synthesis</a:t>
            </a:r>
          </a:p>
        </p:txBody>
      </p:sp>
      <p:cxnSp>
        <p:nvCxnSpPr>
          <p:cNvPr id="51" name="Straight Arrow Connector 50"/>
          <p:cNvCxnSpPr>
            <a:endCxn id="50" idx="2"/>
          </p:cNvCxnSpPr>
          <p:nvPr/>
        </p:nvCxnSpPr>
        <p:spPr>
          <a:xfrm>
            <a:off x="152400" y="3903406"/>
            <a:ext cx="531813" cy="8636"/>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50" idx="3"/>
          </p:cNvCxnSpPr>
          <p:nvPr/>
        </p:nvCxnSpPr>
        <p:spPr>
          <a:xfrm flipV="1">
            <a:off x="417513" y="4223477"/>
            <a:ext cx="395701" cy="327633"/>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30" idx="6"/>
            <a:endCxn id="11" idx="1"/>
          </p:cNvCxnSpPr>
          <p:nvPr/>
        </p:nvCxnSpPr>
        <p:spPr>
          <a:xfrm flipV="1">
            <a:off x="1565085" y="2387856"/>
            <a:ext cx="349808" cy="186"/>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1" idx="3"/>
            <a:endCxn id="36" idx="1"/>
          </p:cNvCxnSpPr>
          <p:nvPr/>
        </p:nvCxnSpPr>
        <p:spPr>
          <a:xfrm flipV="1">
            <a:off x="2283193" y="2382582"/>
            <a:ext cx="361582" cy="5274"/>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85" idx="3"/>
            <a:endCxn id="37" idx="1"/>
          </p:cNvCxnSpPr>
          <p:nvPr/>
        </p:nvCxnSpPr>
        <p:spPr>
          <a:xfrm rot="5400000" flipH="1" flipV="1">
            <a:off x="3054134" y="2463329"/>
            <a:ext cx="1119187" cy="957693"/>
          </a:xfrm>
          <a:prstGeom prst="bentConnector4">
            <a:avLst>
              <a:gd name="adj1" fmla="val -20426"/>
              <a:gd name="adj2" fmla="val 79238"/>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40" idx="3"/>
            <a:endCxn id="38" idx="1"/>
          </p:cNvCxnSpPr>
          <p:nvPr/>
        </p:nvCxnSpPr>
        <p:spPr>
          <a:xfrm rot="5400000" flipH="1" flipV="1">
            <a:off x="4477544" y="2456400"/>
            <a:ext cx="1136650" cy="989012"/>
          </a:xfrm>
          <a:prstGeom prst="bentConnector4">
            <a:avLst>
              <a:gd name="adj1" fmla="val -20117"/>
              <a:gd name="adj2" fmla="val 76746"/>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36" idx="2"/>
            <a:endCxn id="85" idx="0"/>
          </p:cNvCxnSpPr>
          <p:nvPr/>
        </p:nvCxnSpPr>
        <p:spPr>
          <a:xfrm>
            <a:off x="3178175" y="2720719"/>
            <a:ext cx="1224" cy="32385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37" idx="2"/>
            <a:endCxn id="40" idx="0"/>
          </p:cNvCxnSpPr>
          <p:nvPr/>
        </p:nvCxnSpPr>
        <p:spPr>
          <a:xfrm flipH="1">
            <a:off x="4595813" y="2720719"/>
            <a:ext cx="3175" cy="341312"/>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38" idx="2"/>
            <a:endCxn id="41" idx="0"/>
          </p:cNvCxnSpPr>
          <p:nvPr/>
        </p:nvCxnSpPr>
        <p:spPr>
          <a:xfrm>
            <a:off x="6046788" y="2720719"/>
            <a:ext cx="0" cy="32385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39" idx="2"/>
            <a:endCxn id="42" idx="0"/>
          </p:cNvCxnSpPr>
          <p:nvPr/>
        </p:nvCxnSpPr>
        <p:spPr>
          <a:xfrm>
            <a:off x="7494588" y="2720719"/>
            <a:ext cx="0" cy="32385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4865688" y="4686044"/>
            <a:ext cx="2222500" cy="247650"/>
          </a:xfrm>
          <a:prstGeom prst="rect">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00" dirty="0">
                <a:solidFill>
                  <a:srgbClr val="000000"/>
                </a:solidFill>
              </a:rPr>
              <a:t>Probabilistic Certificate of Correctness</a:t>
            </a:r>
          </a:p>
        </p:txBody>
      </p:sp>
      <p:cxnSp>
        <p:nvCxnSpPr>
          <p:cNvPr id="63" name="Elbow Connector 62"/>
          <p:cNvCxnSpPr>
            <a:stCxn id="62" idx="3"/>
            <a:endCxn id="39" idx="1"/>
          </p:cNvCxnSpPr>
          <p:nvPr/>
        </p:nvCxnSpPr>
        <p:spPr>
          <a:xfrm flipH="1" flipV="1">
            <a:off x="6988175" y="2382581"/>
            <a:ext cx="100013" cy="2427288"/>
          </a:xfrm>
          <a:prstGeom prst="bentConnector5">
            <a:avLst>
              <a:gd name="adj1" fmla="val -227796"/>
              <a:gd name="adj2" fmla="val 45585"/>
              <a:gd name="adj3" fmla="val 327796"/>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41" idx="2"/>
            <a:endCxn id="43" idx="0"/>
          </p:cNvCxnSpPr>
          <p:nvPr/>
        </p:nvCxnSpPr>
        <p:spPr>
          <a:xfrm flipH="1">
            <a:off x="5394325" y="3519231"/>
            <a:ext cx="652463" cy="490538"/>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41" idx="2"/>
            <a:endCxn id="44" idx="0"/>
          </p:cNvCxnSpPr>
          <p:nvPr/>
        </p:nvCxnSpPr>
        <p:spPr>
          <a:xfrm>
            <a:off x="6046788" y="3519231"/>
            <a:ext cx="557212" cy="490538"/>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43" idx="3"/>
          </p:cNvCxnSpPr>
          <p:nvPr/>
        </p:nvCxnSpPr>
        <p:spPr>
          <a:xfrm>
            <a:off x="5349875" y="4466969"/>
            <a:ext cx="0" cy="21907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44" idx="3"/>
          </p:cNvCxnSpPr>
          <p:nvPr/>
        </p:nvCxnSpPr>
        <p:spPr>
          <a:xfrm>
            <a:off x="6559550" y="4466969"/>
            <a:ext cx="0" cy="21907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2971800" y="1012569"/>
            <a:ext cx="0" cy="1019175"/>
          </a:xfrm>
          <a:prstGeom prst="straightConnector1">
            <a:avLst/>
          </a:prstGeom>
          <a:ln w="9525">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42" idx="2"/>
            <a:endCxn id="46" idx="1"/>
          </p:cNvCxnSpPr>
          <p:nvPr/>
        </p:nvCxnSpPr>
        <p:spPr>
          <a:xfrm rot="16200000" flipH="1">
            <a:off x="7697229" y="3316590"/>
            <a:ext cx="507531" cy="912812"/>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Elbow Connector 69"/>
          <p:cNvCxnSpPr>
            <a:stCxn id="42" idx="2"/>
            <a:endCxn id="47" idx="1"/>
          </p:cNvCxnSpPr>
          <p:nvPr/>
        </p:nvCxnSpPr>
        <p:spPr>
          <a:xfrm rot="16200000" flipH="1">
            <a:off x="7529747" y="3484072"/>
            <a:ext cx="842494" cy="912812"/>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42" idx="2"/>
            <a:endCxn id="48" idx="1"/>
          </p:cNvCxnSpPr>
          <p:nvPr/>
        </p:nvCxnSpPr>
        <p:spPr>
          <a:xfrm rot="16200000" flipH="1">
            <a:off x="6909432" y="4104387"/>
            <a:ext cx="2083125" cy="912812"/>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2" name="Rounded Rectangle 71"/>
          <p:cNvSpPr/>
          <p:nvPr/>
        </p:nvSpPr>
        <p:spPr>
          <a:xfrm>
            <a:off x="2400300" y="5262306"/>
            <a:ext cx="1016000" cy="511175"/>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prstClr val="black"/>
                </a:solidFill>
              </a:rPr>
              <a:t>Foundry Trade Space Construct.</a:t>
            </a:r>
          </a:p>
        </p:txBody>
      </p:sp>
      <p:sp>
        <p:nvSpPr>
          <p:cNvPr id="73" name="Rectangle 72"/>
          <p:cNvSpPr/>
          <p:nvPr/>
        </p:nvSpPr>
        <p:spPr>
          <a:xfrm>
            <a:off x="2703513" y="6578344"/>
            <a:ext cx="1006475" cy="247650"/>
          </a:xfrm>
          <a:prstGeom prst="rect">
            <a:avLst/>
          </a:prstGeom>
          <a:solidFill>
            <a:srgbClr val="FAC09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prstClr val="black"/>
                </a:solidFill>
              </a:rPr>
              <a:t>Instruction Sets</a:t>
            </a:r>
          </a:p>
        </p:txBody>
      </p:sp>
      <p:sp>
        <p:nvSpPr>
          <p:cNvPr id="74" name="Rectangle 73"/>
          <p:cNvSpPr/>
          <p:nvPr/>
        </p:nvSpPr>
        <p:spPr>
          <a:xfrm>
            <a:off x="8407400" y="4581593"/>
            <a:ext cx="506413" cy="246063"/>
          </a:xfrm>
          <a:prstGeom prst="rect">
            <a:avLst/>
          </a:prstGeom>
          <a:solidFill>
            <a:srgbClr val="BDEEF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dirty="0">
                <a:solidFill>
                  <a:prstClr val="black"/>
                </a:solidFill>
              </a:rPr>
              <a:t>BOM</a:t>
            </a:r>
          </a:p>
        </p:txBody>
      </p:sp>
      <p:cxnSp>
        <p:nvCxnSpPr>
          <p:cNvPr id="75" name="Elbow Connector 74"/>
          <p:cNvCxnSpPr>
            <a:stCxn id="42" idx="2"/>
            <a:endCxn id="74" idx="1"/>
          </p:cNvCxnSpPr>
          <p:nvPr/>
        </p:nvCxnSpPr>
        <p:spPr>
          <a:xfrm rot="16200000" flipH="1">
            <a:off x="7358297" y="3655522"/>
            <a:ext cx="1185394" cy="912812"/>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5805488" y="6086219"/>
            <a:ext cx="1371600" cy="249237"/>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rgbClr val="000000"/>
                </a:solidFill>
              </a:rPr>
              <a:t> Process Model Library</a:t>
            </a:r>
          </a:p>
        </p:txBody>
      </p:sp>
      <p:cxnSp>
        <p:nvCxnSpPr>
          <p:cNvPr id="77" name="Straight Arrow Connector 76"/>
          <p:cNvCxnSpPr>
            <a:stCxn id="72" idx="0"/>
          </p:cNvCxnSpPr>
          <p:nvPr/>
        </p:nvCxnSpPr>
        <p:spPr>
          <a:xfrm flipH="1" flipV="1">
            <a:off x="2901950" y="2720719"/>
            <a:ext cx="6350" cy="2541587"/>
          </a:xfrm>
          <a:prstGeom prst="straightConnector1">
            <a:avLst/>
          </a:prstGeom>
          <a:ln w="9525">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78" name="Picture 171"/>
          <p:cNvPicPr>
            <a:picLocks noChangeAspect="1"/>
          </p:cNvPicPr>
          <p:nvPr/>
        </p:nvPicPr>
        <p:blipFill>
          <a:blip r:embed="rId2" cstate="print">
            <a:extLst>
              <a:ext uri="{28A0092B-C50C-407E-A947-70E740481C1C}">
                <a14:useLocalDpi xmlns:a14="http://schemas.microsoft.com/office/drawing/2010/main"/>
              </a:ext>
            </a:extLst>
          </a:blip>
          <a:srcRect l="-8107" r="-21671"/>
          <a:stretch>
            <a:fillRect/>
          </a:stretch>
        </p:blipFill>
        <p:spPr bwMode="auto">
          <a:xfrm>
            <a:off x="1625600" y="6029069"/>
            <a:ext cx="10048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Elbow Connector 78"/>
          <p:cNvCxnSpPr>
            <a:stCxn id="42" idx="2"/>
            <a:endCxn id="94" idx="3"/>
          </p:cNvCxnSpPr>
          <p:nvPr/>
        </p:nvCxnSpPr>
        <p:spPr>
          <a:xfrm rot="5400000">
            <a:off x="6246812" y="4270119"/>
            <a:ext cx="1998663" cy="496888"/>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301875" y="3357306"/>
            <a:ext cx="317500" cy="4763"/>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TextBox 207"/>
          <p:cNvSpPr txBox="1">
            <a:spLocks noChangeArrowheads="1"/>
          </p:cNvSpPr>
          <p:nvPr/>
        </p:nvSpPr>
        <p:spPr bwMode="auto">
          <a:xfrm rot="16200000">
            <a:off x="8191500" y="4872106"/>
            <a:ext cx="6683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solidFill>
                  <a:prstClr val="black"/>
                </a:solidFill>
                <a:latin typeface="Calibri" pitchFamily="34" charset="0"/>
                <a:ea typeface="ＭＳ Ｐゴシック" charset="-128"/>
              </a:rPr>
              <a:t>. . .</a:t>
            </a:r>
          </a:p>
        </p:txBody>
      </p:sp>
      <p:sp>
        <p:nvSpPr>
          <p:cNvPr id="82" name="TextBox 209"/>
          <p:cNvSpPr txBox="1">
            <a:spLocks noChangeArrowheads="1"/>
          </p:cNvSpPr>
          <p:nvPr/>
        </p:nvSpPr>
        <p:spPr bwMode="auto">
          <a:xfrm>
            <a:off x="11113" y="1980944"/>
            <a:ext cx="676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latin typeface="Calibri" pitchFamily="34" charset="0"/>
                <a:ea typeface="ＭＳ Ｐゴシック" charset="-128"/>
              </a:rPr>
              <a:t>Domain-</a:t>
            </a:r>
          </a:p>
          <a:p>
            <a:pPr eaLnBrk="1" hangingPunct="1"/>
            <a:r>
              <a:rPr lang="en-US" sz="900" dirty="0">
                <a:solidFill>
                  <a:prstClr val="black"/>
                </a:solidFill>
                <a:latin typeface="Calibri" pitchFamily="34" charset="0"/>
                <a:ea typeface="ＭＳ Ｐゴシック" charset="-128"/>
              </a:rPr>
              <a:t>Specific </a:t>
            </a:r>
          </a:p>
          <a:p>
            <a:pPr eaLnBrk="1" hangingPunct="1"/>
            <a:r>
              <a:rPr lang="en-US" sz="900" dirty="0">
                <a:solidFill>
                  <a:prstClr val="black"/>
                </a:solidFill>
                <a:latin typeface="Calibri" pitchFamily="34" charset="0"/>
                <a:ea typeface="ＭＳ Ｐゴシック" charset="-128"/>
              </a:rPr>
              <a:t/>
            </a:r>
            <a:br>
              <a:rPr lang="en-US" sz="900" dirty="0">
                <a:solidFill>
                  <a:prstClr val="black"/>
                </a:solidFill>
                <a:latin typeface="Calibri" pitchFamily="34" charset="0"/>
                <a:ea typeface="ＭＳ Ｐゴシック" charset="-128"/>
              </a:rPr>
            </a:br>
            <a:r>
              <a:rPr lang="en-US" sz="900" dirty="0">
                <a:solidFill>
                  <a:prstClr val="black"/>
                </a:solidFill>
                <a:latin typeface="Calibri" pitchFamily="34" charset="0"/>
                <a:ea typeface="ＭＳ Ｐゴシック" charset="-128"/>
              </a:rPr>
              <a:t>Modeling </a:t>
            </a:r>
          </a:p>
          <a:p>
            <a:pPr eaLnBrk="1" hangingPunct="1"/>
            <a:r>
              <a:rPr lang="en-US" sz="900" dirty="0">
                <a:solidFill>
                  <a:prstClr val="black"/>
                </a:solidFill>
                <a:latin typeface="Calibri" pitchFamily="34" charset="0"/>
                <a:ea typeface="ＭＳ Ｐゴシック" charset="-128"/>
              </a:rPr>
              <a:t>Languages</a:t>
            </a:r>
          </a:p>
        </p:txBody>
      </p:sp>
      <p:sp>
        <p:nvSpPr>
          <p:cNvPr id="83" name="TextBox 210"/>
          <p:cNvSpPr txBox="1">
            <a:spLocks noChangeArrowheads="1"/>
          </p:cNvSpPr>
          <p:nvPr/>
        </p:nvSpPr>
        <p:spPr bwMode="auto">
          <a:xfrm>
            <a:off x="11113" y="3508119"/>
            <a:ext cx="6985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latin typeface="Calibri" pitchFamily="34" charset="0"/>
                <a:ea typeface="ＭＳ Ｐゴシック" charset="-128"/>
              </a:rPr>
              <a:t>Multi-</a:t>
            </a:r>
          </a:p>
          <a:p>
            <a:pPr eaLnBrk="1" hangingPunct="1"/>
            <a:r>
              <a:rPr lang="en-US" sz="900" dirty="0">
                <a:solidFill>
                  <a:prstClr val="black"/>
                </a:solidFill>
                <a:latin typeface="Calibri" pitchFamily="34" charset="0"/>
                <a:ea typeface="ＭＳ Ｐゴシック" charset="-128"/>
              </a:rPr>
              <a:t>Attribute</a:t>
            </a:r>
          </a:p>
          <a:p>
            <a:pPr eaLnBrk="1" hangingPunct="1"/>
            <a:r>
              <a:rPr lang="en-US" sz="900" dirty="0">
                <a:solidFill>
                  <a:prstClr val="black"/>
                </a:solidFill>
                <a:latin typeface="Calibri" pitchFamily="34" charset="0"/>
                <a:ea typeface="ＭＳ Ｐゴシック" charset="-128"/>
              </a:rPr>
              <a:t/>
            </a:r>
            <a:br>
              <a:rPr lang="en-US" sz="900" dirty="0">
                <a:solidFill>
                  <a:prstClr val="black"/>
                </a:solidFill>
                <a:latin typeface="Calibri" pitchFamily="34" charset="0"/>
                <a:ea typeface="ＭＳ Ｐゴシック" charset="-128"/>
              </a:rPr>
            </a:br>
            <a:r>
              <a:rPr lang="en-US" sz="900" dirty="0">
                <a:solidFill>
                  <a:prstClr val="black"/>
                </a:solidFill>
                <a:latin typeface="Calibri" pitchFamily="34" charset="0"/>
                <a:ea typeface="ＭＳ Ｐゴシック" charset="-128"/>
              </a:rPr>
              <a:t>Preference </a:t>
            </a:r>
          </a:p>
          <a:p>
            <a:pPr eaLnBrk="1" hangingPunct="1"/>
            <a:r>
              <a:rPr lang="en-US" sz="900" dirty="0">
                <a:solidFill>
                  <a:prstClr val="black"/>
                </a:solidFill>
                <a:latin typeface="Calibri" pitchFamily="34" charset="0"/>
                <a:ea typeface="ＭＳ Ｐゴシック" charset="-128"/>
              </a:rPr>
              <a:t>Surfaces</a:t>
            </a:r>
          </a:p>
        </p:txBody>
      </p:sp>
      <p:cxnSp>
        <p:nvCxnSpPr>
          <p:cNvPr id="84" name="Straight Arrow Connector 83"/>
          <p:cNvCxnSpPr>
            <a:stCxn id="50" idx="6"/>
            <a:endCxn id="45" idx="1"/>
          </p:cNvCxnSpPr>
          <p:nvPr/>
        </p:nvCxnSpPr>
        <p:spPr>
          <a:xfrm flipV="1">
            <a:off x="1565085" y="3908182"/>
            <a:ext cx="352713" cy="386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5" name="Cube 84"/>
          <p:cNvSpPr/>
          <p:nvPr/>
        </p:nvSpPr>
        <p:spPr>
          <a:xfrm>
            <a:off x="2619375" y="3044569"/>
            <a:ext cx="1075531" cy="457200"/>
          </a:xfrm>
          <a:prstGeom prst="cube">
            <a:avLst>
              <a:gd name="adj" fmla="val 9737"/>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srgbClr val="000000"/>
                </a:solidFill>
              </a:rPr>
              <a:t>Static Constraint Solver</a:t>
            </a:r>
          </a:p>
        </p:txBody>
      </p:sp>
      <p:cxnSp>
        <p:nvCxnSpPr>
          <p:cNvPr id="86" name="Straight Arrow Connector 85"/>
          <p:cNvCxnSpPr/>
          <p:nvPr/>
        </p:nvCxnSpPr>
        <p:spPr>
          <a:xfrm flipV="1">
            <a:off x="3408363" y="1782506"/>
            <a:ext cx="0" cy="249238"/>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37" idx="0"/>
          </p:cNvCxnSpPr>
          <p:nvPr/>
        </p:nvCxnSpPr>
        <p:spPr>
          <a:xfrm flipV="1">
            <a:off x="4598988" y="1782506"/>
            <a:ext cx="0" cy="261938"/>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38" idx="0"/>
          </p:cNvCxnSpPr>
          <p:nvPr/>
        </p:nvCxnSpPr>
        <p:spPr>
          <a:xfrm flipV="1">
            <a:off x="6046788" y="1782506"/>
            <a:ext cx="0" cy="261938"/>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3408363" y="1261806"/>
            <a:ext cx="0" cy="26352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V="1">
            <a:off x="5764213" y="1261806"/>
            <a:ext cx="0" cy="26352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6259513" y="1261806"/>
            <a:ext cx="0" cy="26352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39" idx="0"/>
          </p:cNvCxnSpPr>
          <p:nvPr/>
        </p:nvCxnSpPr>
        <p:spPr>
          <a:xfrm flipH="1" flipV="1">
            <a:off x="7494588" y="1272919"/>
            <a:ext cx="0" cy="77152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3" name="TextBox 231"/>
          <p:cNvSpPr txBox="1">
            <a:spLocks noChangeArrowheads="1"/>
          </p:cNvSpPr>
          <p:nvPr/>
        </p:nvSpPr>
        <p:spPr bwMode="auto">
          <a:xfrm>
            <a:off x="3479800" y="4571744"/>
            <a:ext cx="936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200"/>
              </a:spcBef>
            </a:pPr>
            <a:r>
              <a:rPr lang="en-US" sz="1000" i="1">
                <a:solidFill>
                  <a:srgbClr val="000000"/>
                </a:solidFill>
                <a:latin typeface="Calibri" pitchFamily="34" charset="0"/>
                <a:ea typeface="ＭＳ Ｐゴシック" charset="-128"/>
              </a:rPr>
              <a:t>Requirements</a:t>
            </a:r>
          </a:p>
          <a:p>
            <a:pPr algn="ctr" eaLnBrk="1" hangingPunct="1">
              <a:spcBef>
                <a:spcPts val="200"/>
              </a:spcBef>
            </a:pPr>
            <a:r>
              <a:rPr lang="en-US" sz="1000" i="1">
                <a:solidFill>
                  <a:srgbClr val="000000"/>
                </a:solidFill>
                <a:latin typeface="Calibri" pitchFamily="34" charset="0"/>
                <a:ea typeface="ＭＳ Ｐゴシック" charset="-128"/>
              </a:rPr>
              <a:t>Verification</a:t>
            </a:r>
          </a:p>
        </p:txBody>
      </p:sp>
      <p:sp>
        <p:nvSpPr>
          <p:cNvPr id="94" name="Rounded Rectangle 93"/>
          <p:cNvSpPr/>
          <p:nvPr/>
        </p:nvSpPr>
        <p:spPr>
          <a:xfrm>
            <a:off x="5983288" y="5262306"/>
            <a:ext cx="1014412" cy="51117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prstClr val="black"/>
                </a:solidFill>
              </a:rPr>
              <a:t>Process Mapping</a:t>
            </a:r>
          </a:p>
        </p:txBody>
      </p:sp>
      <p:sp>
        <p:nvSpPr>
          <p:cNvPr id="95" name="Rounded Rectangle 94"/>
          <p:cNvSpPr/>
          <p:nvPr/>
        </p:nvSpPr>
        <p:spPr>
          <a:xfrm>
            <a:off x="3973513" y="5238494"/>
            <a:ext cx="1012825" cy="254000"/>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err="1">
                <a:solidFill>
                  <a:prstClr val="black"/>
                </a:solidFill>
              </a:rPr>
              <a:t>Ass’y</a:t>
            </a:r>
            <a:r>
              <a:rPr lang="en-US" sz="1000" dirty="0">
                <a:solidFill>
                  <a:prstClr val="black"/>
                </a:solidFill>
              </a:rPr>
              <a:t> Selection</a:t>
            </a:r>
          </a:p>
        </p:txBody>
      </p:sp>
      <p:sp>
        <p:nvSpPr>
          <p:cNvPr id="96" name="Rounded Rectangle 95"/>
          <p:cNvSpPr/>
          <p:nvPr/>
        </p:nvSpPr>
        <p:spPr>
          <a:xfrm>
            <a:off x="4267200" y="5560756"/>
            <a:ext cx="1077913" cy="230444"/>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smtClean="0">
                <a:solidFill>
                  <a:prstClr val="black"/>
                </a:solidFill>
              </a:rPr>
              <a:t>Machine Selection</a:t>
            </a:r>
            <a:endParaRPr lang="en-US" sz="1000" dirty="0">
              <a:solidFill>
                <a:prstClr val="black"/>
              </a:solidFill>
            </a:endParaRPr>
          </a:p>
        </p:txBody>
      </p:sp>
      <p:sp>
        <p:nvSpPr>
          <p:cNvPr id="97" name="Rectangle 96"/>
          <p:cNvSpPr/>
          <p:nvPr/>
        </p:nvSpPr>
        <p:spPr>
          <a:xfrm>
            <a:off x="3973513" y="6087806"/>
            <a:ext cx="1371600" cy="249238"/>
          </a:xfrm>
          <a:prstGeom prst="rec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rgbClr val="000000"/>
                </a:solidFill>
              </a:rPr>
              <a:t> Machine/</a:t>
            </a:r>
            <a:r>
              <a:rPr lang="en-US" sz="1000" dirty="0" err="1">
                <a:solidFill>
                  <a:srgbClr val="000000"/>
                </a:solidFill>
              </a:rPr>
              <a:t>Ass’y</a:t>
            </a:r>
            <a:r>
              <a:rPr lang="en-US" sz="1000" dirty="0">
                <a:solidFill>
                  <a:srgbClr val="000000"/>
                </a:solidFill>
              </a:rPr>
              <a:t> Mod Lib</a:t>
            </a:r>
          </a:p>
        </p:txBody>
      </p:sp>
      <p:sp>
        <p:nvSpPr>
          <p:cNvPr id="98" name="Rounded Rectangle 97"/>
          <p:cNvSpPr/>
          <p:nvPr/>
        </p:nvSpPr>
        <p:spPr>
          <a:xfrm>
            <a:off x="4152900" y="6578344"/>
            <a:ext cx="1012825" cy="254000"/>
          </a:xfrm>
          <a:prstGeom prst="roundRect">
            <a:avLst/>
          </a:prstGeom>
          <a:solidFill>
            <a:srgbClr val="FAC090"/>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prstClr val="black"/>
                </a:solidFill>
              </a:rPr>
              <a:t>CNC Generator</a:t>
            </a:r>
          </a:p>
        </p:txBody>
      </p:sp>
      <p:sp>
        <p:nvSpPr>
          <p:cNvPr id="99" name="Rounded Rectangle 98"/>
          <p:cNvSpPr/>
          <p:nvPr/>
        </p:nvSpPr>
        <p:spPr>
          <a:xfrm>
            <a:off x="131763" y="6019544"/>
            <a:ext cx="1016000" cy="512762"/>
          </a:xfrm>
          <a:prstGeom prst="roundRect">
            <a:avLst/>
          </a:prstGeom>
          <a:solidFill>
            <a:srgbClr val="FAC090"/>
          </a:solidFill>
          <a:ln w="9525" cap="flat" cmpd="sng" algn="ctr">
            <a:solidFill>
              <a:schemeClr val="tx1"/>
            </a:solidFill>
            <a:prstDash val="solid"/>
            <a:round/>
            <a:headEnd type="none" w="med" len="med"/>
            <a:tailEnd type="none" w="med" len="med"/>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prstClr val="black"/>
                </a:solidFill>
              </a:rPr>
              <a:t>QA/QC</a:t>
            </a:r>
          </a:p>
        </p:txBody>
      </p:sp>
      <p:cxnSp>
        <p:nvCxnSpPr>
          <p:cNvPr id="100" name="Straight Arrow Connector 99"/>
          <p:cNvCxnSpPr>
            <a:stCxn id="76" idx="0"/>
            <a:endCxn id="94" idx="2"/>
          </p:cNvCxnSpPr>
          <p:nvPr/>
        </p:nvCxnSpPr>
        <p:spPr>
          <a:xfrm flipV="1">
            <a:off x="6491288" y="5773481"/>
            <a:ext cx="0" cy="312738"/>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76" idx="1"/>
            <a:endCxn id="97" idx="3"/>
          </p:cNvCxnSpPr>
          <p:nvPr/>
        </p:nvCxnSpPr>
        <p:spPr>
          <a:xfrm flipH="1">
            <a:off x="5345113" y="6210044"/>
            <a:ext cx="460375" cy="3175"/>
          </a:xfrm>
          <a:prstGeom prst="straightConnector1">
            <a:avLst/>
          </a:prstGeom>
          <a:ln w="9525">
            <a:solidFill>
              <a:srgbClr val="00000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97" idx="2"/>
            <a:endCxn id="98" idx="0"/>
          </p:cNvCxnSpPr>
          <p:nvPr/>
        </p:nvCxnSpPr>
        <p:spPr>
          <a:xfrm>
            <a:off x="4659313" y="6337044"/>
            <a:ext cx="0" cy="24130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flipV="1">
            <a:off x="5165725" y="5814756"/>
            <a:ext cx="3175" cy="273050"/>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flipV="1">
            <a:off x="4152900" y="5492494"/>
            <a:ext cx="0" cy="59372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5" name="Elbow Connector 104"/>
          <p:cNvCxnSpPr>
            <a:stCxn id="42" idx="2"/>
            <a:endCxn id="98" idx="3"/>
          </p:cNvCxnSpPr>
          <p:nvPr/>
        </p:nvCxnSpPr>
        <p:spPr>
          <a:xfrm rot="5400000">
            <a:off x="4737100" y="3947856"/>
            <a:ext cx="3186113" cy="2328863"/>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6" name="Elbow Connector 105"/>
          <p:cNvCxnSpPr>
            <a:stCxn id="94" idx="1"/>
            <a:endCxn id="96" idx="3"/>
          </p:cNvCxnSpPr>
          <p:nvPr/>
        </p:nvCxnSpPr>
        <p:spPr>
          <a:xfrm rot="10800000" flipV="1">
            <a:off x="5345114" y="5517894"/>
            <a:ext cx="638175" cy="158084"/>
          </a:xfrm>
          <a:prstGeom prst="bentConnector3">
            <a:avLst>
              <a:gd name="adj1" fmla="val 52010"/>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7" name="Elbow Connector 106"/>
          <p:cNvCxnSpPr>
            <a:stCxn id="94" idx="1"/>
            <a:endCxn id="95" idx="3"/>
          </p:cNvCxnSpPr>
          <p:nvPr/>
        </p:nvCxnSpPr>
        <p:spPr>
          <a:xfrm rot="10800000">
            <a:off x="4986338" y="5365494"/>
            <a:ext cx="996950" cy="152400"/>
          </a:xfrm>
          <a:prstGeom prst="bentConnector3">
            <a:avLst>
              <a:gd name="adj1" fmla="val 33439"/>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822325" y="5243256"/>
            <a:ext cx="1014413" cy="249238"/>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srgbClr val="000000"/>
                </a:solidFill>
              </a:rPr>
              <a:t>Visualization</a:t>
            </a:r>
          </a:p>
        </p:txBody>
      </p:sp>
      <p:sp>
        <p:nvSpPr>
          <p:cNvPr id="109" name="Rectangle 108"/>
          <p:cNvSpPr/>
          <p:nvPr/>
        </p:nvSpPr>
        <p:spPr>
          <a:xfrm>
            <a:off x="822325" y="5563931"/>
            <a:ext cx="1014413" cy="250825"/>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18288" rIns="0" bIns="18288" anchor="ctr"/>
          <a:lstStyle/>
          <a:p>
            <a:pPr algn="ctr">
              <a:defRPr/>
            </a:pPr>
            <a:r>
              <a:rPr lang="en-US" sz="1000" dirty="0">
                <a:solidFill>
                  <a:srgbClr val="000000"/>
                </a:solidFill>
              </a:rPr>
              <a:t>Metrics</a:t>
            </a:r>
          </a:p>
        </p:txBody>
      </p:sp>
      <p:cxnSp>
        <p:nvCxnSpPr>
          <p:cNvPr id="110" name="Elbow Connector 109"/>
          <p:cNvCxnSpPr>
            <a:stCxn id="95" idx="1"/>
            <a:endCxn id="72" idx="3"/>
          </p:cNvCxnSpPr>
          <p:nvPr/>
        </p:nvCxnSpPr>
        <p:spPr>
          <a:xfrm rot="10800000" flipV="1">
            <a:off x="3416300" y="5365494"/>
            <a:ext cx="557213" cy="152400"/>
          </a:xfrm>
          <a:prstGeom prst="bentConnector3">
            <a:avLst>
              <a:gd name="adj1" fmla="val 5230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1" name="Elbow Connector 110"/>
          <p:cNvCxnSpPr>
            <a:stCxn id="96" idx="1"/>
            <a:endCxn id="72" idx="3"/>
          </p:cNvCxnSpPr>
          <p:nvPr/>
        </p:nvCxnSpPr>
        <p:spPr>
          <a:xfrm rot="10800000">
            <a:off x="3416300" y="5517894"/>
            <a:ext cx="850900" cy="158084"/>
          </a:xfrm>
          <a:prstGeom prst="bentConnector3">
            <a:avLst>
              <a:gd name="adj1" fmla="val 68093"/>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2" name="Elbow Connector 111"/>
          <p:cNvCxnSpPr>
            <a:stCxn id="72" idx="1"/>
            <a:endCxn id="108" idx="3"/>
          </p:cNvCxnSpPr>
          <p:nvPr/>
        </p:nvCxnSpPr>
        <p:spPr>
          <a:xfrm rot="10800000">
            <a:off x="1836738" y="5367081"/>
            <a:ext cx="563562" cy="150813"/>
          </a:xfrm>
          <a:prstGeom prst="bentConnector3">
            <a:avLst>
              <a:gd name="adj1" fmla="val 50000"/>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3" name="Elbow Connector 112"/>
          <p:cNvCxnSpPr>
            <a:stCxn id="72" idx="1"/>
            <a:endCxn id="109" idx="3"/>
          </p:cNvCxnSpPr>
          <p:nvPr/>
        </p:nvCxnSpPr>
        <p:spPr>
          <a:xfrm rot="10800000" flipV="1">
            <a:off x="1836738" y="5517894"/>
            <a:ext cx="563562" cy="171450"/>
          </a:xfrm>
          <a:prstGeom prst="bentConnector3">
            <a:avLst>
              <a:gd name="adj1" fmla="val 50000"/>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98" idx="1"/>
            <a:endCxn id="73" idx="3"/>
          </p:cNvCxnSpPr>
          <p:nvPr/>
        </p:nvCxnSpPr>
        <p:spPr>
          <a:xfrm flipH="1" flipV="1">
            <a:off x="3709988" y="6702169"/>
            <a:ext cx="442912" cy="317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endCxn id="99" idx="3"/>
          </p:cNvCxnSpPr>
          <p:nvPr/>
        </p:nvCxnSpPr>
        <p:spPr>
          <a:xfrm flipH="1" flipV="1">
            <a:off x="1147763" y="6276719"/>
            <a:ext cx="477837" cy="4762"/>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6" name="Elbow Connector 115"/>
          <p:cNvCxnSpPr>
            <a:stCxn id="73" idx="1"/>
          </p:cNvCxnSpPr>
          <p:nvPr/>
        </p:nvCxnSpPr>
        <p:spPr>
          <a:xfrm rot="10800000">
            <a:off x="2127250" y="6532306"/>
            <a:ext cx="576263" cy="169863"/>
          </a:xfrm>
          <a:prstGeom prst="bentConnector2">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7" name="Elbow Connector 116"/>
          <p:cNvCxnSpPr>
            <a:stCxn id="72" idx="2"/>
            <a:endCxn id="127" idx="0"/>
          </p:cNvCxnSpPr>
          <p:nvPr/>
        </p:nvCxnSpPr>
        <p:spPr>
          <a:xfrm rot="16200000" flipH="1">
            <a:off x="2897277" y="5784503"/>
            <a:ext cx="291920" cy="269875"/>
          </a:xfrm>
          <a:prstGeom prst="bentConnector3">
            <a:avLst>
              <a:gd name="adj1" fmla="val 50000"/>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flipV="1">
            <a:off x="4602163" y="1274506"/>
            <a:ext cx="0" cy="263525"/>
          </a:xfrm>
          <a:prstGeom prst="straightConnector1">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flipV="1">
            <a:off x="411163" y="4998781"/>
            <a:ext cx="0" cy="1020763"/>
          </a:xfrm>
          <a:prstGeom prst="straightConnector1">
            <a:avLst/>
          </a:prstGeom>
          <a:ln w="9525">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8062912" y="1150043"/>
            <a:ext cx="1081088" cy="276999"/>
          </a:xfrm>
          <a:prstGeom prst="rect">
            <a:avLst/>
          </a:prstGeom>
          <a:noFill/>
          <a:ln>
            <a:noFill/>
          </a:ln>
        </p:spPr>
        <p:txBody>
          <a:bodyPr wrap="square" rtlCol="0">
            <a:spAutoFit/>
          </a:bodyPr>
          <a:lstStyle/>
          <a:p>
            <a:r>
              <a:rPr lang="en-US" sz="1200" dirty="0" smtClean="0">
                <a:solidFill>
                  <a:prstClr val="black"/>
                </a:solidFill>
                <a:ea typeface="ＭＳ Ｐゴシック" charset="-128"/>
              </a:rPr>
              <a:t>Legend:</a:t>
            </a:r>
          </a:p>
        </p:txBody>
      </p:sp>
      <p:sp>
        <p:nvSpPr>
          <p:cNvPr id="123" name="Oval 122"/>
          <p:cNvSpPr/>
          <p:nvPr/>
        </p:nvSpPr>
        <p:spPr bwMode="auto">
          <a:xfrm>
            <a:off x="8380413" y="1454300"/>
            <a:ext cx="533400" cy="484909"/>
          </a:xfrm>
          <a:prstGeom prst="ellipse">
            <a:avLst/>
          </a:prstGeom>
          <a:solidFill>
            <a:schemeClr val="accent3">
              <a:lumMod val="40000"/>
              <a:lumOff val="60000"/>
            </a:schemeClr>
          </a:solidFill>
          <a:ln w="9525" cap="flat"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dirty="0" smtClean="0">
                <a:solidFill>
                  <a:prstClr val="black"/>
                </a:solidFill>
                <a:ea typeface="ＭＳ Ｐゴシック" charset="-128"/>
              </a:rPr>
              <a:t>FANG1</a:t>
            </a:r>
            <a:endParaRPr lang="en-US" sz="1200" dirty="0" smtClean="0">
              <a:solidFill>
                <a:prstClr val="black"/>
              </a:solidFill>
              <a:ea typeface="ＭＳ Ｐゴシック" charset="-128"/>
            </a:endParaRPr>
          </a:p>
        </p:txBody>
      </p:sp>
      <p:sp>
        <p:nvSpPr>
          <p:cNvPr id="124" name="Oval 123"/>
          <p:cNvSpPr/>
          <p:nvPr/>
        </p:nvSpPr>
        <p:spPr bwMode="auto">
          <a:xfrm>
            <a:off x="8380413" y="1888147"/>
            <a:ext cx="533400" cy="484909"/>
          </a:xfrm>
          <a:prstGeom prst="ellipse">
            <a:avLst/>
          </a:prstGeom>
          <a:solidFill>
            <a:schemeClr val="accent5">
              <a:lumMod val="40000"/>
              <a:lumOff val="60000"/>
            </a:schemeClr>
          </a:solidFill>
          <a:ln w="9525" cap="flat"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dirty="0" smtClean="0">
                <a:solidFill>
                  <a:prstClr val="black"/>
                </a:solidFill>
                <a:ea typeface="ＭＳ Ｐゴシック" charset="-128"/>
              </a:rPr>
              <a:t>FANG2</a:t>
            </a:r>
            <a:endParaRPr lang="en-US" sz="1200" dirty="0" smtClean="0">
              <a:solidFill>
                <a:prstClr val="black"/>
              </a:solidFill>
              <a:ea typeface="ＭＳ Ｐゴシック" charset="-128"/>
            </a:endParaRPr>
          </a:p>
        </p:txBody>
      </p:sp>
      <p:sp>
        <p:nvSpPr>
          <p:cNvPr id="125" name="Oval 124"/>
          <p:cNvSpPr/>
          <p:nvPr/>
        </p:nvSpPr>
        <p:spPr bwMode="auto">
          <a:xfrm>
            <a:off x="8380413" y="2326297"/>
            <a:ext cx="533400" cy="484909"/>
          </a:xfrm>
          <a:prstGeom prst="ellipse">
            <a:avLst/>
          </a:prstGeom>
          <a:solidFill>
            <a:schemeClr val="accent6">
              <a:lumMod val="60000"/>
              <a:lumOff val="40000"/>
            </a:schemeClr>
          </a:solidFill>
          <a:ln w="9525" cap="flat"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dirty="0" smtClean="0">
                <a:solidFill>
                  <a:prstClr val="black"/>
                </a:solidFill>
                <a:ea typeface="ＭＳ Ｐゴシック" charset="-128"/>
              </a:rPr>
              <a:t>FANG2’</a:t>
            </a:r>
            <a:endParaRPr lang="en-US" sz="1200" dirty="0" smtClean="0">
              <a:solidFill>
                <a:prstClr val="black"/>
              </a:solidFill>
              <a:ea typeface="ＭＳ Ｐゴシック" charset="-128"/>
            </a:endParaRPr>
          </a:p>
        </p:txBody>
      </p:sp>
      <p:sp>
        <p:nvSpPr>
          <p:cNvPr id="126" name="Oval 125"/>
          <p:cNvSpPr/>
          <p:nvPr/>
        </p:nvSpPr>
        <p:spPr bwMode="auto">
          <a:xfrm>
            <a:off x="8380413" y="2760291"/>
            <a:ext cx="533400" cy="484909"/>
          </a:xfrm>
          <a:prstGeom prst="ellipse">
            <a:avLst/>
          </a:prstGeom>
          <a:solidFill>
            <a:schemeClr val="accent4">
              <a:lumMod val="60000"/>
              <a:lumOff val="40000"/>
            </a:schemeClr>
          </a:solidFill>
          <a:ln w="9525" cap="flat"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dirty="0" smtClean="0">
                <a:solidFill>
                  <a:prstClr val="black"/>
                </a:solidFill>
                <a:ea typeface="ＭＳ Ｐゴシック" charset="-128"/>
              </a:rPr>
              <a:t>FANG3</a:t>
            </a:r>
            <a:endParaRPr lang="en-US" sz="1200" dirty="0" smtClean="0">
              <a:solidFill>
                <a:prstClr val="black"/>
              </a:solidFill>
              <a:ea typeface="ＭＳ Ｐゴシック" charset="-128"/>
            </a:endParaRPr>
          </a:p>
        </p:txBody>
      </p:sp>
      <p:sp>
        <p:nvSpPr>
          <p:cNvPr id="127" name="Rectangle 126"/>
          <p:cNvSpPr/>
          <p:nvPr/>
        </p:nvSpPr>
        <p:spPr>
          <a:xfrm>
            <a:off x="2599230" y="6065401"/>
            <a:ext cx="1157890" cy="295635"/>
          </a:xfrm>
          <a:prstGeom prst="rec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noAutofit/>
          </a:bodyPr>
          <a:lstStyle/>
          <a:p>
            <a:pPr algn="ctr">
              <a:defRPr/>
            </a:pPr>
            <a:r>
              <a:rPr lang="en-US" sz="1000" dirty="0" smtClean="0">
                <a:solidFill>
                  <a:srgbClr val="000000"/>
                </a:solidFill>
              </a:rPr>
              <a:t>Foundry Resource</a:t>
            </a:r>
          </a:p>
          <a:p>
            <a:pPr algn="ctr">
              <a:defRPr/>
            </a:pPr>
            <a:r>
              <a:rPr lang="en-US" sz="1000" dirty="0" smtClean="0">
                <a:solidFill>
                  <a:srgbClr val="000000"/>
                </a:solidFill>
              </a:rPr>
              <a:t>Scheduler</a:t>
            </a:r>
            <a:endParaRPr lang="en-US" sz="1000" dirty="0">
              <a:solidFill>
                <a:srgbClr val="000000"/>
              </a:solidFill>
            </a:endParaRPr>
          </a:p>
        </p:txBody>
      </p:sp>
      <p:cxnSp>
        <p:nvCxnSpPr>
          <p:cNvPr id="128" name="Elbow Connector 127"/>
          <p:cNvCxnSpPr>
            <a:stCxn id="127" idx="3"/>
            <a:endCxn id="97" idx="1"/>
          </p:cNvCxnSpPr>
          <p:nvPr/>
        </p:nvCxnSpPr>
        <p:spPr>
          <a:xfrm flipV="1">
            <a:off x="3757120" y="6212425"/>
            <a:ext cx="216393" cy="794"/>
          </a:xfrm>
          <a:prstGeom prst="bentConnector3">
            <a:avLst>
              <a:gd name="adj1" fmla="val 50000"/>
            </a:avLst>
          </a:prstGeom>
          <a:ln w="9525">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1"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9905892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a:grpSpLocks noChangeAspect="1"/>
          </p:cNvGrpSpPr>
          <p:nvPr/>
        </p:nvGrpSpPr>
        <p:grpSpPr>
          <a:xfrm>
            <a:off x="7311897" y="5527904"/>
            <a:ext cx="1763416" cy="1174518"/>
            <a:chOff x="5978526" y="7761288"/>
            <a:chExt cx="2562225" cy="1706562"/>
          </a:xfrm>
        </p:grpSpPr>
        <p:pic>
          <p:nvPicPr>
            <p:cNvPr id="8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96026" y="7761288"/>
              <a:ext cx="22447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Group 43"/>
            <p:cNvGrpSpPr>
              <a:grpSpLocks/>
            </p:cNvGrpSpPr>
            <p:nvPr/>
          </p:nvGrpSpPr>
          <p:grpSpPr bwMode="auto">
            <a:xfrm>
              <a:off x="5978526" y="9144000"/>
              <a:ext cx="873125" cy="323850"/>
              <a:chOff x="2431586" y="3723836"/>
              <a:chExt cx="874297" cy="323976"/>
            </a:xfrm>
          </p:grpSpPr>
          <p:grpSp>
            <p:nvGrpSpPr>
              <p:cNvPr id="87" name="Group 44"/>
              <p:cNvGrpSpPr>
                <a:grpSpLocks/>
              </p:cNvGrpSpPr>
              <p:nvPr/>
            </p:nvGrpSpPr>
            <p:grpSpPr bwMode="auto">
              <a:xfrm>
                <a:off x="2431586" y="3723836"/>
                <a:ext cx="464014" cy="317648"/>
                <a:chOff x="2431586" y="3723836"/>
                <a:chExt cx="609600" cy="317648"/>
              </a:xfrm>
            </p:grpSpPr>
            <p:sp>
              <p:nvSpPr>
                <p:cNvPr id="91" name="Parallelogram 90"/>
                <p:cNvSpPr/>
                <p:nvPr/>
              </p:nvSpPr>
              <p:spPr>
                <a:xfrm>
                  <a:off x="2492148" y="3884237"/>
                  <a:ext cx="403059" cy="157223"/>
                </a:xfrm>
                <a:prstGeom prst="parallelogram">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Parallelogram 91"/>
                <p:cNvSpPr/>
                <p:nvPr/>
              </p:nvSpPr>
              <p:spPr>
                <a:xfrm flipH="1">
                  <a:off x="2431586" y="3811183"/>
                  <a:ext cx="609808" cy="134990"/>
                </a:xfrm>
                <a:prstGeom prst="parallelogram">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Parallelogram 92"/>
                <p:cNvSpPr/>
                <p:nvPr/>
              </p:nvSpPr>
              <p:spPr>
                <a:xfrm>
                  <a:off x="2533916" y="3723836"/>
                  <a:ext cx="507478" cy="155636"/>
                </a:xfrm>
                <a:prstGeom prst="parallelogram">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8" name="Group 45"/>
              <p:cNvGrpSpPr>
                <a:grpSpLocks/>
              </p:cNvGrpSpPr>
              <p:nvPr/>
            </p:nvGrpSpPr>
            <p:grpSpPr bwMode="auto">
              <a:xfrm>
                <a:off x="2851973" y="3852462"/>
                <a:ext cx="453910" cy="195350"/>
                <a:chOff x="3429000" y="3708021"/>
                <a:chExt cx="453910" cy="195350"/>
              </a:xfrm>
            </p:grpSpPr>
            <p:cxnSp>
              <p:nvCxnSpPr>
                <p:cNvPr id="89" name="Curved Connector 88"/>
                <p:cNvCxnSpPr/>
                <p:nvPr/>
              </p:nvCxnSpPr>
              <p:spPr>
                <a:xfrm rot="5400000">
                  <a:off x="3559514" y="3729400"/>
                  <a:ext cx="195338" cy="152604"/>
                </a:xfrm>
                <a:prstGeom prst="curvedConnector3">
                  <a:avLst>
                    <a:gd name="adj1" fmla="val -81790"/>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428276" y="3723914"/>
                  <a:ext cx="454634" cy="7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pic>
        <p:nvPicPr>
          <p:cNvPr id="10" name="Picture 5" descr="C:\Users\Sandeep Neema\Documents\Engine Update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743" y="1002891"/>
            <a:ext cx="1766762" cy="1828800"/>
          </a:xfrm>
          <a:prstGeom prst="rect">
            <a:avLst/>
          </a:prstGeom>
          <a:solidFill>
            <a:schemeClr val="accent2">
              <a:lumMod val="75000"/>
            </a:schemeClr>
          </a:solidFill>
          <a:ln>
            <a:solidFill>
              <a:schemeClr val="accent2">
                <a:lumMod val="50000"/>
              </a:schemeClr>
            </a:solidFill>
          </a:ln>
          <a:extLst/>
        </p:spPr>
      </p:pic>
      <p:grpSp>
        <p:nvGrpSpPr>
          <p:cNvPr id="50" name="Group 49"/>
          <p:cNvGrpSpPr>
            <a:grpSpLocks noChangeAspect="1"/>
          </p:cNvGrpSpPr>
          <p:nvPr/>
        </p:nvGrpSpPr>
        <p:grpSpPr>
          <a:xfrm>
            <a:off x="14424" y="5220510"/>
            <a:ext cx="2010512" cy="1511408"/>
            <a:chOff x="2481263" y="7425352"/>
            <a:chExt cx="3118210" cy="2344123"/>
          </a:xfrm>
        </p:grpSpPr>
        <p:pic>
          <p:nvPicPr>
            <p:cNvPr id="1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51473" y="7425352"/>
              <a:ext cx="30480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2"/>
            <p:cNvGrpSpPr>
              <a:grpSpLocks/>
            </p:cNvGrpSpPr>
            <p:nvPr/>
          </p:nvGrpSpPr>
          <p:grpSpPr bwMode="auto">
            <a:xfrm>
              <a:off x="2481263" y="9445625"/>
              <a:ext cx="874713" cy="323850"/>
              <a:chOff x="2431586" y="3723836"/>
              <a:chExt cx="874297" cy="323976"/>
            </a:xfrm>
          </p:grpSpPr>
          <p:grpSp>
            <p:nvGrpSpPr>
              <p:cNvPr id="13" name="Group 53"/>
              <p:cNvGrpSpPr>
                <a:grpSpLocks/>
              </p:cNvGrpSpPr>
              <p:nvPr/>
            </p:nvGrpSpPr>
            <p:grpSpPr bwMode="auto">
              <a:xfrm>
                <a:off x="2431586" y="3723836"/>
                <a:ext cx="464014" cy="317648"/>
                <a:chOff x="2431586" y="3723836"/>
                <a:chExt cx="609600" cy="317648"/>
              </a:xfrm>
            </p:grpSpPr>
            <p:sp>
              <p:nvSpPr>
                <p:cNvPr id="17" name="Parallelogram 16"/>
                <p:cNvSpPr/>
                <p:nvPr/>
              </p:nvSpPr>
              <p:spPr>
                <a:xfrm>
                  <a:off x="2492040" y="3884237"/>
                  <a:ext cx="402325" cy="157223"/>
                </a:xfrm>
                <a:prstGeom prst="parallelogram">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Parallelogram 17"/>
                <p:cNvSpPr/>
                <p:nvPr/>
              </p:nvSpPr>
              <p:spPr>
                <a:xfrm flipH="1">
                  <a:off x="2431586" y="3811183"/>
                  <a:ext cx="608701" cy="134990"/>
                </a:xfrm>
                <a:prstGeom prst="parallelogram">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Parallelogram 18"/>
                <p:cNvSpPr/>
                <p:nvPr/>
              </p:nvSpPr>
              <p:spPr>
                <a:xfrm>
                  <a:off x="2533732" y="3723836"/>
                  <a:ext cx="506555" cy="155636"/>
                </a:xfrm>
                <a:prstGeom prst="parallelogram">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 name="Group 54"/>
              <p:cNvGrpSpPr>
                <a:grpSpLocks/>
              </p:cNvGrpSpPr>
              <p:nvPr/>
            </p:nvGrpSpPr>
            <p:grpSpPr bwMode="auto">
              <a:xfrm>
                <a:off x="2851973" y="3852462"/>
                <a:ext cx="453910" cy="195350"/>
                <a:chOff x="3429000" y="3708021"/>
                <a:chExt cx="453910" cy="195350"/>
              </a:xfrm>
            </p:grpSpPr>
            <p:cxnSp>
              <p:nvCxnSpPr>
                <p:cNvPr id="15" name="Curved Connector 14"/>
                <p:cNvCxnSpPr/>
                <p:nvPr/>
              </p:nvCxnSpPr>
              <p:spPr>
                <a:xfrm rot="5400000">
                  <a:off x="3559923" y="3729538"/>
                  <a:ext cx="195338" cy="152328"/>
                </a:xfrm>
                <a:prstGeom prst="curvedConnector3">
                  <a:avLst>
                    <a:gd name="adj1" fmla="val -81790"/>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29101" y="3723914"/>
                  <a:ext cx="453809" cy="7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sp>
        <p:nvSpPr>
          <p:cNvPr id="31" name="TextBox 32"/>
          <p:cNvSpPr txBox="1">
            <a:spLocks noChangeArrowheads="1"/>
          </p:cNvSpPr>
          <p:nvPr/>
        </p:nvSpPr>
        <p:spPr bwMode="auto">
          <a:xfrm>
            <a:off x="258687" y="2820020"/>
            <a:ext cx="13628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50" i="1" dirty="0" smtClean="0">
                <a:latin typeface="Calibri" pitchFamily="34" charset="0"/>
              </a:rPr>
              <a:t>Low-fidelity dynamics</a:t>
            </a:r>
            <a:endParaRPr lang="en-US" sz="1050" i="1" dirty="0">
              <a:latin typeface="Calibri" pitchFamily="34" charset="0"/>
            </a:endParaRPr>
          </a:p>
        </p:txBody>
      </p:sp>
      <p:grpSp>
        <p:nvGrpSpPr>
          <p:cNvPr id="5" name="Group 4"/>
          <p:cNvGrpSpPr/>
          <p:nvPr/>
        </p:nvGrpSpPr>
        <p:grpSpPr>
          <a:xfrm>
            <a:off x="2387435" y="905261"/>
            <a:ext cx="4369131" cy="5456210"/>
            <a:chOff x="3206751" y="1818968"/>
            <a:chExt cx="3917950" cy="4929495"/>
          </a:xfrm>
        </p:grpSpPr>
        <p:graphicFrame>
          <p:nvGraphicFramePr>
            <p:cNvPr id="32" name="Object 54"/>
            <p:cNvGraphicFramePr>
              <a:graphicFrameLocks noChangeAspect="1"/>
            </p:cNvGraphicFramePr>
            <p:nvPr>
              <p:extLst>
                <p:ext uri="{D42A27DB-BD31-4B8C-83A1-F6EECF244321}">
                  <p14:modId xmlns:p14="http://schemas.microsoft.com/office/powerpoint/2010/main" val="3658230725"/>
                </p:ext>
              </p:extLst>
            </p:nvPr>
          </p:nvGraphicFramePr>
          <p:xfrm>
            <a:off x="3231063" y="1818968"/>
            <a:ext cx="3868109" cy="4929495"/>
          </p:xfrm>
          <a:graphic>
            <a:graphicData uri="http://schemas.openxmlformats.org/presentationml/2006/ole">
              <mc:AlternateContent xmlns:mc="http://schemas.openxmlformats.org/markup-compatibility/2006">
                <mc:Choice xmlns:v="urn:schemas-microsoft-com:vml" Requires="v">
                  <p:oleObj spid="_x0000_s18490" name="Visio" r:id="rId6" imgW="2663781" imgH="3349557" progId="">
                    <p:embed/>
                  </p:oleObj>
                </mc:Choice>
                <mc:Fallback>
                  <p:oleObj name="Visio" r:id="rId6" imgW="2663781" imgH="334955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1063" y="1818968"/>
                          <a:ext cx="3868109" cy="4929495"/>
                        </a:xfrm>
                        <a:prstGeom prst="rect">
                          <a:avLst/>
                        </a:prstGeom>
                        <a:noFill/>
                        <a:ln>
                          <a:noFill/>
                        </a:ln>
                      </p:spPr>
                    </p:pic>
                  </p:oleObj>
                </mc:Fallback>
              </mc:AlternateContent>
            </a:graphicData>
          </a:graphic>
        </p:graphicFrame>
        <p:sp>
          <p:nvSpPr>
            <p:cNvPr id="36" name="Rectangle 35"/>
            <p:cNvSpPr/>
            <p:nvPr/>
          </p:nvSpPr>
          <p:spPr>
            <a:xfrm>
              <a:off x="7018942" y="2147929"/>
              <a:ext cx="88741" cy="834108"/>
            </a:xfrm>
            <a:prstGeom prst="rect">
              <a:avLst/>
            </a:prstGeom>
            <a:solidFill>
              <a:srgbClr val="5887C0">
                <a:alpha val="23922"/>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7034745" y="4204246"/>
              <a:ext cx="89956" cy="834109"/>
            </a:xfrm>
            <a:prstGeom prst="rect">
              <a:avLst/>
            </a:prstGeom>
            <a:solidFill>
              <a:srgbClr val="5887C0">
                <a:alpha val="2392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3695431" y="4412466"/>
              <a:ext cx="155600" cy="101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3206751" y="4232584"/>
              <a:ext cx="88741" cy="832876"/>
            </a:xfrm>
            <a:prstGeom prst="rect">
              <a:avLst/>
            </a:prstGeom>
            <a:solidFill>
              <a:srgbClr val="5887C0">
                <a:alpha val="23922"/>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7018942" y="5483130"/>
              <a:ext cx="88741" cy="832876"/>
            </a:xfrm>
            <a:prstGeom prst="rect">
              <a:avLst/>
            </a:prstGeom>
            <a:solidFill>
              <a:srgbClr val="5887C0">
                <a:alpha val="23922"/>
              </a:srgb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3222554" y="5387029"/>
              <a:ext cx="89956" cy="834109"/>
            </a:xfrm>
            <a:prstGeom prst="rect">
              <a:avLst/>
            </a:prstGeom>
            <a:solidFill>
              <a:srgbClr val="5887C0">
                <a:alpha val="23922"/>
              </a:srgb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6" name="TextBox 328"/>
          <p:cNvSpPr txBox="1">
            <a:spLocks noChangeArrowheads="1"/>
          </p:cNvSpPr>
          <p:nvPr/>
        </p:nvSpPr>
        <p:spPr bwMode="auto">
          <a:xfrm>
            <a:off x="1483726" y="5054574"/>
            <a:ext cx="903709" cy="523220"/>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libri" pitchFamily="34" charset="0"/>
                <a:cs typeface="Calibri" pitchFamily="34" charset="0"/>
              </a:rPr>
              <a:t>Structural</a:t>
            </a:r>
            <a:endParaRPr lang="en-US" sz="1400" dirty="0">
              <a:latin typeface="Calibri" pitchFamily="34" charset="0"/>
              <a:cs typeface="Calibri" pitchFamily="34" charset="0"/>
            </a:endParaRPr>
          </a:p>
          <a:p>
            <a:pPr eaLnBrk="1" hangingPunct="1"/>
            <a:r>
              <a:rPr lang="en-US" sz="1400" dirty="0">
                <a:latin typeface="Calibri" pitchFamily="34" charset="0"/>
                <a:cs typeface="Calibri" pitchFamily="34" charset="0"/>
              </a:rPr>
              <a:t>interfaces</a:t>
            </a:r>
          </a:p>
        </p:txBody>
      </p:sp>
      <p:sp>
        <p:nvSpPr>
          <p:cNvPr id="47" name="Slide Number Placeholder 3"/>
          <p:cNvSpPr>
            <a:spLocks noGrp="1"/>
          </p:cNvSpPr>
          <p:nvPr>
            <p:ph type="sldNum" sz="quarter" idx="11"/>
          </p:nvPr>
        </p:nvSpPr>
        <p:spPr>
          <a:xfrm>
            <a:off x="9296400" y="5715000"/>
            <a:ext cx="762000" cy="292102"/>
          </a:xfrm>
        </p:spPr>
        <p:txBody>
          <a:bodyPr/>
          <a:lstStyle/>
          <a:p>
            <a:fld id="{3C71CD03-B952-4FC0-AC93-6D4B9D07BC92}" type="slidenum">
              <a:rPr lang="en-US" smtClean="0">
                <a:latin typeface="Calibri" pitchFamily="34" charset="0"/>
                <a:cs typeface="Calibri" pitchFamily="34" charset="0"/>
              </a:rPr>
              <a:pPr/>
              <a:t>25</a:t>
            </a:fld>
            <a:endParaRPr lang="en-US">
              <a:latin typeface="Calibri" pitchFamily="34" charset="0"/>
              <a:cs typeface="Calibri" pitchFamily="34" charset="0"/>
            </a:endParaRPr>
          </a:p>
        </p:txBody>
      </p:sp>
      <p:cxnSp>
        <p:nvCxnSpPr>
          <p:cNvPr id="33" name="Straight Connector 32"/>
          <p:cNvCxnSpPr/>
          <p:nvPr/>
        </p:nvCxnSpPr>
        <p:spPr>
          <a:xfrm flipH="1">
            <a:off x="1973251" y="5316184"/>
            <a:ext cx="2570888" cy="88692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1823505" y="2831691"/>
            <a:ext cx="2720634" cy="33205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74521" y="6147178"/>
            <a:ext cx="2185754" cy="2241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328"/>
          <p:cNvSpPr txBox="1">
            <a:spLocks noChangeArrowheads="1"/>
          </p:cNvSpPr>
          <p:nvPr/>
        </p:nvSpPr>
        <p:spPr bwMode="auto">
          <a:xfrm>
            <a:off x="1483726" y="3745411"/>
            <a:ext cx="903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libri" pitchFamily="34" charset="0"/>
                <a:cs typeface="Calibri" pitchFamily="34" charset="0"/>
              </a:rPr>
              <a:t>Power</a:t>
            </a:r>
            <a:endParaRPr lang="en-US" sz="1400" dirty="0">
              <a:latin typeface="Calibri" pitchFamily="34" charset="0"/>
              <a:cs typeface="Calibri" pitchFamily="34" charset="0"/>
            </a:endParaRPr>
          </a:p>
          <a:p>
            <a:pPr eaLnBrk="1" hangingPunct="1"/>
            <a:r>
              <a:rPr lang="en-US" sz="1400" dirty="0">
                <a:latin typeface="Calibri" pitchFamily="34" charset="0"/>
                <a:cs typeface="Calibri" pitchFamily="34" charset="0"/>
              </a:rPr>
              <a:t>interfaces</a:t>
            </a:r>
          </a:p>
        </p:txBody>
      </p:sp>
      <p:sp>
        <p:nvSpPr>
          <p:cNvPr id="62" name="TextBox 32"/>
          <p:cNvSpPr txBox="1">
            <a:spLocks noChangeArrowheads="1"/>
          </p:cNvSpPr>
          <p:nvPr/>
        </p:nvSpPr>
        <p:spPr bwMode="auto">
          <a:xfrm>
            <a:off x="0" y="5249257"/>
            <a:ext cx="119455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50" i="1" dirty="0" smtClean="0">
                <a:latin typeface="Calibri" pitchFamily="34" charset="0"/>
              </a:rPr>
              <a:t>Detailed geometry</a:t>
            </a:r>
            <a:endParaRPr lang="en-US" sz="1050" i="1" dirty="0">
              <a:latin typeface="Calibri" pitchFamily="34" charset="0"/>
            </a:endParaRPr>
          </a:p>
        </p:txBody>
      </p:sp>
      <p:sp>
        <p:nvSpPr>
          <p:cNvPr id="64" name="TextBox 328"/>
          <p:cNvSpPr txBox="1">
            <a:spLocks noChangeArrowheads="1"/>
          </p:cNvSpPr>
          <p:nvPr/>
        </p:nvSpPr>
        <p:spPr bwMode="auto">
          <a:xfrm>
            <a:off x="6756566" y="3775873"/>
            <a:ext cx="903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libri" pitchFamily="34" charset="0"/>
                <a:cs typeface="Calibri" pitchFamily="34" charset="0"/>
              </a:rPr>
              <a:t>Signal</a:t>
            </a:r>
          </a:p>
          <a:p>
            <a:pPr eaLnBrk="1" hangingPunct="1"/>
            <a:r>
              <a:rPr lang="en-US" sz="1400" dirty="0" smtClean="0">
                <a:latin typeface="Calibri" pitchFamily="34" charset="0"/>
                <a:cs typeface="Calibri" pitchFamily="34" charset="0"/>
              </a:rPr>
              <a:t>interfaces</a:t>
            </a:r>
            <a:endParaRPr lang="en-US" sz="1400" dirty="0">
              <a:latin typeface="Calibri" pitchFamily="34" charset="0"/>
              <a:cs typeface="Calibri" pitchFamily="34" charset="0"/>
            </a:endParaRPr>
          </a:p>
        </p:txBody>
      </p:sp>
      <p:sp>
        <p:nvSpPr>
          <p:cNvPr id="65" name="TextBox 328"/>
          <p:cNvSpPr txBox="1">
            <a:spLocks noChangeArrowheads="1"/>
          </p:cNvSpPr>
          <p:nvPr/>
        </p:nvSpPr>
        <p:spPr bwMode="auto">
          <a:xfrm>
            <a:off x="6737588" y="5160262"/>
            <a:ext cx="902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libri" pitchFamily="34" charset="0"/>
                <a:cs typeface="Calibri" pitchFamily="34" charset="0"/>
              </a:rPr>
              <a:t>Structural</a:t>
            </a:r>
          </a:p>
          <a:p>
            <a:pPr eaLnBrk="1" hangingPunct="1"/>
            <a:r>
              <a:rPr lang="en-US" sz="1400" dirty="0" smtClean="0">
                <a:latin typeface="Calibri" pitchFamily="34" charset="0"/>
                <a:cs typeface="Calibri" pitchFamily="34" charset="0"/>
              </a:rPr>
              <a:t>interfaces</a:t>
            </a:r>
            <a:endParaRPr lang="en-US" sz="1400" dirty="0">
              <a:latin typeface="Calibri" pitchFamily="34" charset="0"/>
              <a:cs typeface="Calibri" pitchFamily="34" charset="0"/>
            </a:endParaRPr>
          </a:p>
        </p:txBody>
      </p:sp>
      <p:sp>
        <p:nvSpPr>
          <p:cNvPr id="66" name="TextBox 328"/>
          <p:cNvSpPr txBox="1">
            <a:spLocks noChangeArrowheads="1"/>
          </p:cNvSpPr>
          <p:nvPr/>
        </p:nvSpPr>
        <p:spPr bwMode="auto">
          <a:xfrm>
            <a:off x="6756566" y="1469377"/>
            <a:ext cx="1655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libri" pitchFamily="34" charset="0"/>
                <a:cs typeface="Calibri" pitchFamily="34" charset="0"/>
              </a:rPr>
              <a:t>Parameter/property</a:t>
            </a:r>
          </a:p>
          <a:p>
            <a:pPr eaLnBrk="1" hangingPunct="1"/>
            <a:r>
              <a:rPr lang="en-US" sz="1400" dirty="0" smtClean="0">
                <a:latin typeface="Calibri" pitchFamily="34" charset="0"/>
                <a:cs typeface="Calibri" pitchFamily="34" charset="0"/>
              </a:rPr>
              <a:t>interfaces</a:t>
            </a:r>
            <a:endParaRPr lang="en-US" sz="1400" dirty="0">
              <a:latin typeface="Calibri" pitchFamily="34" charset="0"/>
              <a:cs typeface="Calibri" pitchFamily="34" charset="0"/>
            </a:endParaRPr>
          </a:p>
        </p:txBody>
      </p:sp>
      <p:sp>
        <p:nvSpPr>
          <p:cNvPr id="73" name="TextBox 32"/>
          <p:cNvSpPr txBox="1">
            <a:spLocks noChangeArrowheads="1"/>
          </p:cNvSpPr>
          <p:nvPr/>
        </p:nvSpPr>
        <p:spPr bwMode="auto">
          <a:xfrm>
            <a:off x="8229604" y="5249257"/>
            <a:ext cx="94609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50" i="1" dirty="0" smtClean="0">
                <a:latin typeface="Calibri" pitchFamily="34" charset="0"/>
              </a:rPr>
              <a:t>FEA geometry</a:t>
            </a:r>
            <a:endParaRPr lang="en-US" sz="1050" i="1" dirty="0">
              <a:latin typeface="Calibri" pitchFamily="34" charset="0"/>
            </a:endParaRPr>
          </a:p>
        </p:txBody>
      </p:sp>
      <p:sp>
        <p:nvSpPr>
          <p:cNvPr id="44" name="Slide Number Placeholder 3"/>
          <p:cNvSpPr txBox="1">
            <a:spLocks/>
          </p:cNvSpPr>
          <p:nvPr/>
        </p:nvSpPr>
        <p:spPr>
          <a:xfrm>
            <a:off x="8699202" y="6482242"/>
            <a:ext cx="381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C71CD03-B952-4FC0-AC93-6D4B9D07BC92}" type="slidenum">
              <a:rPr lang="en-US" sz="1000" kern="0" smtClean="0">
                <a:solidFill>
                  <a:prstClr val="black"/>
                </a:solidFill>
                <a:latin typeface="Calibri" pitchFamily="34" charset="0"/>
                <a:cs typeface="Calibri" pitchFamily="34" charset="0"/>
              </a:rPr>
              <a:pPr algn="r">
                <a:defRPr/>
              </a:pPr>
              <a:t>25</a:t>
            </a:fld>
            <a:endParaRPr lang="en-US" sz="1000" kern="0" smtClean="0">
              <a:solidFill>
                <a:prstClr val="black"/>
              </a:solidFill>
              <a:latin typeface="Calibri" pitchFamily="34" charset="0"/>
              <a:cs typeface="Calibri" pitchFamily="34" charset="0"/>
            </a:endParaRPr>
          </a:p>
        </p:txBody>
      </p:sp>
      <p:sp>
        <p:nvSpPr>
          <p:cNvPr id="48" name="Title 1"/>
          <p:cNvSpPr>
            <a:spLocks noGrp="1"/>
          </p:cNvSpPr>
          <p:nvPr>
            <p:ph type="ctrTitle"/>
          </p:nvPr>
        </p:nvSpPr>
        <p:spPr>
          <a:xfrm>
            <a:off x="1622425" y="151418"/>
            <a:ext cx="7140575" cy="612648"/>
          </a:xfrm>
        </p:spPr>
        <p:txBody>
          <a:bodyPr/>
          <a:lstStyle/>
          <a:p>
            <a:r>
              <a:rPr lang="en-US" dirty="0" smtClean="0">
                <a:latin typeface="Calibri"/>
                <a:cs typeface="Calibri"/>
              </a:rPr>
              <a:t>AVM component model</a:t>
            </a:r>
            <a:endParaRPr lang="en-US" dirty="0">
              <a:latin typeface="Calibri"/>
              <a:cs typeface="Calibri"/>
            </a:endParaRPr>
          </a:p>
        </p:txBody>
      </p:sp>
    </p:spTree>
    <p:extLst>
      <p:ext uri="{BB962C8B-B14F-4D97-AF65-F5344CB8AC3E}">
        <p14:creationId xmlns:p14="http://schemas.microsoft.com/office/powerpoint/2010/main" val="28037286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52400"/>
            <a:ext cx="7292974" cy="612648"/>
          </a:xfrm>
        </p:spPr>
        <p:txBody>
          <a:bodyPr>
            <a:noAutofit/>
          </a:bodyPr>
          <a:lstStyle/>
          <a:p>
            <a:r>
              <a:rPr lang="en-US" dirty="0" smtClean="0">
                <a:latin typeface="Calibri" pitchFamily="34" charset="0"/>
                <a:cs typeface="Calibri" pitchFamily="34" charset="0"/>
              </a:rPr>
              <a:t>Integration of formal semantics across multiple domains</a:t>
            </a:r>
            <a:endParaRPr lang="en-US" dirty="0">
              <a:latin typeface="Calibri" pitchFamily="34" charset="0"/>
              <a:cs typeface="Calibri" pitchFamily="34" charset="0"/>
            </a:endParaRPr>
          </a:p>
        </p:txBody>
      </p:sp>
      <p:sp>
        <p:nvSpPr>
          <p:cNvPr id="5" name="Rectangle 4"/>
          <p:cNvSpPr/>
          <p:nvPr/>
        </p:nvSpPr>
        <p:spPr>
          <a:xfrm>
            <a:off x="1317744" y="985625"/>
            <a:ext cx="6508513" cy="736297"/>
          </a:xfrm>
          <a:prstGeom prst="rect">
            <a:avLst/>
          </a:prstGeom>
          <a:noFill/>
          <a:ln w="25400" cap="flat" cmpd="sng" algn="ctr">
            <a:solidFill>
              <a:srgbClr val="00B050"/>
            </a:solidFill>
            <a:prstDash val="solid"/>
          </a:ln>
          <a:effectLst/>
        </p:spPr>
        <p:txBody>
          <a:bodyPr anchor="ctr"/>
          <a:lstStyle/>
          <a:p>
            <a:r>
              <a:rPr lang="en-US" sz="1600" b="1" kern="0" dirty="0" smtClean="0">
                <a:solidFill>
                  <a:srgbClr val="000000"/>
                </a:solidFill>
                <a:latin typeface="Calibri" pitchFamily="34" charset="0"/>
                <a:cs typeface="Calibri" pitchFamily="34" charset="0"/>
              </a:rPr>
              <a:t>                    META Semantic Integration</a:t>
            </a:r>
            <a:endParaRPr lang="en-US" sz="1200" b="1" kern="0" dirty="0">
              <a:solidFill>
                <a:srgbClr val="000000"/>
              </a:solidFill>
              <a:latin typeface="Calibri" pitchFamily="34" charset="0"/>
              <a:cs typeface="Calibri" pitchFamily="34" charset="0"/>
            </a:endParaRPr>
          </a:p>
        </p:txBody>
      </p:sp>
      <p:sp>
        <p:nvSpPr>
          <p:cNvPr id="6" name="Rectangle 5"/>
          <p:cNvSpPr/>
          <p:nvPr/>
        </p:nvSpPr>
        <p:spPr bwMode="auto">
          <a:xfrm>
            <a:off x="647206" y="5371112"/>
            <a:ext cx="7849589" cy="1391637"/>
          </a:xfrm>
          <a:prstGeom prst="rect">
            <a:avLst/>
          </a:prstGeom>
          <a:noFill/>
          <a:ln w="25400" cap="flat" cmpd="sng" algn="ctr">
            <a:solidFill>
              <a:srgbClr val="0070C0"/>
            </a:solidFill>
            <a:prstDash val="solid"/>
          </a:ln>
          <a:effectLst/>
        </p:spPr>
        <p:txBody>
          <a:bodyPr anchor="ctr"/>
          <a:lstStyle>
            <a:defPPr>
              <a:defRPr lang="en-US"/>
            </a:defPPr>
            <a:lvl1pPr algn="l" rtl="0" fontAlgn="base">
              <a:spcBef>
                <a:spcPct val="0"/>
              </a:spcBef>
              <a:spcAft>
                <a:spcPct val="0"/>
              </a:spcAft>
              <a:defRPr sz="20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bg1"/>
                </a:solidFill>
                <a:latin typeface="Times New Roman" pitchFamily="18" charset="0"/>
                <a:ea typeface="+mn-ea"/>
                <a:cs typeface="Arial" charset="0"/>
              </a:defRPr>
            </a:lvl5pPr>
            <a:lvl6pPr marL="2286000" algn="l" defTabSz="914400" rtl="0" eaLnBrk="1" latinLnBrk="0" hangingPunct="1">
              <a:defRPr sz="2000" kern="1200">
                <a:solidFill>
                  <a:schemeClr val="bg1"/>
                </a:solidFill>
                <a:latin typeface="Times New Roman" pitchFamily="18" charset="0"/>
                <a:ea typeface="+mn-ea"/>
                <a:cs typeface="Arial" charset="0"/>
              </a:defRPr>
            </a:lvl6pPr>
            <a:lvl7pPr marL="2743200" algn="l" defTabSz="914400" rtl="0" eaLnBrk="1" latinLnBrk="0" hangingPunct="1">
              <a:defRPr sz="2000" kern="1200">
                <a:solidFill>
                  <a:schemeClr val="bg1"/>
                </a:solidFill>
                <a:latin typeface="Times New Roman" pitchFamily="18" charset="0"/>
                <a:ea typeface="+mn-ea"/>
                <a:cs typeface="Arial" charset="0"/>
              </a:defRPr>
            </a:lvl7pPr>
            <a:lvl8pPr marL="3200400" algn="l" defTabSz="914400" rtl="0" eaLnBrk="1" latinLnBrk="0" hangingPunct="1">
              <a:defRPr sz="2000" kern="1200">
                <a:solidFill>
                  <a:schemeClr val="bg1"/>
                </a:solidFill>
                <a:latin typeface="Times New Roman" pitchFamily="18" charset="0"/>
                <a:ea typeface="+mn-ea"/>
                <a:cs typeface="Arial" charset="0"/>
              </a:defRPr>
            </a:lvl8pPr>
            <a:lvl9pPr marL="3657600" algn="l" defTabSz="914400" rtl="0" eaLnBrk="1" latinLnBrk="0" hangingPunct="1">
              <a:defRPr sz="2000" kern="1200">
                <a:solidFill>
                  <a:schemeClr val="bg1"/>
                </a:solidFill>
                <a:latin typeface="Times New Roman" pitchFamily="18" charset="0"/>
                <a:ea typeface="+mn-ea"/>
                <a:cs typeface="Arial" charset="0"/>
              </a:defRPr>
            </a:lvl9pPr>
          </a:lstStyle>
          <a:p>
            <a:pPr algn="ctr" fontAlgn="auto">
              <a:spcBef>
                <a:spcPts val="0"/>
              </a:spcBef>
              <a:spcAft>
                <a:spcPts val="0"/>
              </a:spcAft>
              <a:defRPr/>
            </a:pPr>
            <a:endParaRPr lang="en-US" sz="1200" kern="0">
              <a:solidFill>
                <a:srgbClr val="000000"/>
              </a:solidFill>
              <a:latin typeface="Calibri" pitchFamily="34" charset="0"/>
              <a:cs typeface="Calibri" pitchFamily="34" charset="0"/>
            </a:endParaRPr>
          </a:p>
        </p:txBody>
      </p:sp>
      <p:sp>
        <p:nvSpPr>
          <p:cNvPr id="13" name="TextBox 29"/>
          <p:cNvSpPr txBox="1">
            <a:spLocks noChangeArrowheads="1"/>
          </p:cNvSpPr>
          <p:nvPr/>
        </p:nvSpPr>
        <p:spPr bwMode="auto">
          <a:xfrm>
            <a:off x="647206" y="5371112"/>
            <a:ext cx="2324594" cy="1338828"/>
          </a:xfrm>
          <a:prstGeom prst="rect">
            <a:avLst/>
          </a:prstGeom>
          <a:noFill/>
          <a:ln>
            <a:noFill/>
          </a:ln>
          <a:extLst/>
        </p:spPr>
        <p:txBody>
          <a:bodyPr wrap="square">
            <a:spAutoFit/>
          </a:bodyPr>
          <a:lstStyle>
            <a:defPPr>
              <a:defRPr lang="en-US"/>
            </a:defPPr>
            <a:lvl1pPr algn="l" rtl="0" fontAlgn="base">
              <a:spcBef>
                <a:spcPct val="0"/>
              </a:spcBef>
              <a:spcAft>
                <a:spcPct val="0"/>
              </a:spcAft>
              <a:defRPr sz="20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bg1"/>
                </a:solidFill>
                <a:latin typeface="Times New Roman" pitchFamily="18" charset="0"/>
                <a:ea typeface="+mn-ea"/>
                <a:cs typeface="Arial" charset="0"/>
              </a:defRPr>
            </a:lvl5pPr>
            <a:lvl6pPr marL="2286000" algn="l" defTabSz="914400" rtl="0" eaLnBrk="1" latinLnBrk="0" hangingPunct="1">
              <a:defRPr sz="2000" kern="1200">
                <a:solidFill>
                  <a:schemeClr val="bg1"/>
                </a:solidFill>
                <a:latin typeface="Times New Roman" pitchFamily="18" charset="0"/>
                <a:ea typeface="+mn-ea"/>
                <a:cs typeface="Arial" charset="0"/>
              </a:defRPr>
            </a:lvl6pPr>
            <a:lvl7pPr marL="2743200" algn="l" defTabSz="914400" rtl="0" eaLnBrk="1" latinLnBrk="0" hangingPunct="1">
              <a:defRPr sz="2000" kern="1200">
                <a:solidFill>
                  <a:schemeClr val="bg1"/>
                </a:solidFill>
                <a:latin typeface="Times New Roman" pitchFamily="18" charset="0"/>
                <a:ea typeface="+mn-ea"/>
                <a:cs typeface="Arial" charset="0"/>
              </a:defRPr>
            </a:lvl7pPr>
            <a:lvl8pPr marL="3200400" algn="l" defTabSz="914400" rtl="0" eaLnBrk="1" latinLnBrk="0" hangingPunct="1">
              <a:defRPr sz="2000" kern="1200">
                <a:solidFill>
                  <a:schemeClr val="bg1"/>
                </a:solidFill>
                <a:latin typeface="Times New Roman" pitchFamily="18" charset="0"/>
                <a:ea typeface="+mn-ea"/>
                <a:cs typeface="Arial" charset="0"/>
              </a:defRPr>
            </a:lvl8pPr>
            <a:lvl9pPr marL="3657600" algn="l" defTabSz="914400" rtl="0" eaLnBrk="1" latinLnBrk="0" hangingPunct="1">
              <a:defRPr sz="2000" kern="1200">
                <a:solidFill>
                  <a:schemeClr val="bg1"/>
                </a:solidFill>
                <a:latin typeface="Times New Roman" pitchFamily="18" charset="0"/>
                <a:ea typeface="+mn-ea"/>
                <a:cs typeface="Arial" charset="0"/>
              </a:defRPr>
            </a:lvl9pPr>
          </a:lstStyle>
          <a:p>
            <a:pPr fontAlgn="auto">
              <a:spcBef>
                <a:spcPts val="0"/>
              </a:spcBef>
              <a:spcAft>
                <a:spcPts val="0"/>
              </a:spcAft>
              <a:defRPr/>
            </a:pPr>
            <a:r>
              <a:rPr lang="en-US" sz="1600" b="1" kern="0" dirty="0" smtClean="0">
                <a:solidFill>
                  <a:srgbClr val="000000"/>
                </a:solidFill>
                <a:latin typeface="Calibri" pitchFamily="34" charset="0"/>
                <a:cs typeface="Calibri" pitchFamily="34" charset="0"/>
              </a:rPr>
              <a:t>Formal Verification</a:t>
            </a:r>
          </a:p>
          <a:p>
            <a:pPr fontAlgn="auto">
              <a:spcBef>
                <a:spcPts val="0"/>
              </a:spcBef>
              <a:spcAft>
                <a:spcPts val="0"/>
              </a:spcAft>
              <a:defRPr/>
            </a:pPr>
            <a:endParaRPr lang="en-US" sz="900" b="1" kern="0" dirty="0" smtClean="0">
              <a:solidFill>
                <a:srgbClr val="000000"/>
              </a:solidFill>
              <a:latin typeface="Calibri" pitchFamily="34" charset="0"/>
              <a:cs typeface="Calibri" pitchFamily="34" charset="0"/>
            </a:endParaRPr>
          </a:p>
          <a:p>
            <a:pPr marL="225425"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Qualitative reasoning</a:t>
            </a:r>
          </a:p>
          <a:p>
            <a:pPr marL="225425"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Relational abstraction</a:t>
            </a:r>
          </a:p>
          <a:p>
            <a:pPr marL="225425"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Model checking</a:t>
            </a:r>
          </a:p>
          <a:p>
            <a:pPr marL="225425"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Bounded model checking</a:t>
            </a:r>
          </a:p>
        </p:txBody>
      </p:sp>
      <p:sp>
        <p:nvSpPr>
          <p:cNvPr id="15" name="TextBox 29"/>
          <p:cNvSpPr txBox="1">
            <a:spLocks noChangeArrowheads="1"/>
          </p:cNvSpPr>
          <p:nvPr/>
        </p:nvSpPr>
        <p:spPr bwMode="auto">
          <a:xfrm>
            <a:off x="6321236" y="5354234"/>
            <a:ext cx="2175559" cy="1338828"/>
          </a:xfrm>
          <a:prstGeom prst="rect">
            <a:avLst/>
          </a:prstGeom>
          <a:noFill/>
          <a:ln>
            <a:noFill/>
          </a:ln>
          <a:extLst/>
        </p:spPr>
        <p:txBody>
          <a:bodyPr wrap="square">
            <a:spAutoFit/>
          </a:bodyPr>
          <a:lstStyle>
            <a:defPPr>
              <a:defRPr lang="en-US"/>
            </a:defPPr>
            <a:lvl1pPr algn="l" rtl="0" fontAlgn="base">
              <a:spcBef>
                <a:spcPct val="0"/>
              </a:spcBef>
              <a:spcAft>
                <a:spcPct val="0"/>
              </a:spcAft>
              <a:defRPr sz="20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bg1"/>
                </a:solidFill>
                <a:latin typeface="Times New Roman" pitchFamily="18" charset="0"/>
                <a:ea typeface="+mn-ea"/>
                <a:cs typeface="Arial" charset="0"/>
              </a:defRPr>
            </a:lvl5pPr>
            <a:lvl6pPr marL="2286000" algn="l" defTabSz="914400" rtl="0" eaLnBrk="1" latinLnBrk="0" hangingPunct="1">
              <a:defRPr sz="2000" kern="1200">
                <a:solidFill>
                  <a:schemeClr val="bg1"/>
                </a:solidFill>
                <a:latin typeface="Times New Roman" pitchFamily="18" charset="0"/>
                <a:ea typeface="+mn-ea"/>
                <a:cs typeface="Arial" charset="0"/>
              </a:defRPr>
            </a:lvl6pPr>
            <a:lvl7pPr marL="2743200" algn="l" defTabSz="914400" rtl="0" eaLnBrk="1" latinLnBrk="0" hangingPunct="1">
              <a:defRPr sz="2000" kern="1200">
                <a:solidFill>
                  <a:schemeClr val="bg1"/>
                </a:solidFill>
                <a:latin typeface="Times New Roman" pitchFamily="18" charset="0"/>
                <a:ea typeface="+mn-ea"/>
                <a:cs typeface="Arial" charset="0"/>
              </a:defRPr>
            </a:lvl7pPr>
            <a:lvl8pPr marL="3200400" algn="l" defTabSz="914400" rtl="0" eaLnBrk="1" latinLnBrk="0" hangingPunct="1">
              <a:defRPr sz="2000" kern="1200">
                <a:solidFill>
                  <a:schemeClr val="bg1"/>
                </a:solidFill>
                <a:latin typeface="Times New Roman" pitchFamily="18" charset="0"/>
                <a:ea typeface="+mn-ea"/>
                <a:cs typeface="Arial" charset="0"/>
              </a:defRPr>
            </a:lvl8pPr>
            <a:lvl9pPr marL="3657600" algn="l" defTabSz="914400" rtl="0" eaLnBrk="1" latinLnBrk="0" hangingPunct="1">
              <a:defRPr sz="2000" kern="1200">
                <a:solidFill>
                  <a:schemeClr val="bg1"/>
                </a:solidFill>
                <a:latin typeface="Times New Roman" pitchFamily="18" charset="0"/>
                <a:ea typeface="+mn-ea"/>
                <a:cs typeface="Arial" charset="0"/>
              </a:defRPr>
            </a:lvl9pPr>
          </a:lstStyle>
          <a:p>
            <a:pPr fontAlgn="auto">
              <a:spcBef>
                <a:spcPts val="0"/>
              </a:spcBef>
              <a:spcAft>
                <a:spcPts val="0"/>
              </a:spcAft>
              <a:defRPr/>
            </a:pPr>
            <a:r>
              <a:rPr lang="en-US" sz="1600" b="1" kern="0" dirty="0" smtClean="0">
                <a:solidFill>
                  <a:srgbClr val="000000"/>
                </a:solidFill>
                <a:latin typeface="Calibri" pitchFamily="34" charset="0"/>
                <a:cs typeface="Calibri" pitchFamily="34" charset="0"/>
              </a:rPr>
              <a:t>Distributed Simulation</a:t>
            </a:r>
            <a:endParaRPr lang="en-US" sz="1600" b="1" kern="0" dirty="0">
              <a:solidFill>
                <a:srgbClr val="000000"/>
              </a:solidFill>
              <a:latin typeface="Calibri" pitchFamily="34" charset="0"/>
              <a:cs typeface="Calibri" pitchFamily="34" charset="0"/>
            </a:endParaRPr>
          </a:p>
          <a:p>
            <a:pPr marL="225425" lvl="0" indent="-225425" fontAlgn="auto">
              <a:spcBef>
                <a:spcPts val="0"/>
              </a:spcBef>
              <a:spcAft>
                <a:spcPts val="0"/>
              </a:spcAft>
              <a:buFont typeface="Arial" pitchFamily="34" charset="0"/>
              <a:buChar char="•"/>
              <a:defRPr/>
            </a:pPr>
            <a:endParaRPr lang="en-US" sz="900" kern="0" dirty="0" smtClean="0">
              <a:solidFill>
                <a:srgbClr val="000000"/>
              </a:solidFill>
              <a:latin typeface="Calibri" pitchFamily="34" charset="0"/>
              <a:cs typeface="Calibri" pitchFamily="34" charset="0"/>
            </a:endParaRPr>
          </a:p>
          <a:p>
            <a:pPr marL="225425" lvl="0"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NS3</a:t>
            </a:r>
          </a:p>
          <a:p>
            <a:pPr marL="225425" lvl="0"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OMNET</a:t>
            </a:r>
          </a:p>
          <a:p>
            <a:pPr marL="225425" lvl="0"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Delta-3D</a:t>
            </a:r>
          </a:p>
          <a:p>
            <a:pPr marL="225425" lvl="0"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CPN</a:t>
            </a:r>
            <a:endParaRPr lang="en-US" sz="1600" b="1" kern="0" dirty="0" smtClean="0">
              <a:solidFill>
                <a:srgbClr val="000000"/>
              </a:solidFill>
              <a:latin typeface="Calibri" pitchFamily="34" charset="0"/>
              <a:cs typeface="Calibri" pitchFamily="34" charset="0"/>
            </a:endParaRPr>
          </a:p>
        </p:txBody>
      </p:sp>
      <p:cxnSp>
        <p:nvCxnSpPr>
          <p:cNvPr id="16" name="Straight Connector 15"/>
          <p:cNvCxnSpPr/>
          <p:nvPr/>
        </p:nvCxnSpPr>
        <p:spPr>
          <a:xfrm>
            <a:off x="647206" y="2942888"/>
            <a:ext cx="7765274" cy="0"/>
          </a:xfrm>
          <a:prstGeom prst="line">
            <a:avLst/>
          </a:prstGeom>
          <a:noFill/>
          <a:ln w="38100" cap="flat" cmpd="sng" algn="ctr">
            <a:solidFill>
              <a:schemeClr val="bg1">
                <a:lumMod val="50000"/>
              </a:schemeClr>
            </a:solidFill>
            <a:prstDash val="solid"/>
          </a:ln>
          <a:effectLst/>
        </p:spPr>
      </p:cxnSp>
      <p:cxnSp>
        <p:nvCxnSpPr>
          <p:cNvPr id="17" name="Straight Connector 16"/>
          <p:cNvCxnSpPr/>
          <p:nvPr/>
        </p:nvCxnSpPr>
        <p:spPr>
          <a:xfrm flipV="1">
            <a:off x="647206" y="3887654"/>
            <a:ext cx="7765274" cy="2"/>
          </a:xfrm>
          <a:prstGeom prst="line">
            <a:avLst/>
          </a:prstGeom>
          <a:noFill/>
          <a:ln w="38100" cap="flat" cmpd="sng" algn="ctr">
            <a:solidFill>
              <a:schemeClr val="bg1">
                <a:lumMod val="50000"/>
              </a:schemeClr>
            </a:solidFill>
            <a:prstDash val="solid"/>
          </a:ln>
          <a:effectLst/>
        </p:spPr>
      </p:cxnSp>
      <p:cxnSp>
        <p:nvCxnSpPr>
          <p:cNvPr id="18" name="Straight Connector 17"/>
          <p:cNvCxnSpPr/>
          <p:nvPr/>
        </p:nvCxnSpPr>
        <p:spPr>
          <a:xfrm flipV="1">
            <a:off x="647206" y="4782264"/>
            <a:ext cx="7765274" cy="1"/>
          </a:xfrm>
          <a:prstGeom prst="line">
            <a:avLst/>
          </a:prstGeom>
          <a:noFill/>
          <a:ln w="38100" cap="flat" cmpd="sng" algn="ctr">
            <a:solidFill>
              <a:schemeClr val="bg1">
                <a:lumMod val="50000"/>
              </a:schemeClr>
            </a:solidFill>
            <a:prstDash val="solid"/>
          </a:ln>
          <a:effectLst/>
        </p:spPr>
      </p:cxnSp>
      <p:sp>
        <p:nvSpPr>
          <p:cNvPr id="19" name="Rectangle 18"/>
          <p:cNvSpPr/>
          <p:nvPr/>
        </p:nvSpPr>
        <p:spPr>
          <a:xfrm>
            <a:off x="647206" y="914374"/>
            <a:ext cx="7849589" cy="4102899"/>
          </a:xfrm>
          <a:prstGeom prst="rect">
            <a:avLst/>
          </a:prstGeom>
          <a:noFill/>
          <a:ln w="25400" cap="flat" cmpd="sng" algn="ctr">
            <a:solidFill>
              <a:srgbClr val="00B050"/>
            </a:solidFill>
            <a:prstDash val="solid"/>
          </a:ln>
          <a:effectLst/>
        </p:spPr>
        <p:txBody>
          <a:bodyPr anchor="ctr"/>
          <a:lstStyle/>
          <a:p>
            <a:pPr algn="ctr"/>
            <a:endParaRPr lang="en-US" sz="1200" b="1" kern="0" dirty="0">
              <a:solidFill>
                <a:srgbClr val="000000"/>
              </a:solidFill>
              <a:latin typeface="Calibri" pitchFamily="34" charset="0"/>
              <a:cs typeface="Calibri" pitchFamily="34" charset="0"/>
            </a:endParaRPr>
          </a:p>
        </p:txBody>
      </p:sp>
      <p:cxnSp>
        <p:nvCxnSpPr>
          <p:cNvPr id="20" name="Straight Connector 19"/>
          <p:cNvCxnSpPr/>
          <p:nvPr/>
        </p:nvCxnSpPr>
        <p:spPr>
          <a:xfrm>
            <a:off x="647206" y="4051931"/>
            <a:ext cx="7765274" cy="4175"/>
          </a:xfrm>
          <a:prstGeom prst="line">
            <a:avLst/>
          </a:prstGeom>
          <a:noFill/>
          <a:ln w="38100" cap="flat" cmpd="sng" algn="ctr">
            <a:solidFill>
              <a:schemeClr val="bg1">
                <a:lumMod val="50000"/>
              </a:schemeClr>
            </a:solidFill>
            <a:prstDash val="solid"/>
          </a:ln>
          <a:effectLst/>
        </p:spPr>
      </p:cxnSp>
      <p:cxnSp>
        <p:nvCxnSpPr>
          <p:cNvPr id="21" name="Straight Connector 20"/>
          <p:cNvCxnSpPr/>
          <p:nvPr/>
        </p:nvCxnSpPr>
        <p:spPr>
          <a:xfrm>
            <a:off x="647206" y="4216206"/>
            <a:ext cx="7765274" cy="0"/>
          </a:xfrm>
          <a:prstGeom prst="line">
            <a:avLst/>
          </a:prstGeom>
          <a:noFill/>
          <a:ln w="38100" cap="flat" cmpd="sng" algn="ctr">
            <a:solidFill>
              <a:schemeClr val="bg1">
                <a:lumMod val="50000"/>
              </a:schemeClr>
            </a:solidFill>
            <a:prstDash val="solid"/>
          </a:ln>
          <a:effectLst/>
        </p:spPr>
      </p:cxnSp>
      <p:sp>
        <p:nvSpPr>
          <p:cNvPr id="62" name="Rectangle 61"/>
          <p:cNvSpPr/>
          <p:nvPr/>
        </p:nvSpPr>
        <p:spPr>
          <a:xfrm>
            <a:off x="7572983" y="2682687"/>
            <a:ext cx="1081908" cy="503150"/>
          </a:xfrm>
          <a:prstGeom prst="rect">
            <a:avLst/>
          </a:prstGeom>
          <a:noFill/>
          <a:ln w="9525"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Equations</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err="1" smtClean="0">
                <a:solidFill>
                  <a:sysClr val="windowText" lastClr="000000"/>
                </a:solidFill>
                <a:latin typeface="Calibri" pitchFamily="34" charset="0"/>
                <a:cs typeface="Calibri" pitchFamily="34" charset="0"/>
              </a:rPr>
              <a:t>Modelica</a:t>
            </a:r>
            <a:r>
              <a:rPr lang="en-US" sz="1100" kern="0" dirty="0" smtClean="0">
                <a:solidFill>
                  <a:sysClr val="windowText" lastClr="000000"/>
                </a:solidFill>
                <a:latin typeface="Calibri" pitchFamily="34" charset="0"/>
                <a:cs typeface="Calibri" pitchFamily="34" charset="0"/>
              </a:rPr>
              <a:t>-XML</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sp>
        <p:nvSpPr>
          <p:cNvPr id="63" name="Rectangle 62"/>
          <p:cNvSpPr/>
          <p:nvPr/>
        </p:nvSpPr>
        <p:spPr>
          <a:xfrm>
            <a:off x="7572983" y="3726875"/>
            <a:ext cx="1081908" cy="503150"/>
          </a:xfrm>
          <a:prstGeom prst="rect">
            <a:avLst/>
          </a:prstGeom>
          <a:noFill/>
          <a:ln w="9525"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FMU-ME</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Text" lastClr="000000"/>
                </a:solidFill>
                <a:latin typeface="Calibri" pitchFamily="34" charset="0"/>
                <a:cs typeface="Calibri" pitchFamily="34" charset="0"/>
              </a:rPr>
              <a:t>S-function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FMU-CS</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sp>
        <p:nvSpPr>
          <p:cNvPr id="64" name="Rectangle 63"/>
          <p:cNvSpPr/>
          <p:nvPr/>
        </p:nvSpPr>
        <p:spPr>
          <a:xfrm>
            <a:off x="7515089" y="4432428"/>
            <a:ext cx="1081908" cy="503150"/>
          </a:xfrm>
          <a:prstGeom prst="rect">
            <a:avLst/>
          </a:prstGeom>
          <a:noFill/>
          <a:ln w="9525"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High Level</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Text" lastClr="000000"/>
                </a:solidFill>
                <a:latin typeface="Calibri" pitchFamily="34" charset="0"/>
                <a:cs typeface="Calibri" pitchFamily="34" charset="0"/>
              </a:rPr>
              <a:t>Architecture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Interface (HLA)</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grpSp>
        <p:nvGrpSpPr>
          <p:cNvPr id="3102" name="Group 3101"/>
          <p:cNvGrpSpPr/>
          <p:nvPr/>
        </p:nvGrpSpPr>
        <p:grpSpPr>
          <a:xfrm>
            <a:off x="5406072" y="976725"/>
            <a:ext cx="2420185" cy="769441"/>
            <a:chOff x="5406072" y="976725"/>
            <a:chExt cx="2420185" cy="769441"/>
          </a:xfrm>
        </p:grpSpPr>
        <p:sp>
          <p:nvSpPr>
            <p:cNvPr id="65" name="TextBox 29"/>
            <p:cNvSpPr txBox="1">
              <a:spLocks noChangeArrowheads="1"/>
            </p:cNvSpPr>
            <p:nvPr/>
          </p:nvSpPr>
          <p:spPr bwMode="auto">
            <a:xfrm>
              <a:off x="5406072" y="976725"/>
              <a:ext cx="1350576" cy="769441"/>
            </a:xfrm>
            <a:prstGeom prst="rect">
              <a:avLst/>
            </a:prstGeom>
            <a:noFill/>
            <a:ln>
              <a:noFill/>
            </a:ln>
            <a:extLst/>
          </p:spPr>
          <p:txBody>
            <a:bodyPr wrap="square">
              <a:spAutoFit/>
            </a:bodyPr>
            <a:lstStyle>
              <a:defPPr>
                <a:defRPr lang="en-US"/>
              </a:defPPr>
              <a:lvl1pPr algn="l" rtl="0" fontAlgn="base">
                <a:spcBef>
                  <a:spcPct val="0"/>
                </a:spcBef>
                <a:spcAft>
                  <a:spcPct val="0"/>
                </a:spcAft>
                <a:defRPr sz="20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bg1"/>
                  </a:solidFill>
                  <a:latin typeface="Times New Roman" pitchFamily="18" charset="0"/>
                  <a:ea typeface="+mn-ea"/>
                  <a:cs typeface="Arial" charset="0"/>
                </a:defRPr>
              </a:lvl5pPr>
              <a:lvl6pPr marL="2286000" algn="l" defTabSz="914400" rtl="0" eaLnBrk="1" latinLnBrk="0" hangingPunct="1">
                <a:defRPr sz="2000" kern="1200">
                  <a:solidFill>
                    <a:schemeClr val="bg1"/>
                  </a:solidFill>
                  <a:latin typeface="Times New Roman" pitchFamily="18" charset="0"/>
                  <a:ea typeface="+mn-ea"/>
                  <a:cs typeface="Arial" charset="0"/>
                </a:defRPr>
              </a:lvl6pPr>
              <a:lvl7pPr marL="2743200" algn="l" defTabSz="914400" rtl="0" eaLnBrk="1" latinLnBrk="0" hangingPunct="1">
                <a:defRPr sz="2000" kern="1200">
                  <a:solidFill>
                    <a:schemeClr val="bg1"/>
                  </a:solidFill>
                  <a:latin typeface="Times New Roman" pitchFamily="18" charset="0"/>
                  <a:ea typeface="+mn-ea"/>
                  <a:cs typeface="Arial" charset="0"/>
                </a:defRPr>
              </a:lvl7pPr>
              <a:lvl8pPr marL="3200400" algn="l" defTabSz="914400" rtl="0" eaLnBrk="1" latinLnBrk="0" hangingPunct="1">
                <a:defRPr sz="2000" kern="1200">
                  <a:solidFill>
                    <a:schemeClr val="bg1"/>
                  </a:solidFill>
                  <a:latin typeface="Times New Roman" pitchFamily="18" charset="0"/>
                  <a:ea typeface="+mn-ea"/>
                  <a:cs typeface="Arial" charset="0"/>
                </a:defRPr>
              </a:lvl8pPr>
              <a:lvl9pPr marL="3657600" algn="l" defTabSz="914400" rtl="0" eaLnBrk="1" latinLnBrk="0" hangingPunct="1">
                <a:defRPr sz="2000" kern="1200">
                  <a:solidFill>
                    <a:schemeClr val="bg1"/>
                  </a:solidFill>
                  <a:latin typeface="Times New Roman" pitchFamily="18" charset="0"/>
                  <a:ea typeface="+mn-ea"/>
                  <a:cs typeface="Arial" charset="0"/>
                </a:defRPr>
              </a:lvl9pPr>
            </a:lstStyle>
            <a:p>
              <a:pPr fontAlgn="auto">
                <a:spcBef>
                  <a:spcPts val="0"/>
                </a:spcBef>
                <a:spcAft>
                  <a:spcPts val="0"/>
                </a:spcAft>
                <a:defRPr/>
              </a:pPr>
              <a:r>
                <a:rPr lang="en-US" sz="1100" b="1" kern="0" dirty="0" smtClean="0">
                  <a:solidFill>
                    <a:srgbClr val="000000"/>
                  </a:solidFill>
                  <a:latin typeface="Calibri" pitchFamily="34" charset="0"/>
                  <a:cs typeface="Calibri" pitchFamily="34" charset="0"/>
                </a:rPr>
                <a:t>Composition</a:t>
              </a:r>
              <a:endParaRPr lang="en-US" sz="1100" b="1" kern="0" dirty="0">
                <a:solidFill>
                  <a:srgbClr val="000000"/>
                </a:solidFill>
                <a:latin typeface="Calibri" pitchFamily="34" charset="0"/>
                <a:cs typeface="Calibri" pitchFamily="34" charset="0"/>
              </a:endParaRPr>
            </a:p>
            <a:p>
              <a:pPr marL="119063" lvl="0" indent="-119063" fontAlgn="auto">
                <a:spcBef>
                  <a:spcPts val="0"/>
                </a:spcBef>
                <a:spcAft>
                  <a:spcPts val="0"/>
                </a:spcAft>
                <a:buFont typeface="Arial" pitchFamily="34" charset="0"/>
                <a:buChar char="•"/>
                <a:defRPr/>
              </a:pPr>
              <a:r>
                <a:rPr lang="en-US" sz="1100" kern="0" dirty="0" smtClean="0">
                  <a:solidFill>
                    <a:srgbClr val="000000"/>
                  </a:solidFill>
                  <a:latin typeface="Calibri" pitchFamily="34" charset="0"/>
                  <a:cs typeface="Calibri" pitchFamily="34" charset="0"/>
                </a:rPr>
                <a:t>Continuous Time</a:t>
              </a:r>
              <a:endParaRPr lang="en-US" sz="1100" b="1" kern="0" dirty="0">
                <a:solidFill>
                  <a:srgbClr val="000000"/>
                </a:solidFill>
                <a:latin typeface="Calibri" pitchFamily="34" charset="0"/>
                <a:cs typeface="Calibri" pitchFamily="34" charset="0"/>
              </a:endParaRPr>
            </a:p>
            <a:p>
              <a:pPr marL="119063" lvl="0" indent="-119063" fontAlgn="auto">
                <a:spcBef>
                  <a:spcPts val="0"/>
                </a:spcBef>
                <a:spcAft>
                  <a:spcPts val="0"/>
                </a:spcAft>
                <a:buFont typeface="Arial" pitchFamily="34" charset="0"/>
                <a:buChar char="•"/>
                <a:defRPr/>
              </a:pPr>
              <a:r>
                <a:rPr lang="en-US" sz="1100" kern="0" dirty="0" smtClean="0">
                  <a:solidFill>
                    <a:srgbClr val="000000"/>
                  </a:solidFill>
                  <a:latin typeface="Calibri" pitchFamily="34" charset="0"/>
                  <a:cs typeface="Calibri" pitchFamily="34" charset="0"/>
                </a:rPr>
                <a:t>Discrete Time</a:t>
              </a:r>
            </a:p>
            <a:p>
              <a:pPr marL="119063" lvl="0" indent="-119063" fontAlgn="auto">
                <a:spcBef>
                  <a:spcPts val="0"/>
                </a:spcBef>
                <a:spcAft>
                  <a:spcPts val="0"/>
                </a:spcAft>
                <a:buFont typeface="Arial" pitchFamily="34" charset="0"/>
                <a:buChar char="•"/>
                <a:defRPr/>
              </a:pPr>
              <a:r>
                <a:rPr lang="en-US" sz="1100" kern="0" dirty="0" smtClean="0">
                  <a:solidFill>
                    <a:srgbClr val="000000"/>
                  </a:solidFill>
                  <a:latin typeface="Calibri" pitchFamily="34" charset="0"/>
                  <a:cs typeface="Calibri" pitchFamily="34" charset="0"/>
                </a:rPr>
                <a:t>Discrete Event</a:t>
              </a:r>
            </a:p>
          </p:txBody>
        </p:sp>
        <p:sp>
          <p:nvSpPr>
            <p:cNvPr id="66" name="TextBox 29"/>
            <p:cNvSpPr txBox="1">
              <a:spLocks noChangeArrowheads="1"/>
            </p:cNvSpPr>
            <p:nvPr/>
          </p:nvSpPr>
          <p:spPr bwMode="auto">
            <a:xfrm>
              <a:off x="6734097" y="976725"/>
              <a:ext cx="1092160" cy="769441"/>
            </a:xfrm>
            <a:prstGeom prst="rect">
              <a:avLst/>
            </a:prstGeom>
            <a:noFill/>
            <a:ln>
              <a:noFill/>
            </a:ln>
            <a:extLst/>
          </p:spPr>
          <p:txBody>
            <a:bodyPr wrap="square">
              <a:spAutoFit/>
            </a:bodyPr>
            <a:lstStyle>
              <a:defPPr>
                <a:defRPr lang="en-US"/>
              </a:defPPr>
              <a:lvl1pPr algn="l" rtl="0" fontAlgn="base">
                <a:spcBef>
                  <a:spcPct val="0"/>
                </a:spcBef>
                <a:spcAft>
                  <a:spcPct val="0"/>
                </a:spcAft>
                <a:defRPr sz="20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bg1"/>
                  </a:solidFill>
                  <a:latin typeface="Times New Roman" pitchFamily="18" charset="0"/>
                  <a:ea typeface="+mn-ea"/>
                  <a:cs typeface="Arial" charset="0"/>
                </a:defRPr>
              </a:lvl5pPr>
              <a:lvl6pPr marL="2286000" algn="l" defTabSz="914400" rtl="0" eaLnBrk="1" latinLnBrk="0" hangingPunct="1">
                <a:defRPr sz="2000" kern="1200">
                  <a:solidFill>
                    <a:schemeClr val="bg1"/>
                  </a:solidFill>
                  <a:latin typeface="Times New Roman" pitchFamily="18" charset="0"/>
                  <a:ea typeface="+mn-ea"/>
                  <a:cs typeface="Arial" charset="0"/>
                </a:defRPr>
              </a:lvl6pPr>
              <a:lvl7pPr marL="2743200" algn="l" defTabSz="914400" rtl="0" eaLnBrk="1" latinLnBrk="0" hangingPunct="1">
                <a:defRPr sz="2000" kern="1200">
                  <a:solidFill>
                    <a:schemeClr val="bg1"/>
                  </a:solidFill>
                  <a:latin typeface="Times New Roman" pitchFamily="18" charset="0"/>
                  <a:ea typeface="+mn-ea"/>
                  <a:cs typeface="Arial" charset="0"/>
                </a:defRPr>
              </a:lvl7pPr>
              <a:lvl8pPr marL="3200400" algn="l" defTabSz="914400" rtl="0" eaLnBrk="1" latinLnBrk="0" hangingPunct="1">
                <a:defRPr sz="2000" kern="1200">
                  <a:solidFill>
                    <a:schemeClr val="bg1"/>
                  </a:solidFill>
                  <a:latin typeface="Times New Roman" pitchFamily="18" charset="0"/>
                  <a:ea typeface="+mn-ea"/>
                  <a:cs typeface="Arial" charset="0"/>
                </a:defRPr>
              </a:lvl8pPr>
              <a:lvl9pPr marL="3657600" algn="l" defTabSz="914400" rtl="0" eaLnBrk="1" latinLnBrk="0" hangingPunct="1">
                <a:defRPr sz="2000" kern="1200">
                  <a:solidFill>
                    <a:schemeClr val="bg1"/>
                  </a:solidFill>
                  <a:latin typeface="Times New Roman" pitchFamily="18" charset="0"/>
                  <a:ea typeface="+mn-ea"/>
                  <a:cs typeface="Arial" charset="0"/>
                </a:defRPr>
              </a:lvl9pPr>
            </a:lstStyle>
            <a:p>
              <a:pPr fontAlgn="auto">
                <a:spcBef>
                  <a:spcPts val="0"/>
                </a:spcBef>
                <a:spcAft>
                  <a:spcPts val="0"/>
                </a:spcAft>
                <a:defRPr/>
              </a:pPr>
              <a:endParaRPr lang="en-US" sz="1100" b="1" kern="0" dirty="0">
                <a:solidFill>
                  <a:srgbClr val="000000"/>
                </a:solidFill>
                <a:latin typeface="Calibri" pitchFamily="34" charset="0"/>
                <a:cs typeface="Calibri" pitchFamily="34" charset="0"/>
              </a:endParaRPr>
            </a:p>
            <a:p>
              <a:pPr marL="119063" lvl="0" indent="-119063" fontAlgn="auto">
                <a:spcBef>
                  <a:spcPts val="0"/>
                </a:spcBef>
                <a:spcAft>
                  <a:spcPts val="0"/>
                </a:spcAft>
                <a:buFont typeface="Arial" pitchFamily="34" charset="0"/>
                <a:buChar char="•"/>
                <a:defRPr/>
              </a:pPr>
              <a:r>
                <a:rPr lang="en-US" sz="1100" kern="0" dirty="0" smtClean="0">
                  <a:solidFill>
                    <a:srgbClr val="000000"/>
                  </a:solidFill>
                  <a:latin typeface="Calibri" pitchFamily="34" charset="0"/>
                  <a:cs typeface="Calibri" pitchFamily="34" charset="0"/>
                </a:rPr>
                <a:t>Energy flows</a:t>
              </a:r>
              <a:endParaRPr lang="en-US" sz="1100" kern="0" dirty="0">
                <a:solidFill>
                  <a:srgbClr val="000000"/>
                </a:solidFill>
                <a:latin typeface="Calibri" pitchFamily="34" charset="0"/>
                <a:cs typeface="Calibri" pitchFamily="34" charset="0"/>
              </a:endParaRPr>
            </a:p>
            <a:p>
              <a:pPr marL="119063" lvl="0" indent="-119063" fontAlgn="auto">
                <a:spcBef>
                  <a:spcPts val="0"/>
                </a:spcBef>
                <a:spcAft>
                  <a:spcPts val="0"/>
                </a:spcAft>
                <a:buFont typeface="Arial" pitchFamily="34" charset="0"/>
                <a:buChar char="•"/>
                <a:defRPr/>
              </a:pPr>
              <a:r>
                <a:rPr lang="en-US" sz="1100" kern="0" dirty="0" smtClean="0">
                  <a:solidFill>
                    <a:srgbClr val="000000"/>
                  </a:solidFill>
                  <a:latin typeface="Calibri" pitchFamily="34" charset="0"/>
                  <a:cs typeface="Calibri" pitchFamily="34" charset="0"/>
                </a:rPr>
                <a:t>Signal flows</a:t>
              </a:r>
            </a:p>
            <a:p>
              <a:pPr marL="119063" lvl="0" indent="-119063" fontAlgn="auto">
                <a:spcBef>
                  <a:spcPts val="0"/>
                </a:spcBef>
                <a:spcAft>
                  <a:spcPts val="0"/>
                </a:spcAft>
                <a:buFont typeface="Arial" pitchFamily="34" charset="0"/>
                <a:buChar char="•"/>
                <a:defRPr/>
              </a:pPr>
              <a:r>
                <a:rPr lang="en-US" sz="1100" kern="0" dirty="0" smtClean="0">
                  <a:solidFill>
                    <a:srgbClr val="000000"/>
                  </a:solidFill>
                  <a:latin typeface="Calibri" pitchFamily="34" charset="0"/>
                  <a:cs typeface="Calibri" pitchFamily="34" charset="0"/>
                </a:rPr>
                <a:t>Geometric</a:t>
              </a:r>
            </a:p>
          </p:txBody>
        </p:sp>
      </p:grpSp>
      <p:grpSp>
        <p:nvGrpSpPr>
          <p:cNvPr id="68" name="Group 50"/>
          <p:cNvGrpSpPr>
            <a:grpSpLocks/>
          </p:cNvGrpSpPr>
          <p:nvPr/>
        </p:nvGrpSpPr>
        <p:grpSpPr bwMode="auto">
          <a:xfrm>
            <a:off x="878734" y="2736243"/>
            <a:ext cx="85725" cy="2617991"/>
            <a:chOff x="17697450" y="24926925"/>
            <a:chExt cx="85725" cy="3981450"/>
          </a:xfrm>
        </p:grpSpPr>
        <p:sp>
          <p:nvSpPr>
            <p:cNvPr id="69" name="Oval 68"/>
            <p:cNvSpPr/>
            <p:nvPr/>
          </p:nvSpPr>
          <p:spPr>
            <a:xfrm>
              <a:off x="17697450" y="24926925"/>
              <a:ext cx="85725" cy="562583"/>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Arrow Connector 69"/>
            <p:cNvCxnSpPr/>
            <p:nvPr/>
          </p:nvCxnSpPr>
          <p:spPr>
            <a:xfrm flipH="1">
              <a:off x="17735551" y="25489508"/>
              <a:ext cx="9524" cy="3418867"/>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6" name="Group 50"/>
          <p:cNvGrpSpPr>
            <a:grpSpLocks/>
          </p:cNvGrpSpPr>
          <p:nvPr/>
        </p:nvGrpSpPr>
        <p:grpSpPr bwMode="auto">
          <a:xfrm>
            <a:off x="4226291" y="3726877"/>
            <a:ext cx="85725" cy="1627357"/>
            <a:chOff x="17697450" y="24417091"/>
            <a:chExt cx="85725" cy="4491284"/>
          </a:xfrm>
        </p:grpSpPr>
        <p:sp>
          <p:nvSpPr>
            <p:cNvPr id="97" name="Oval 96"/>
            <p:cNvSpPr/>
            <p:nvPr/>
          </p:nvSpPr>
          <p:spPr>
            <a:xfrm>
              <a:off x="17697450" y="24417091"/>
              <a:ext cx="85725" cy="1742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8" name="Straight Arrow Connector 97"/>
            <p:cNvCxnSpPr>
              <a:stCxn id="97" idx="4"/>
            </p:cNvCxnSpPr>
            <p:nvPr/>
          </p:nvCxnSpPr>
          <p:spPr>
            <a:xfrm flipH="1">
              <a:off x="17735551" y="26159578"/>
              <a:ext cx="4762" cy="2748797"/>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0" name="Group 50"/>
          <p:cNvGrpSpPr>
            <a:grpSpLocks/>
          </p:cNvGrpSpPr>
          <p:nvPr/>
        </p:nvGrpSpPr>
        <p:grpSpPr bwMode="auto">
          <a:xfrm>
            <a:off x="7337516" y="4619721"/>
            <a:ext cx="85725" cy="734513"/>
            <a:chOff x="17697450" y="24926925"/>
            <a:chExt cx="85725" cy="3981450"/>
          </a:xfrm>
        </p:grpSpPr>
        <p:sp>
          <p:nvSpPr>
            <p:cNvPr id="101" name="Oval 100"/>
            <p:cNvSpPr/>
            <p:nvPr/>
          </p:nvSpPr>
          <p:spPr>
            <a:xfrm>
              <a:off x="17697450" y="24926925"/>
              <a:ext cx="85725" cy="1794163"/>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2" name="Straight Arrow Connector 101"/>
            <p:cNvCxnSpPr>
              <a:stCxn id="101" idx="4"/>
            </p:cNvCxnSpPr>
            <p:nvPr/>
          </p:nvCxnSpPr>
          <p:spPr>
            <a:xfrm flipH="1">
              <a:off x="17735551" y="26721088"/>
              <a:ext cx="4762" cy="2187287"/>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7" name="Straight Arrow Connector 106"/>
          <p:cNvCxnSpPr/>
          <p:nvPr/>
        </p:nvCxnSpPr>
        <p:spPr bwMode="auto">
          <a:xfrm>
            <a:off x="1738634" y="4042560"/>
            <a:ext cx="0" cy="739704"/>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bwMode="auto">
          <a:xfrm>
            <a:off x="5287660" y="4056106"/>
            <a:ext cx="0" cy="729112"/>
          </a:xfrm>
          <a:prstGeom prst="straightConnector1">
            <a:avLst/>
          </a:prstGeom>
          <a:ln w="19050">
            <a:solidFill>
              <a:srgbClr val="00B05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bwMode="auto">
          <a:xfrm flipH="1">
            <a:off x="2863423" y="2518518"/>
            <a:ext cx="1" cy="1369138"/>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bwMode="auto">
          <a:xfrm flipH="1">
            <a:off x="4011405" y="2518518"/>
            <a:ext cx="1" cy="424370"/>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bwMode="auto">
          <a:xfrm flipH="1">
            <a:off x="2693506" y="2518519"/>
            <a:ext cx="1" cy="427029"/>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bwMode="auto">
          <a:xfrm flipH="1">
            <a:off x="5110845" y="2518517"/>
            <a:ext cx="1" cy="1369137"/>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bwMode="auto">
          <a:xfrm>
            <a:off x="4934031" y="2518519"/>
            <a:ext cx="0" cy="1697687"/>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bwMode="auto">
          <a:xfrm flipH="1">
            <a:off x="5287660" y="2515859"/>
            <a:ext cx="1" cy="427029"/>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bwMode="auto">
          <a:xfrm>
            <a:off x="7271392" y="2518517"/>
            <a:ext cx="0" cy="1697687"/>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bwMode="auto">
          <a:xfrm flipH="1">
            <a:off x="7483468" y="2518519"/>
            <a:ext cx="1" cy="1369137"/>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8806" y="2000826"/>
            <a:ext cx="855859" cy="594360"/>
          </a:xfrm>
          <a:prstGeom prst="rect">
            <a:avLst/>
          </a:prstGeom>
          <a:solidFill>
            <a:schemeClr val="bg1"/>
          </a:solidFill>
          <a:ln w="190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Hybrid Bond Graph</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sp>
        <p:nvSpPr>
          <p:cNvPr id="11" name="Rectangle 10"/>
          <p:cNvSpPr/>
          <p:nvPr/>
        </p:nvSpPr>
        <p:spPr>
          <a:xfrm>
            <a:off x="4709337" y="2000826"/>
            <a:ext cx="855859" cy="594360"/>
          </a:xfrm>
          <a:prstGeom prst="rect">
            <a:avLst/>
          </a:prstGeom>
          <a:solidFill>
            <a:schemeClr val="bg1"/>
          </a:solidFill>
          <a:ln w="190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err="1" smtClean="0">
                <a:ln>
                  <a:noFill/>
                </a:ln>
                <a:solidFill>
                  <a:sysClr val="windowText" lastClr="000000"/>
                </a:solidFill>
                <a:effectLst/>
                <a:uLnTx/>
                <a:uFillTx/>
                <a:latin typeface="Calibri" pitchFamily="34" charset="0"/>
                <a:cs typeface="Calibri" pitchFamily="34" charset="0"/>
              </a:rPr>
              <a:t>Modelica</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sp>
        <p:nvSpPr>
          <p:cNvPr id="12" name="Rectangle 11"/>
          <p:cNvSpPr/>
          <p:nvPr/>
        </p:nvSpPr>
        <p:spPr>
          <a:xfrm>
            <a:off x="6970398" y="2000826"/>
            <a:ext cx="855859" cy="594360"/>
          </a:xfrm>
          <a:prstGeom prst="rect">
            <a:avLst/>
          </a:prstGeom>
          <a:solidFill>
            <a:schemeClr val="bg1"/>
          </a:solidFill>
          <a:ln w="190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Functional Mock-up</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Text" lastClr="000000"/>
                </a:solidFill>
                <a:latin typeface="Calibri" pitchFamily="34" charset="0"/>
                <a:cs typeface="Calibri" pitchFamily="34" charset="0"/>
              </a:rPr>
              <a:t>Unit</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cxnSp>
        <p:nvCxnSpPr>
          <p:cNvPr id="131" name="Straight Arrow Connector 130"/>
          <p:cNvCxnSpPr/>
          <p:nvPr/>
        </p:nvCxnSpPr>
        <p:spPr bwMode="auto">
          <a:xfrm>
            <a:off x="3033340" y="2515859"/>
            <a:ext cx="0" cy="1540247"/>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48275" y="2000826"/>
            <a:ext cx="855859" cy="594360"/>
          </a:xfrm>
          <a:prstGeom prst="rect">
            <a:avLst/>
          </a:prstGeom>
          <a:solidFill>
            <a:schemeClr val="bg1"/>
          </a:solidFill>
          <a:ln w="190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Embedded Software Modeling</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cxnSp>
        <p:nvCxnSpPr>
          <p:cNvPr id="134" name="Straight Arrow Connector 133"/>
          <p:cNvCxnSpPr/>
          <p:nvPr/>
        </p:nvCxnSpPr>
        <p:spPr bwMode="auto">
          <a:xfrm>
            <a:off x="1550288" y="2518519"/>
            <a:ext cx="0" cy="1524041"/>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bwMode="auto">
          <a:xfrm>
            <a:off x="1926980" y="2515565"/>
            <a:ext cx="0" cy="1369137"/>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bwMode="auto">
          <a:xfrm flipH="1">
            <a:off x="6388547" y="2521178"/>
            <a:ext cx="1" cy="1369138"/>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bwMode="auto">
          <a:xfrm>
            <a:off x="6174594" y="2518519"/>
            <a:ext cx="0" cy="1540247"/>
          </a:xfrm>
          <a:prstGeom prst="straightConnector1">
            <a:avLst/>
          </a:prstGeom>
          <a:ln w="190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39868" y="2000826"/>
            <a:ext cx="855859" cy="594360"/>
          </a:xfrm>
          <a:prstGeom prst="rect">
            <a:avLst/>
          </a:prstGeom>
          <a:solidFill>
            <a:schemeClr val="bg1"/>
          </a:solidFill>
          <a:ln w="190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err="1" smtClean="0">
                <a:ln>
                  <a:noFill/>
                </a:ln>
                <a:solidFill>
                  <a:sysClr val="windowText" lastClr="000000"/>
                </a:solidFill>
                <a:effectLst/>
                <a:uLnTx/>
                <a:uFillTx/>
                <a:latin typeface="Calibri" pitchFamily="34" charset="0"/>
                <a:cs typeface="Calibri" pitchFamily="34" charset="0"/>
              </a:rPr>
              <a:t>TrueTime</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sp>
        <p:nvSpPr>
          <p:cNvPr id="8" name="Rectangle 7"/>
          <p:cNvSpPr/>
          <p:nvPr/>
        </p:nvSpPr>
        <p:spPr>
          <a:xfrm>
            <a:off x="1317744" y="2000826"/>
            <a:ext cx="855859" cy="594360"/>
          </a:xfrm>
          <a:prstGeom prst="rect">
            <a:avLst/>
          </a:prstGeom>
          <a:solidFill>
            <a:schemeClr val="bg1"/>
          </a:solidFill>
          <a:ln w="190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Simulink/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err="1" smtClean="0">
                <a:ln>
                  <a:noFill/>
                </a:ln>
                <a:solidFill>
                  <a:sysClr val="windowText" lastClr="000000"/>
                </a:solidFill>
                <a:effectLst/>
                <a:uLnTx/>
                <a:uFillTx/>
                <a:latin typeface="Calibri" pitchFamily="34" charset="0"/>
                <a:cs typeface="Calibri" pitchFamily="34" charset="0"/>
              </a:rPr>
              <a:t>Stateflow</a:t>
            </a:r>
            <a:endParaRPr kumimoji="0" lang="en-US" sz="1100" b="0" i="0" u="none" strike="noStrike" kern="0" cap="none" spc="0" normalizeH="0" noProof="0" dirty="0">
              <a:ln>
                <a:noFill/>
              </a:ln>
              <a:solidFill>
                <a:sysClr val="windowText" lastClr="000000"/>
              </a:solidFill>
              <a:effectLst/>
              <a:uLnTx/>
              <a:uFillTx/>
              <a:latin typeface="Calibri" pitchFamily="34" charset="0"/>
              <a:cs typeface="Calibri" pitchFamily="34" charset="0"/>
            </a:endParaRPr>
          </a:p>
        </p:txBody>
      </p:sp>
      <p:cxnSp>
        <p:nvCxnSpPr>
          <p:cNvPr id="147" name="Straight Arrow Connector 146"/>
          <p:cNvCxnSpPr/>
          <p:nvPr/>
        </p:nvCxnSpPr>
        <p:spPr bwMode="auto">
          <a:xfrm flipH="1">
            <a:off x="3312294" y="2319988"/>
            <a:ext cx="274670" cy="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bwMode="auto">
          <a:xfrm flipH="1">
            <a:off x="2173603" y="2319988"/>
            <a:ext cx="137335" cy="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bwMode="auto">
          <a:xfrm flipH="1">
            <a:off x="2310937" y="2319988"/>
            <a:ext cx="1" cy="427029"/>
          </a:xfrm>
          <a:prstGeom prst="straightConnector1">
            <a:avLst/>
          </a:prstGeom>
          <a:ln w="190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bwMode="auto">
          <a:xfrm>
            <a:off x="2310937" y="2747017"/>
            <a:ext cx="1138689" cy="0"/>
          </a:xfrm>
          <a:prstGeom prst="straightConnector1">
            <a:avLst/>
          </a:prstGeom>
          <a:ln w="190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bwMode="auto">
          <a:xfrm flipH="1">
            <a:off x="3456629" y="2319988"/>
            <a:ext cx="1" cy="427029"/>
          </a:xfrm>
          <a:prstGeom prst="straightConnector1">
            <a:avLst/>
          </a:prstGeom>
          <a:ln w="190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bwMode="auto">
          <a:xfrm flipV="1">
            <a:off x="1745673" y="1721922"/>
            <a:ext cx="0" cy="27427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bwMode="auto">
          <a:xfrm flipV="1">
            <a:off x="2863424" y="1726556"/>
            <a:ext cx="0" cy="27427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bwMode="auto">
          <a:xfrm flipV="1">
            <a:off x="4006735" y="1726556"/>
            <a:ext cx="0" cy="27427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bwMode="auto">
          <a:xfrm flipV="1">
            <a:off x="5110845" y="1721922"/>
            <a:ext cx="0" cy="274270"/>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bwMode="auto">
          <a:xfrm flipV="1">
            <a:off x="6268929" y="1721922"/>
            <a:ext cx="0" cy="27427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bwMode="auto">
          <a:xfrm flipV="1">
            <a:off x="7362859" y="1721922"/>
            <a:ext cx="0" cy="27427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29"/>
          <p:cNvSpPr txBox="1">
            <a:spLocks noChangeArrowheads="1"/>
          </p:cNvSpPr>
          <p:nvPr/>
        </p:nvSpPr>
        <p:spPr bwMode="auto">
          <a:xfrm>
            <a:off x="3276600" y="5371716"/>
            <a:ext cx="2286000" cy="1123384"/>
          </a:xfrm>
          <a:prstGeom prst="rect">
            <a:avLst/>
          </a:prstGeom>
          <a:noFill/>
          <a:ln>
            <a:noFill/>
          </a:ln>
          <a:extLst/>
        </p:spPr>
        <p:txBody>
          <a:bodyPr wrap="square">
            <a:spAutoFit/>
          </a:bodyPr>
          <a:lstStyle>
            <a:defPPr>
              <a:defRPr lang="en-US"/>
            </a:defPPr>
            <a:lvl1pPr algn="l" rtl="0" fontAlgn="base">
              <a:spcBef>
                <a:spcPct val="0"/>
              </a:spcBef>
              <a:spcAft>
                <a:spcPct val="0"/>
              </a:spcAft>
              <a:defRPr sz="20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bg1"/>
                </a:solidFill>
                <a:latin typeface="Times New Roman" pitchFamily="18" charset="0"/>
                <a:ea typeface="+mn-ea"/>
                <a:cs typeface="Arial" charset="0"/>
              </a:defRPr>
            </a:lvl5pPr>
            <a:lvl6pPr marL="2286000" algn="l" defTabSz="914400" rtl="0" eaLnBrk="1" latinLnBrk="0" hangingPunct="1">
              <a:defRPr sz="2000" kern="1200">
                <a:solidFill>
                  <a:schemeClr val="bg1"/>
                </a:solidFill>
                <a:latin typeface="Times New Roman" pitchFamily="18" charset="0"/>
                <a:ea typeface="+mn-ea"/>
                <a:cs typeface="Arial" charset="0"/>
              </a:defRPr>
            </a:lvl6pPr>
            <a:lvl7pPr marL="2743200" algn="l" defTabSz="914400" rtl="0" eaLnBrk="1" latinLnBrk="0" hangingPunct="1">
              <a:defRPr sz="2000" kern="1200">
                <a:solidFill>
                  <a:schemeClr val="bg1"/>
                </a:solidFill>
                <a:latin typeface="Times New Roman" pitchFamily="18" charset="0"/>
                <a:ea typeface="+mn-ea"/>
                <a:cs typeface="Arial" charset="0"/>
              </a:defRPr>
            </a:lvl7pPr>
            <a:lvl8pPr marL="3200400" algn="l" defTabSz="914400" rtl="0" eaLnBrk="1" latinLnBrk="0" hangingPunct="1">
              <a:defRPr sz="2000" kern="1200">
                <a:solidFill>
                  <a:schemeClr val="bg1"/>
                </a:solidFill>
                <a:latin typeface="Times New Roman" pitchFamily="18" charset="0"/>
                <a:ea typeface="+mn-ea"/>
                <a:cs typeface="Arial" charset="0"/>
              </a:defRPr>
            </a:lvl8pPr>
            <a:lvl9pPr marL="3657600" algn="l" defTabSz="914400" rtl="0" eaLnBrk="1" latinLnBrk="0" hangingPunct="1">
              <a:defRPr sz="2000" kern="1200">
                <a:solidFill>
                  <a:schemeClr val="bg1"/>
                </a:solidFill>
                <a:latin typeface="Times New Roman" pitchFamily="18" charset="0"/>
                <a:ea typeface="+mn-ea"/>
                <a:cs typeface="Arial" charset="0"/>
              </a:defRPr>
            </a:lvl9pPr>
          </a:lstStyle>
          <a:p>
            <a:pPr fontAlgn="auto">
              <a:spcBef>
                <a:spcPts val="0"/>
              </a:spcBef>
              <a:spcAft>
                <a:spcPts val="0"/>
              </a:spcAft>
              <a:defRPr/>
            </a:pPr>
            <a:r>
              <a:rPr lang="en-US" sz="1600" b="1" kern="0" dirty="0" smtClean="0">
                <a:solidFill>
                  <a:srgbClr val="000000"/>
                </a:solidFill>
                <a:latin typeface="Calibri" pitchFamily="34" charset="0"/>
                <a:cs typeface="Calibri" pitchFamily="34" charset="0"/>
              </a:rPr>
              <a:t>Stochastic Co-Simulation</a:t>
            </a:r>
          </a:p>
          <a:p>
            <a:pPr fontAlgn="auto">
              <a:spcBef>
                <a:spcPts val="0"/>
              </a:spcBef>
              <a:spcAft>
                <a:spcPts val="0"/>
              </a:spcAft>
              <a:defRPr/>
            </a:pPr>
            <a:endParaRPr lang="en-US" sz="900" b="1" kern="0" dirty="0" smtClean="0">
              <a:solidFill>
                <a:srgbClr val="000000"/>
              </a:solidFill>
              <a:latin typeface="Calibri" pitchFamily="34" charset="0"/>
              <a:cs typeface="Calibri" pitchFamily="34" charset="0"/>
            </a:endParaRPr>
          </a:p>
          <a:p>
            <a:pPr marL="225425"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Open </a:t>
            </a:r>
            <a:r>
              <a:rPr lang="en-US" sz="1400" kern="0" dirty="0" err="1" smtClean="0">
                <a:solidFill>
                  <a:srgbClr val="000000"/>
                </a:solidFill>
                <a:latin typeface="Calibri" pitchFamily="34" charset="0"/>
                <a:cs typeface="Calibri" pitchFamily="34" charset="0"/>
              </a:rPr>
              <a:t>Modelica</a:t>
            </a:r>
            <a:endParaRPr lang="en-US" sz="1400" kern="0" dirty="0" smtClean="0">
              <a:solidFill>
                <a:srgbClr val="000000"/>
              </a:solidFill>
              <a:latin typeface="Calibri" pitchFamily="34" charset="0"/>
              <a:cs typeface="Calibri" pitchFamily="34" charset="0"/>
            </a:endParaRPr>
          </a:p>
          <a:p>
            <a:pPr marL="225425" indent="-225425" fontAlgn="auto">
              <a:spcBef>
                <a:spcPts val="0"/>
              </a:spcBef>
              <a:spcAft>
                <a:spcPts val="0"/>
              </a:spcAft>
              <a:buFont typeface="Arial" pitchFamily="34" charset="0"/>
              <a:buChar char="•"/>
              <a:defRPr/>
            </a:pPr>
            <a:r>
              <a:rPr lang="en-US" sz="1400" kern="0" dirty="0" smtClean="0">
                <a:solidFill>
                  <a:srgbClr val="000000"/>
                </a:solidFill>
                <a:latin typeface="Calibri" pitchFamily="34" charset="0"/>
                <a:cs typeface="Calibri" pitchFamily="34" charset="0"/>
              </a:rPr>
              <a:t>Delta Theta</a:t>
            </a:r>
          </a:p>
          <a:p>
            <a:pPr marL="225425" indent="-225425" fontAlgn="auto">
              <a:spcBef>
                <a:spcPts val="0"/>
              </a:spcBef>
              <a:spcAft>
                <a:spcPts val="0"/>
              </a:spcAft>
              <a:buFont typeface="Arial" pitchFamily="34" charset="0"/>
              <a:buChar char="•"/>
              <a:defRPr/>
            </a:pPr>
            <a:r>
              <a:rPr lang="en-US" sz="1400" kern="0" dirty="0" err="1" smtClean="0">
                <a:solidFill>
                  <a:srgbClr val="000000"/>
                </a:solidFill>
                <a:latin typeface="Calibri" pitchFamily="34" charset="0"/>
                <a:cs typeface="Calibri" pitchFamily="34" charset="0"/>
              </a:rPr>
              <a:t>Dymola</a:t>
            </a:r>
            <a:endParaRPr lang="en-US" sz="1400" kern="0" dirty="0" smtClean="0">
              <a:solidFill>
                <a:srgbClr val="000000"/>
              </a:solidFill>
              <a:latin typeface="Calibri" pitchFamily="34" charset="0"/>
              <a:cs typeface="Calibri" pitchFamily="34" charset="0"/>
            </a:endParaRPr>
          </a:p>
        </p:txBody>
      </p:sp>
      <p:sp>
        <p:nvSpPr>
          <p:cNvPr id="71"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7058592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Calibri"/>
                <a:cs typeface="Calibri"/>
              </a:rPr>
              <a:t>A worrisome trend</a:t>
            </a:r>
            <a:endParaRPr lang="en-US" sz="2400" dirty="0">
              <a:latin typeface="Calibri"/>
              <a:cs typeface="Calibri"/>
            </a:endParaRPr>
          </a:p>
        </p:txBody>
      </p:sp>
      <p:grpSp>
        <p:nvGrpSpPr>
          <p:cNvPr id="8" name="Group 7"/>
          <p:cNvGrpSpPr/>
          <p:nvPr/>
        </p:nvGrpSpPr>
        <p:grpSpPr>
          <a:xfrm>
            <a:off x="0" y="1219200"/>
            <a:ext cx="9159876" cy="5059363"/>
            <a:chOff x="0" y="1219200"/>
            <a:chExt cx="9159876" cy="5059363"/>
          </a:xfrm>
        </p:grpSpPr>
        <p:pic>
          <p:nvPicPr>
            <p:cNvPr id="9" name="Picture 2"/>
            <p:cNvPicPr>
              <a:picLocks noChangeAspect="1" noChangeArrowheads="1"/>
            </p:cNvPicPr>
            <p:nvPr/>
          </p:nvPicPr>
          <p:blipFill>
            <a:blip r:embed="rId3" cstate="print"/>
            <a:srcRect/>
            <a:stretch>
              <a:fillRect/>
            </a:stretch>
          </p:blipFill>
          <p:spPr bwMode="auto">
            <a:xfrm>
              <a:off x="0" y="1219200"/>
              <a:ext cx="9159876" cy="5059363"/>
            </a:xfrm>
            <a:prstGeom prst="rect">
              <a:avLst/>
            </a:prstGeom>
            <a:noFill/>
            <a:ln w="9525">
              <a:noFill/>
              <a:miter lim="800000"/>
              <a:headEnd/>
              <a:tailEnd/>
            </a:ln>
            <a:effectLst/>
          </p:spPr>
        </p:pic>
        <p:sp>
          <p:nvSpPr>
            <p:cNvPr id="10" name="Oval 9"/>
            <p:cNvSpPr/>
            <p:nvPr/>
          </p:nvSpPr>
          <p:spPr>
            <a:xfrm>
              <a:off x="5162774" y="5695993"/>
              <a:ext cx="179340" cy="20959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5911861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1622425" y="151418"/>
            <a:ext cx="7521575" cy="612648"/>
          </a:xfrm>
        </p:spPr>
        <p:txBody>
          <a:bodyPr>
            <a:noAutofit/>
          </a:bodyPr>
          <a:lstStyle/>
          <a:p>
            <a:pPr lvl="0">
              <a:defRPr/>
            </a:pPr>
            <a:r>
              <a:rPr lang="en-US" dirty="0" smtClean="0">
                <a:solidFill>
                  <a:prstClr val="black"/>
                </a:solidFill>
                <a:latin typeface="Calibri"/>
                <a:ea typeface="+mj-ea"/>
                <a:cs typeface="+mj-cs"/>
              </a:rPr>
              <a:t>Existence proof</a:t>
            </a:r>
            <a:endParaRPr lang="en-US" dirty="0">
              <a:solidFill>
                <a:sysClr val="windowText" lastClr="000000"/>
              </a:solidFill>
              <a:latin typeface="Calibri" pitchFamily="34" charset="0"/>
              <a:ea typeface="+mn-ea"/>
              <a:cs typeface="Calibri" pitchFamily="34" charset="0"/>
            </a:endParaRPr>
          </a:p>
        </p:txBody>
      </p:sp>
      <p:sp>
        <p:nvSpPr>
          <p:cNvPr id="139" name="TextBox 138"/>
          <p:cNvSpPr txBox="1"/>
          <p:nvPr/>
        </p:nvSpPr>
        <p:spPr>
          <a:xfrm>
            <a:off x="8300790" y="5392981"/>
            <a:ext cx="102841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Daily engineer output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(Trans/day)</a:t>
            </a:r>
          </a:p>
        </p:txBody>
      </p:sp>
      <p:sp>
        <p:nvSpPr>
          <p:cNvPr id="141" name="TextBox 140"/>
          <p:cNvSpPr txBox="1"/>
          <p:nvPr/>
        </p:nvSpPr>
        <p:spPr>
          <a:xfrm>
            <a:off x="-24328" y="5470678"/>
            <a:ext cx="111486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black"/>
                </a:solidFill>
                <a:effectLst/>
                <a:uLnTx/>
                <a:uFillTx/>
                <a:latin typeface="Calibri" pitchFamily="34" charset="0"/>
                <a:cs typeface="Calibri" pitchFamily="34" charset="0"/>
              </a:rPr>
              <a:t>Develop-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err="1" smtClean="0">
                <a:ln>
                  <a:noFill/>
                </a:ln>
                <a:solidFill>
                  <a:prstClr val="black"/>
                </a:solidFill>
                <a:effectLst/>
                <a:uLnTx/>
                <a:uFillTx/>
                <a:latin typeface="Calibri" pitchFamily="34" charset="0"/>
                <a:cs typeface="Calibri" pitchFamily="34" charset="0"/>
              </a:rPr>
              <a:t>ment</a:t>
            </a:r>
            <a:r>
              <a:rPr kumimoji="0" lang="en-US" sz="1200" i="0" u="none" strike="noStrike" kern="0" cap="none" spc="0" normalizeH="0" baseline="0" noProof="0" dirty="0" smtClean="0">
                <a:ln>
                  <a:noFill/>
                </a:ln>
                <a:solidFill>
                  <a:prstClr val="black"/>
                </a:solidFill>
                <a:effectLst/>
                <a:uLnTx/>
                <a:uFillTx/>
                <a:latin typeface="Calibri" pitchFamily="34" charset="0"/>
                <a:cs typeface="Calibri" pitchFamily="34" charset="0"/>
              </a:rPr>
              <a:t> time (</a:t>
            </a:r>
            <a:r>
              <a:rPr kumimoji="0" lang="en-US" sz="1200" i="0" u="none" strike="noStrike" kern="0" cap="none" spc="0" normalizeH="0" baseline="0" noProof="0" dirty="0" err="1" smtClean="0">
                <a:ln>
                  <a:noFill/>
                </a:ln>
                <a:solidFill>
                  <a:prstClr val="black"/>
                </a:solidFill>
                <a:effectLst/>
                <a:uLnTx/>
                <a:uFillTx/>
                <a:latin typeface="Calibri" pitchFamily="34" charset="0"/>
                <a:cs typeface="Calibri" pitchFamily="34" charset="0"/>
              </a:rPr>
              <a:t>mo</a:t>
            </a:r>
            <a:r>
              <a:rPr kumimoji="0" lang="en-US" sz="1200" i="0" u="none" strike="noStrike" kern="0" cap="none" spc="0" normalizeH="0" baseline="0" noProof="0" dirty="0" smtClean="0">
                <a:ln>
                  <a:noFill/>
                </a:ln>
                <a:solidFill>
                  <a:prstClr val="black"/>
                </a:solidFill>
                <a:effectLst/>
                <a:uLnTx/>
                <a:uFillTx/>
                <a:latin typeface="Calibri" pitchFamily="34" charset="0"/>
                <a:cs typeface="Calibri" pitchFamily="34" charset="0"/>
              </a:rPr>
              <a:t>)</a:t>
            </a:r>
          </a:p>
        </p:txBody>
      </p:sp>
      <p:sp>
        <p:nvSpPr>
          <p:cNvPr id="144" name="Rectangle 143"/>
          <p:cNvSpPr>
            <a:spLocks noChangeAspect="1"/>
          </p:cNvSpPr>
          <p:nvPr/>
        </p:nvSpPr>
        <p:spPr>
          <a:xfrm rot="2700000">
            <a:off x="353547" y="3936773"/>
            <a:ext cx="85438" cy="85662"/>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cs typeface="Calibri" pitchFamily="34" charset="0"/>
            </a:endParaRPr>
          </a:p>
        </p:txBody>
      </p:sp>
      <p:sp>
        <p:nvSpPr>
          <p:cNvPr id="145" name="Rectangle 144"/>
          <p:cNvSpPr/>
          <p:nvPr/>
        </p:nvSpPr>
        <p:spPr>
          <a:xfrm>
            <a:off x="324198" y="5420003"/>
            <a:ext cx="73025" cy="73215"/>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cs typeface="Calibri" pitchFamily="34" charset="0"/>
            </a:endParaRPr>
          </a:p>
        </p:txBody>
      </p:sp>
      <p:sp>
        <p:nvSpPr>
          <p:cNvPr id="189" name="TextBox 188"/>
          <p:cNvSpPr txBox="1"/>
          <p:nvPr/>
        </p:nvSpPr>
        <p:spPr>
          <a:xfrm>
            <a:off x="6326042" y="863416"/>
            <a:ext cx="2574117" cy="646331"/>
          </a:xfrm>
          <a:prstGeom prst="rect">
            <a:avLst/>
          </a:prstGeom>
          <a:noFill/>
        </p:spPr>
        <p:txBody>
          <a:bodyPr wrap="square" rtlCol="0">
            <a:spAutoFit/>
          </a:bodyPr>
          <a:lstStyle/>
          <a:p>
            <a:r>
              <a:rPr lang="en-US" sz="1200" b="1" dirty="0" smtClean="0">
                <a:solidFill>
                  <a:prstClr val="black"/>
                </a:solidFill>
                <a:latin typeface="Calibri" pitchFamily="34" charset="0"/>
                <a:cs typeface="Calibri" pitchFamily="34" charset="0"/>
              </a:rPr>
              <a:t>IP block performance </a:t>
            </a:r>
          </a:p>
          <a:p>
            <a:r>
              <a:rPr lang="en-US" sz="1200" b="1" dirty="0">
                <a:solidFill>
                  <a:srgbClr val="F79646">
                    <a:lumMod val="75000"/>
                  </a:srgbClr>
                </a:solidFill>
                <a:latin typeface="Calibri" pitchFamily="34" charset="0"/>
                <a:cs typeface="Calibri" pitchFamily="34" charset="0"/>
              </a:rPr>
              <a:t>I</a:t>
            </a:r>
            <a:r>
              <a:rPr lang="en-US" sz="1200" b="1" dirty="0" smtClean="0">
                <a:solidFill>
                  <a:srgbClr val="F79646">
                    <a:lumMod val="75000"/>
                  </a:srgbClr>
                </a:solidFill>
                <a:latin typeface="Calibri" pitchFamily="34" charset="0"/>
                <a:cs typeface="Calibri" pitchFamily="34" charset="0"/>
              </a:rPr>
              <a:t>nter IP communication </a:t>
            </a:r>
          </a:p>
          <a:p>
            <a:r>
              <a:rPr lang="en-US" sz="1200" b="1" dirty="0" smtClean="0">
                <a:solidFill>
                  <a:srgbClr val="F79646">
                    <a:lumMod val="75000"/>
                  </a:srgbClr>
                </a:solidFill>
                <a:latin typeface="Calibri" pitchFamily="34" charset="0"/>
                <a:cs typeface="Calibri" pitchFamily="34" charset="0"/>
              </a:rPr>
              <a:t>performance models</a:t>
            </a:r>
            <a:endParaRPr lang="en-US" sz="1200" b="1" dirty="0">
              <a:solidFill>
                <a:srgbClr val="F79646">
                  <a:lumMod val="75000"/>
                </a:srgbClr>
              </a:solidFill>
              <a:latin typeface="Calibri" pitchFamily="34" charset="0"/>
              <a:cs typeface="Calibri" pitchFamily="34" charset="0"/>
            </a:endParaRPr>
          </a:p>
        </p:txBody>
      </p:sp>
      <p:grpSp>
        <p:nvGrpSpPr>
          <p:cNvPr id="2" name="Group 1"/>
          <p:cNvGrpSpPr/>
          <p:nvPr/>
        </p:nvGrpSpPr>
        <p:grpSpPr>
          <a:xfrm>
            <a:off x="559062" y="863416"/>
            <a:ext cx="8112434" cy="5665470"/>
            <a:chOff x="431737" y="863416"/>
            <a:chExt cx="8112434" cy="5665470"/>
          </a:xfrm>
        </p:grpSpPr>
        <p:pic>
          <p:nvPicPr>
            <p:cNvPr id="13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2545" y="5206499"/>
              <a:ext cx="7499903"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1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1737" y="2966085"/>
              <a:ext cx="7915501"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Oval 145"/>
            <p:cNvSpPr>
              <a:spLocks noChangeAspect="1"/>
            </p:cNvSpPr>
            <p:nvPr/>
          </p:nvSpPr>
          <p:spPr>
            <a:xfrm>
              <a:off x="8439602" y="3799365"/>
              <a:ext cx="104569" cy="9660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cs typeface="Calibri" pitchFamily="34" charset="0"/>
              </a:endParaRPr>
            </a:p>
          </p:txBody>
        </p:sp>
        <p:sp>
          <p:nvSpPr>
            <p:cNvPr id="147" name="Isosceles Triangle 146"/>
            <p:cNvSpPr>
              <a:spLocks/>
            </p:cNvSpPr>
            <p:nvPr/>
          </p:nvSpPr>
          <p:spPr>
            <a:xfrm>
              <a:off x="8417503" y="4640417"/>
              <a:ext cx="126668" cy="129880"/>
            </a:xfrm>
            <a:prstGeom prst="triangl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cs typeface="Calibri" pitchFamily="34" charset="0"/>
              </a:endParaRPr>
            </a:p>
          </p:txBody>
        </p:sp>
        <p:sp>
          <p:nvSpPr>
            <p:cNvPr id="148" name="Rectangle 147"/>
            <p:cNvSpPr>
              <a:spLocks noChangeAspect="1"/>
            </p:cNvSpPr>
            <p:nvPr/>
          </p:nvSpPr>
          <p:spPr>
            <a:xfrm rot="2700000">
              <a:off x="8436046" y="5318015"/>
              <a:ext cx="85438" cy="85662"/>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cs typeface="Calibri" pitchFamily="34" charset="0"/>
              </a:endParaRPr>
            </a:p>
          </p:txBody>
        </p:sp>
        <p:cxnSp>
          <p:nvCxnSpPr>
            <p:cNvPr id="149" name="Straight Connector 148"/>
            <p:cNvCxnSpPr/>
            <p:nvPr/>
          </p:nvCxnSpPr>
          <p:spPr>
            <a:xfrm>
              <a:off x="2255520" y="3799365"/>
              <a:ext cx="0" cy="2385828"/>
            </a:xfrm>
            <a:prstGeom prst="line">
              <a:avLst/>
            </a:prstGeom>
            <a:noFill/>
            <a:ln w="9525" cap="flat" cmpd="sng" algn="ctr">
              <a:solidFill>
                <a:sysClr val="window" lastClr="FFFFFF">
                  <a:lumMod val="65000"/>
                </a:sysClr>
              </a:solidFill>
              <a:prstDash val="dash"/>
            </a:ln>
            <a:effectLst/>
          </p:spPr>
        </p:cxnSp>
        <p:cxnSp>
          <p:nvCxnSpPr>
            <p:cNvPr id="150" name="Straight Connector 149"/>
            <p:cNvCxnSpPr/>
            <p:nvPr/>
          </p:nvCxnSpPr>
          <p:spPr>
            <a:xfrm>
              <a:off x="3590544" y="1087785"/>
              <a:ext cx="0" cy="5103504"/>
            </a:xfrm>
            <a:prstGeom prst="line">
              <a:avLst/>
            </a:prstGeom>
            <a:noFill/>
            <a:ln w="9525" cap="flat" cmpd="sng" algn="ctr">
              <a:solidFill>
                <a:sysClr val="window" lastClr="FFFFFF">
                  <a:lumMod val="65000"/>
                </a:sysClr>
              </a:solidFill>
              <a:prstDash val="dash"/>
            </a:ln>
            <a:effectLst/>
          </p:spPr>
        </p:cxnSp>
        <p:cxnSp>
          <p:nvCxnSpPr>
            <p:cNvPr id="151" name="Straight Connector 150"/>
            <p:cNvCxnSpPr/>
            <p:nvPr/>
          </p:nvCxnSpPr>
          <p:spPr>
            <a:xfrm>
              <a:off x="4925568" y="1093881"/>
              <a:ext cx="0" cy="5103504"/>
            </a:xfrm>
            <a:prstGeom prst="line">
              <a:avLst/>
            </a:prstGeom>
            <a:noFill/>
            <a:ln w="9525" cap="flat" cmpd="sng" algn="ctr">
              <a:solidFill>
                <a:sysClr val="window" lastClr="FFFFFF">
                  <a:lumMod val="65000"/>
                </a:sysClr>
              </a:solidFill>
              <a:prstDash val="dash"/>
            </a:ln>
            <a:effectLst/>
          </p:spPr>
        </p:cxnSp>
        <p:cxnSp>
          <p:nvCxnSpPr>
            <p:cNvPr id="152" name="Straight Connector 151"/>
            <p:cNvCxnSpPr/>
            <p:nvPr/>
          </p:nvCxnSpPr>
          <p:spPr>
            <a:xfrm>
              <a:off x="6260592" y="1099977"/>
              <a:ext cx="0" cy="5103504"/>
            </a:xfrm>
            <a:prstGeom prst="line">
              <a:avLst/>
            </a:prstGeom>
            <a:noFill/>
            <a:ln w="9525" cap="flat" cmpd="sng" algn="ctr">
              <a:solidFill>
                <a:sysClr val="window" lastClr="FFFFFF">
                  <a:lumMod val="65000"/>
                </a:sysClr>
              </a:solidFill>
              <a:prstDash val="dash"/>
            </a:ln>
            <a:effectLst/>
          </p:spPr>
        </p:cxnSp>
        <p:grpSp>
          <p:nvGrpSpPr>
            <p:cNvPr id="153" name="Group 152"/>
            <p:cNvGrpSpPr/>
            <p:nvPr/>
          </p:nvGrpSpPr>
          <p:grpSpPr>
            <a:xfrm>
              <a:off x="1712976" y="1099977"/>
              <a:ext cx="408432" cy="2325975"/>
              <a:chOff x="505968" y="1099977"/>
              <a:chExt cx="408432" cy="2325975"/>
            </a:xfrm>
          </p:grpSpPr>
          <p:sp>
            <p:nvSpPr>
              <p:cNvPr id="154" name="Up Arrow 153"/>
              <p:cNvSpPr/>
              <p:nvPr/>
            </p:nvSpPr>
            <p:spPr>
              <a:xfrm>
                <a:off x="505968" y="1099977"/>
                <a:ext cx="408432" cy="2325975"/>
              </a:xfrm>
              <a:prstGeom prst="upArrow">
                <a:avLst/>
              </a:prstGeom>
              <a:noFill/>
              <a:ln w="15875" cap="flat" cmpd="sng" algn="ctr">
                <a:solidFill>
                  <a:srgbClr val="F189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cs typeface="Calibri" pitchFamily="34" charset="0"/>
                </a:endParaRPr>
              </a:p>
            </p:txBody>
          </p:sp>
          <p:sp>
            <p:nvSpPr>
              <p:cNvPr id="155" name="TextBox 154"/>
              <p:cNvSpPr txBox="1"/>
              <p:nvPr/>
            </p:nvSpPr>
            <p:spPr>
              <a:xfrm rot="16200000">
                <a:off x="-203688" y="2268743"/>
                <a:ext cx="1827744" cy="30777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pitchFamily="34" charset="0"/>
                    <a:cs typeface="Calibri" pitchFamily="34" charset="0"/>
                  </a:rPr>
                  <a:t>increasing abstraction</a:t>
                </a:r>
              </a:p>
            </p:txBody>
          </p:sp>
        </p:grpSp>
        <p:pic>
          <p:nvPicPr>
            <p:cNvPr id="15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1363" y="2598415"/>
              <a:ext cx="542925" cy="52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7"/>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7797"/>
            <a:stretch/>
          </p:blipFill>
          <p:spPr bwMode="auto">
            <a:xfrm>
              <a:off x="4332803" y="2869940"/>
              <a:ext cx="521494" cy="58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15998" y="3023901"/>
              <a:ext cx="278606"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1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020784" y="1550640"/>
              <a:ext cx="661735" cy="42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1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902028" y="3408805"/>
              <a:ext cx="463233" cy="25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Right Arrow 160"/>
            <p:cNvSpPr>
              <a:spLocks noChangeAspect="1"/>
            </p:cNvSpPr>
            <p:nvPr/>
          </p:nvSpPr>
          <p:spPr>
            <a:xfrm>
              <a:off x="3327866" y="3036305"/>
              <a:ext cx="865151" cy="321211"/>
            </a:xfrm>
            <a:prstGeom prst="rightArrow">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62" name="TextBox 161"/>
            <p:cNvSpPr txBox="1"/>
            <p:nvPr/>
          </p:nvSpPr>
          <p:spPr>
            <a:xfrm>
              <a:off x="3489058" y="3065928"/>
              <a:ext cx="587020" cy="261610"/>
            </a:xfrm>
            <a:prstGeom prst="rect">
              <a:avLst/>
            </a:prstGeom>
            <a:noFill/>
          </p:spPr>
          <p:txBody>
            <a:bodyPr wrap="none" rtlCol="0">
              <a:spAutoFit/>
            </a:bodyPr>
            <a:lstStyle/>
            <a:p>
              <a:r>
                <a:rPr lang="en-US" sz="1100" dirty="0" smtClean="0">
                  <a:solidFill>
                    <a:prstClr val="black"/>
                  </a:solidFill>
                  <a:latin typeface="Calibri" pitchFamily="34" charset="0"/>
                  <a:cs typeface="Calibri" pitchFamily="34" charset="0"/>
                </a:rPr>
                <a:t>Cluster</a:t>
              </a:r>
              <a:endParaRPr lang="en-US" sz="1100" dirty="0">
                <a:solidFill>
                  <a:prstClr val="black"/>
                </a:solidFill>
                <a:latin typeface="Calibri" pitchFamily="34" charset="0"/>
                <a:cs typeface="Calibri" pitchFamily="34" charset="0"/>
              </a:endParaRPr>
            </a:p>
          </p:txBody>
        </p:sp>
        <p:sp>
          <p:nvSpPr>
            <p:cNvPr id="163" name="TextBox 162"/>
            <p:cNvSpPr txBox="1"/>
            <p:nvPr/>
          </p:nvSpPr>
          <p:spPr>
            <a:xfrm>
              <a:off x="3388674" y="2479595"/>
              <a:ext cx="663964" cy="261610"/>
            </a:xfrm>
            <a:prstGeom prst="rect">
              <a:avLst/>
            </a:prstGeom>
            <a:noFill/>
          </p:spPr>
          <p:txBody>
            <a:bodyPr wrap="none" rtlCol="0">
              <a:spAutoFit/>
            </a:bodyPr>
            <a:lstStyle/>
            <a:p>
              <a:r>
                <a:rPr lang="en-US" sz="1100" dirty="0" smtClean="0">
                  <a:solidFill>
                    <a:prstClr val="black"/>
                  </a:solidFill>
                  <a:latin typeface="Calibri" pitchFamily="34" charset="0"/>
                  <a:cs typeface="Calibri" pitchFamily="34" charset="0"/>
                </a:rPr>
                <a:t>Abstract</a:t>
              </a:r>
              <a:endParaRPr lang="en-US" sz="1100" dirty="0">
                <a:solidFill>
                  <a:prstClr val="black"/>
                </a:solidFill>
                <a:latin typeface="Calibri" pitchFamily="34" charset="0"/>
                <a:cs typeface="Calibri" pitchFamily="34" charset="0"/>
              </a:endParaRPr>
            </a:p>
          </p:txBody>
        </p:sp>
        <p:sp>
          <p:nvSpPr>
            <p:cNvPr id="164" name="Right Arrow 163"/>
            <p:cNvSpPr>
              <a:spLocks noChangeAspect="1"/>
            </p:cNvSpPr>
            <p:nvPr/>
          </p:nvSpPr>
          <p:spPr>
            <a:xfrm>
              <a:off x="4756761" y="2588328"/>
              <a:ext cx="779416" cy="321211"/>
            </a:xfrm>
            <a:prstGeom prst="rightArrow">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65" name="TextBox 164"/>
            <p:cNvSpPr txBox="1">
              <a:spLocks noChangeAspect="1"/>
            </p:cNvSpPr>
            <p:nvPr/>
          </p:nvSpPr>
          <p:spPr>
            <a:xfrm>
              <a:off x="4775905" y="2617955"/>
              <a:ext cx="587020" cy="261610"/>
            </a:xfrm>
            <a:prstGeom prst="rect">
              <a:avLst/>
            </a:prstGeom>
            <a:noFill/>
          </p:spPr>
          <p:txBody>
            <a:bodyPr wrap="none" rtlCol="0">
              <a:spAutoFit/>
            </a:bodyPr>
            <a:lstStyle/>
            <a:p>
              <a:r>
                <a:rPr lang="en-US" sz="1100" dirty="0" smtClean="0">
                  <a:solidFill>
                    <a:prstClr val="black"/>
                  </a:solidFill>
                  <a:latin typeface="Calibri" pitchFamily="34" charset="0"/>
                  <a:cs typeface="Calibri" pitchFamily="34" charset="0"/>
                </a:rPr>
                <a:t>Cluster</a:t>
              </a:r>
              <a:endParaRPr lang="en-US" sz="1100" dirty="0">
                <a:solidFill>
                  <a:prstClr val="black"/>
                </a:solidFill>
                <a:latin typeface="Calibri" pitchFamily="34" charset="0"/>
                <a:cs typeface="Calibri" pitchFamily="34" charset="0"/>
              </a:endParaRPr>
            </a:p>
          </p:txBody>
        </p:sp>
        <p:sp>
          <p:nvSpPr>
            <p:cNvPr id="166" name="Bent Arrow 165"/>
            <p:cNvSpPr>
              <a:spLocks noChangeAspect="1"/>
            </p:cNvSpPr>
            <p:nvPr/>
          </p:nvSpPr>
          <p:spPr>
            <a:xfrm>
              <a:off x="4823193" y="2132242"/>
              <a:ext cx="582888" cy="434909"/>
            </a:xfrm>
            <a:prstGeom prst="bentArrow">
              <a:avLst>
                <a:gd name="adj1" fmla="val 25000"/>
                <a:gd name="adj2" fmla="val 37585"/>
                <a:gd name="adj3" fmla="val 25000"/>
                <a:gd name="adj4" fmla="val 34279"/>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
          <p:nvSpPr>
            <p:cNvPr id="167" name="TextBox 166"/>
            <p:cNvSpPr txBox="1"/>
            <p:nvPr/>
          </p:nvSpPr>
          <p:spPr>
            <a:xfrm>
              <a:off x="4640313" y="2022448"/>
              <a:ext cx="663964" cy="261610"/>
            </a:xfrm>
            <a:prstGeom prst="rect">
              <a:avLst/>
            </a:prstGeom>
            <a:noFill/>
          </p:spPr>
          <p:txBody>
            <a:bodyPr wrap="none" rtlCol="0">
              <a:spAutoFit/>
            </a:bodyPr>
            <a:lstStyle/>
            <a:p>
              <a:r>
                <a:rPr lang="en-US" sz="1100" dirty="0" smtClean="0">
                  <a:solidFill>
                    <a:prstClr val="black"/>
                  </a:solidFill>
                  <a:latin typeface="Calibri" pitchFamily="34" charset="0"/>
                  <a:cs typeface="Calibri" pitchFamily="34" charset="0"/>
                </a:rPr>
                <a:t>Abstract</a:t>
              </a:r>
              <a:endParaRPr lang="en-US" sz="1100" dirty="0">
                <a:solidFill>
                  <a:prstClr val="black"/>
                </a:solidFill>
                <a:latin typeface="Calibri" pitchFamily="34" charset="0"/>
                <a:cs typeface="Calibri" pitchFamily="34" charset="0"/>
              </a:endParaRPr>
            </a:p>
          </p:txBody>
        </p:sp>
        <p:grpSp>
          <p:nvGrpSpPr>
            <p:cNvPr id="168" name="Group 167"/>
            <p:cNvGrpSpPr>
              <a:grpSpLocks noChangeAspect="1"/>
            </p:cNvGrpSpPr>
            <p:nvPr/>
          </p:nvGrpSpPr>
          <p:grpSpPr>
            <a:xfrm>
              <a:off x="5571985" y="2135792"/>
              <a:ext cx="484088" cy="438134"/>
              <a:chOff x="5681709" y="1928528"/>
              <a:chExt cx="537876" cy="486815"/>
            </a:xfrm>
          </p:grpSpPr>
          <p:sp>
            <p:nvSpPr>
              <p:cNvPr id="169" name="Flowchart: Document 168"/>
              <p:cNvSpPr>
                <a:spLocks noChangeAspect="1"/>
              </p:cNvSpPr>
              <p:nvPr/>
            </p:nvSpPr>
            <p:spPr>
              <a:xfrm>
                <a:off x="5681709" y="1928528"/>
                <a:ext cx="537876" cy="486815"/>
              </a:xfrm>
              <a:prstGeom prst="flowChartDocumen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70" name="TextBox 169"/>
              <p:cNvSpPr txBox="1"/>
              <p:nvPr/>
            </p:nvSpPr>
            <p:spPr>
              <a:xfrm>
                <a:off x="5709647" y="1977233"/>
                <a:ext cx="433167" cy="2906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smtClean="0">
                    <a:ln>
                      <a:noFill/>
                    </a:ln>
                    <a:solidFill>
                      <a:prstClr val="black"/>
                    </a:solidFill>
                    <a:effectLst/>
                    <a:uLnTx/>
                    <a:uFillTx/>
                    <a:latin typeface="Calibri" pitchFamily="34" charset="0"/>
                    <a:cs typeface="Calibri" pitchFamily="34" charset="0"/>
                  </a:rPr>
                  <a:t>RTL</a:t>
                </a:r>
              </a:p>
            </p:txBody>
          </p:sp>
        </p:grpSp>
        <p:sp>
          <p:nvSpPr>
            <p:cNvPr id="171" name="Rectangle 170"/>
            <p:cNvSpPr/>
            <p:nvPr/>
          </p:nvSpPr>
          <p:spPr>
            <a:xfrm flipH="1">
              <a:off x="7093449" y="2061165"/>
              <a:ext cx="488203" cy="373949"/>
            </a:xfrm>
            <a:prstGeom prst="rect">
              <a:avLst/>
            </a:prstGeom>
            <a:solidFill>
              <a:srgbClr val="4F81BD"/>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72" name="Rectangle 171"/>
            <p:cNvSpPr/>
            <p:nvPr/>
          </p:nvSpPr>
          <p:spPr>
            <a:xfrm flipH="1">
              <a:off x="7033604" y="2124699"/>
              <a:ext cx="488203" cy="373949"/>
            </a:xfrm>
            <a:prstGeom prst="rect">
              <a:avLst/>
            </a:prstGeom>
            <a:solidFill>
              <a:srgbClr val="4F81BD"/>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73" name="Flowchart: Document 172"/>
            <p:cNvSpPr/>
            <p:nvPr/>
          </p:nvSpPr>
          <p:spPr>
            <a:xfrm>
              <a:off x="6979935" y="2174383"/>
              <a:ext cx="484092" cy="438133"/>
            </a:xfrm>
            <a:prstGeom prst="flowChartDocument">
              <a:avLst/>
            </a:prstGeom>
            <a:solidFill>
              <a:srgbClr val="4F81BD"/>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74" name="TextBox 173"/>
            <p:cNvSpPr txBox="1"/>
            <p:nvPr/>
          </p:nvSpPr>
          <p:spPr>
            <a:xfrm flipH="1">
              <a:off x="6910373" y="2130585"/>
              <a:ext cx="619080" cy="430887"/>
            </a:xfrm>
            <a:prstGeom prst="rect">
              <a:avLst/>
            </a:prstGeom>
            <a:noFill/>
            <a:ln w="19050">
              <a:noFill/>
            </a:ln>
          </p:spPr>
          <p:txBody>
            <a:bodyPr wrap="none" rtlCol="0">
              <a:spAutoFit/>
            </a:bodyPr>
            <a:lstStyle/>
            <a:p>
              <a:r>
                <a:rPr lang="en-US" sz="1100" i="1" dirty="0" smtClean="0">
                  <a:solidFill>
                    <a:prstClr val="black"/>
                  </a:solidFill>
                  <a:latin typeface="Calibri" pitchFamily="34" charset="0"/>
                  <a:cs typeface="Calibri" pitchFamily="34" charset="0"/>
                </a:rPr>
                <a:t>RTL</a:t>
              </a:r>
            </a:p>
            <a:p>
              <a:r>
                <a:rPr lang="en-US" sz="1100" i="1" dirty="0" smtClean="0">
                  <a:solidFill>
                    <a:prstClr val="black"/>
                  </a:solidFill>
                  <a:latin typeface="Calibri" pitchFamily="34" charset="0"/>
                  <a:cs typeface="Calibri" pitchFamily="34" charset="0"/>
                </a:rPr>
                <a:t>clusters</a:t>
              </a:r>
              <a:endParaRPr lang="en-US" sz="1100" i="1" dirty="0">
                <a:solidFill>
                  <a:prstClr val="black"/>
                </a:solidFill>
                <a:latin typeface="Calibri" pitchFamily="34" charset="0"/>
                <a:cs typeface="Calibri" pitchFamily="34" charset="0"/>
              </a:endParaRPr>
            </a:p>
          </p:txBody>
        </p:sp>
        <p:sp>
          <p:nvSpPr>
            <p:cNvPr id="175" name="Right Arrow 174"/>
            <p:cNvSpPr>
              <a:spLocks noChangeAspect="1"/>
            </p:cNvSpPr>
            <p:nvPr/>
          </p:nvSpPr>
          <p:spPr>
            <a:xfrm>
              <a:off x="6133576" y="2102008"/>
              <a:ext cx="809047" cy="321211"/>
            </a:xfrm>
            <a:prstGeom prst="rightArrow">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76" name="Bent Arrow 175"/>
            <p:cNvSpPr>
              <a:spLocks noChangeAspect="1"/>
            </p:cNvSpPr>
            <p:nvPr/>
          </p:nvSpPr>
          <p:spPr>
            <a:xfrm>
              <a:off x="6145769" y="1581546"/>
              <a:ext cx="637358" cy="493286"/>
            </a:xfrm>
            <a:prstGeom prst="bentArrow">
              <a:avLst>
                <a:gd name="adj1" fmla="val 25000"/>
                <a:gd name="adj2" fmla="val 32333"/>
                <a:gd name="adj3" fmla="val 25000"/>
                <a:gd name="adj4" fmla="val 43750"/>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
          <p:nvSpPr>
            <p:cNvPr id="177" name="TextBox 176"/>
            <p:cNvSpPr txBox="1"/>
            <p:nvPr/>
          </p:nvSpPr>
          <p:spPr>
            <a:xfrm>
              <a:off x="6015009" y="1459511"/>
              <a:ext cx="663964" cy="261610"/>
            </a:xfrm>
            <a:prstGeom prst="rect">
              <a:avLst/>
            </a:prstGeom>
            <a:noFill/>
          </p:spPr>
          <p:txBody>
            <a:bodyPr wrap="none" rtlCol="0">
              <a:spAutoFit/>
            </a:bodyPr>
            <a:lstStyle/>
            <a:p>
              <a:r>
                <a:rPr lang="en-US" sz="1100" dirty="0" smtClean="0">
                  <a:solidFill>
                    <a:prstClr val="black"/>
                  </a:solidFill>
                  <a:latin typeface="Calibri" pitchFamily="34" charset="0"/>
                  <a:cs typeface="Calibri" pitchFamily="34" charset="0"/>
                </a:rPr>
                <a:t>Abstract</a:t>
              </a:r>
              <a:endParaRPr lang="en-US" sz="1100" dirty="0">
                <a:solidFill>
                  <a:prstClr val="black"/>
                </a:solidFill>
                <a:latin typeface="Calibri" pitchFamily="34" charset="0"/>
                <a:cs typeface="Calibri" pitchFamily="34" charset="0"/>
              </a:endParaRPr>
            </a:p>
          </p:txBody>
        </p:sp>
        <p:sp>
          <p:nvSpPr>
            <p:cNvPr id="178" name="TextBox 177"/>
            <p:cNvSpPr txBox="1">
              <a:spLocks noChangeAspect="1"/>
            </p:cNvSpPr>
            <p:nvPr/>
          </p:nvSpPr>
          <p:spPr>
            <a:xfrm>
              <a:off x="6145361" y="2129675"/>
              <a:ext cx="587020" cy="261610"/>
            </a:xfrm>
            <a:prstGeom prst="rect">
              <a:avLst/>
            </a:prstGeom>
            <a:noFill/>
          </p:spPr>
          <p:txBody>
            <a:bodyPr wrap="none" rtlCol="0">
              <a:spAutoFit/>
            </a:bodyPr>
            <a:lstStyle/>
            <a:p>
              <a:r>
                <a:rPr lang="en-US" sz="1100" dirty="0" smtClean="0">
                  <a:solidFill>
                    <a:prstClr val="black"/>
                  </a:solidFill>
                  <a:latin typeface="Calibri" pitchFamily="34" charset="0"/>
                  <a:cs typeface="Calibri" pitchFamily="34" charset="0"/>
                </a:rPr>
                <a:t>Cluster</a:t>
              </a:r>
              <a:endParaRPr lang="en-US" sz="1100" dirty="0">
                <a:solidFill>
                  <a:prstClr val="black"/>
                </a:solidFill>
                <a:latin typeface="Calibri" pitchFamily="34" charset="0"/>
                <a:cs typeface="Calibri" pitchFamily="34" charset="0"/>
              </a:endParaRPr>
            </a:p>
          </p:txBody>
        </p:sp>
        <p:grpSp>
          <p:nvGrpSpPr>
            <p:cNvPr id="179" name="Group 178"/>
            <p:cNvGrpSpPr>
              <a:grpSpLocks noChangeAspect="1"/>
            </p:cNvGrpSpPr>
            <p:nvPr/>
          </p:nvGrpSpPr>
          <p:grpSpPr>
            <a:xfrm>
              <a:off x="7700016" y="2061166"/>
              <a:ext cx="652443" cy="553095"/>
              <a:chOff x="8161705" y="3212748"/>
              <a:chExt cx="805485" cy="682835"/>
            </a:xfrm>
          </p:grpSpPr>
          <p:sp>
            <p:nvSpPr>
              <p:cNvPr id="180" name="Rectangle 179"/>
              <p:cNvSpPr/>
              <p:nvPr/>
            </p:nvSpPr>
            <p:spPr>
              <a:xfrm>
                <a:off x="8161705" y="3212748"/>
                <a:ext cx="602720" cy="461665"/>
              </a:xfrm>
              <a:prstGeom prst="rect">
                <a:avLst/>
              </a:prstGeom>
              <a:solidFill>
                <a:srgbClr val="4F81BD"/>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81" name="Rectangle 180"/>
              <p:cNvSpPr/>
              <p:nvPr/>
            </p:nvSpPr>
            <p:spPr>
              <a:xfrm>
                <a:off x="8225860" y="3292714"/>
                <a:ext cx="602720" cy="419695"/>
              </a:xfrm>
              <a:prstGeom prst="rect">
                <a:avLst/>
              </a:prstGeom>
              <a:solidFill>
                <a:srgbClr val="4F81BD"/>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82" name="Flowchart: Document 181"/>
              <p:cNvSpPr/>
              <p:nvPr/>
            </p:nvSpPr>
            <p:spPr>
              <a:xfrm flipH="1">
                <a:off x="8306921" y="3354678"/>
                <a:ext cx="597645" cy="540905"/>
              </a:xfrm>
              <a:prstGeom prst="flowChartDocument">
                <a:avLst/>
              </a:prstGeom>
              <a:solidFill>
                <a:srgbClr val="4F81BD"/>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83" name="TextBox 182"/>
              <p:cNvSpPr txBox="1"/>
              <p:nvPr/>
            </p:nvSpPr>
            <p:spPr>
              <a:xfrm>
                <a:off x="8232581" y="3288723"/>
                <a:ext cx="734609" cy="531961"/>
              </a:xfrm>
              <a:prstGeom prst="rect">
                <a:avLst/>
              </a:prstGeom>
              <a:noFill/>
              <a:ln w="19050">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smtClean="0">
                    <a:ln>
                      <a:noFill/>
                    </a:ln>
                    <a:solidFill>
                      <a:prstClr val="black"/>
                    </a:solidFill>
                    <a:effectLst/>
                    <a:uLnTx/>
                    <a:uFillTx/>
                    <a:latin typeface="Calibri" pitchFamily="34" charset="0"/>
                    <a:cs typeface="Calibri" pitchFamily="34" charset="0"/>
                  </a:rPr>
                  <a:t>SW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smtClean="0">
                    <a:ln>
                      <a:noFill/>
                    </a:ln>
                    <a:solidFill>
                      <a:prstClr val="black"/>
                    </a:solidFill>
                    <a:effectLst/>
                    <a:uLnTx/>
                    <a:uFillTx/>
                    <a:latin typeface="Calibri" pitchFamily="34" charset="0"/>
                    <a:cs typeface="Calibri" pitchFamily="34" charset="0"/>
                  </a:rPr>
                  <a:t>models</a:t>
                </a:r>
              </a:p>
            </p:txBody>
          </p:sp>
        </p:grpSp>
        <p:sp>
          <p:nvSpPr>
            <p:cNvPr id="184" name="TextBox 183"/>
            <p:cNvSpPr txBox="1"/>
            <p:nvPr/>
          </p:nvSpPr>
          <p:spPr>
            <a:xfrm>
              <a:off x="7615002" y="1658181"/>
              <a:ext cx="681597" cy="261610"/>
            </a:xfrm>
            <a:prstGeom prst="rect">
              <a:avLst/>
            </a:prstGeom>
            <a:noFill/>
          </p:spPr>
          <p:txBody>
            <a:bodyPr wrap="none" rtlCol="0">
              <a:spAutoFit/>
            </a:bodyPr>
            <a:lstStyle/>
            <a:p>
              <a:pPr algn="ctr"/>
              <a:r>
                <a:rPr lang="en-US" sz="1100" dirty="0" smtClean="0">
                  <a:solidFill>
                    <a:prstClr val="black"/>
                  </a:solidFill>
                  <a:latin typeface="Calibri" pitchFamily="34" charset="0"/>
                  <a:cs typeface="Calibri" pitchFamily="34" charset="0"/>
                </a:rPr>
                <a:t>IP blocks</a:t>
              </a:r>
              <a:endParaRPr lang="en-US" sz="1100" dirty="0">
                <a:solidFill>
                  <a:prstClr val="black"/>
                </a:solidFill>
                <a:latin typeface="Calibri" pitchFamily="34" charset="0"/>
                <a:cs typeface="Calibri" pitchFamily="34" charset="0"/>
              </a:endParaRPr>
            </a:p>
          </p:txBody>
        </p:sp>
        <p:sp>
          <p:nvSpPr>
            <p:cNvPr id="185" name="Bent Arrow 184"/>
            <p:cNvSpPr>
              <a:spLocks noChangeAspect="1"/>
            </p:cNvSpPr>
            <p:nvPr/>
          </p:nvSpPr>
          <p:spPr>
            <a:xfrm>
              <a:off x="3484843" y="2575939"/>
              <a:ext cx="672767" cy="447961"/>
            </a:xfrm>
            <a:prstGeom prst="bentArrow">
              <a:avLst>
                <a:gd name="adj1" fmla="val 25000"/>
                <a:gd name="adj2" fmla="val 37623"/>
                <a:gd name="adj3" fmla="val 25000"/>
                <a:gd name="adj4" fmla="val 43750"/>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
          <p:nvSpPr>
            <p:cNvPr id="186" name="TextBox 185"/>
            <p:cNvSpPr txBox="1"/>
            <p:nvPr/>
          </p:nvSpPr>
          <p:spPr>
            <a:xfrm>
              <a:off x="2325875" y="863416"/>
              <a:ext cx="1350933" cy="461665"/>
            </a:xfrm>
            <a:prstGeom prst="rect">
              <a:avLst/>
            </a:prstGeom>
            <a:noFill/>
          </p:spPr>
          <p:txBody>
            <a:bodyPr wrap="square" rtlCol="0">
              <a:spAutoFit/>
            </a:bodyPr>
            <a:lstStyle/>
            <a:p>
              <a:r>
                <a:rPr lang="en-US" sz="1200" b="1" dirty="0" smtClean="0">
                  <a:solidFill>
                    <a:prstClr val="black"/>
                  </a:solidFill>
                  <a:latin typeface="Calibri" pitchFamily="34" charset="0"/>
                  <a:cs typeface="Calibri" pitchFamily="34" charset="0"/>
                </a:rPr>
                <a:t>Transistor model </a:t>
              </a:r>
            </a:p>
            <a:p>
              <a:r>
                <a:rPr lang="en-US" sz="1200" b="1" dirty="0">
                  <a:solidFill>
                    <a:srgbClr val="F79646">
                      <a:lumMod val="75000"/>
                    </a:srgbClr>
                  </a:solidFill>
                  <a:latin typeface="Calibri" pitchFamily="34" charset="0"/>
                  <a:cs typeface="Calibri" pitchFamily="34" charset="0"/>
                </a:rPr>
                <a:t>C</a:t>
              </a:r>
              <a:r>
                <a:rPr lang="en-US" sz="1200" b="1" dirty="0" smtClean="0">
                  <a:solidFill>
                    <a:srgbClr val="F79646">
                      <a:lumMod val="75000"/>
                    </a:srgbClr>
                  </a:solidFill>
                  <a:latin typeface="Calibri" pitchFamily="34" charset="0"/>
                  <a:cs typeface="Calibri" pitchFamily="34" charset="0"/>
                </a:rPr>
                <a:t>apacity load</a:t>
              </a:r>
              <a:endParaRPr lang="en-US" sz="1200" b="1" dirty="0">
                <a:solidFill>
                  <a:srgbClr val="F79646">
                    <a:lumMod val="75000"/>
                  </a:srgbClr>
                </a:solidFill>
                <a:latin typeface="Calibri" pitchFamily="34" charset="0"/>
                <a:cs typeface="Calibri" pitchFamily="34" charset="0"/>
              </a:endParaRPr>
            </a:p>
          </p:txBody>
        </p:sp>
        <p:sp>
          <p:nvSpPr>
            <p:cNvPr id="187" name="TextBox 186"/>
            <p:cNvSpPr txBox="1"/>
            <p:nvPr/>
          </p:nvSpPr>
          <p:spPr>
            <a:xfrm>
              <a:off x="3622620" y="863416"/>
              <a:ext cx="1468251" cy="461665"/>
            </a:xfrm>
            <a:prstGeom prst="rect">
              <a:avLst/>
            </a:prstGeom>
            <a:noFill/>
          </p:spPr>
          <p:txBody>
            <a:bodyPr wrap="square" rtlCol="0">
              <a:spAutoFit/>
            </a:bodyPr>
            <a:lstStyle/>
            <a:p>
              <a:r>
                <a:rPr lang="en-US" sz="1200" b="1" dirty="0" smtClean="0">
                  <a:solidFill>
                    <a:prstClr val="black"/>
                  </a:solidFill>
                  <a:latin typeface="Calibri" pitchFamily="34" charset="0"/>
                  <a:cs typeface="Calibri" pitchFamily="34" charset="0"/>
                </a:rPr>
                <a:t>Gate level model </a:t>
              </a:r>
            </a:p>
            <a:p>
              <a:r>
                <a:rPr lang="en-US" sz="1200" b="1" dirty="0">
                  <a:solidFill>
                    <a:srgbClr val="F79646">
                      <a:lumMod val="75000"/>
                    </a:srgbClr>
                  </a:solidFill>
                  <a:latin typeface="Calibri" pitchFamily="34" charset="0"/>
                  <a:cs typeface="Calibri" pitchFamily="34" charset="0"/>
                </a:rPr>
                <a:t>C</a:t>
              </a:r>
              <a:r>
                <a:rPr lang="en-US" sz="1200" b="1" dirty="0" smtClean="0">
                  <a:solidFill>
                    <a:srgbClr val="F79646">
                      <a:lumMod val="75000"/>
                    </a:srgbClr>
                  </a:solidFill>
                  <a:latin typeface="Calibri" pitchFamily="34" charset="0"/>
                  <a:cs typeface="Calibri" pitchFamily="34" charset="0"/>
                </a:rPr>
                <a:t>apacity load</a:t>
              </a:r>
              <a:endParaRPr lang="en-US" sz="1200" b="1" dirty="0">
                <a:solidFill>
                  <a:srgbClr val="F79646">
                    <a:lumMod val="75000"/>
                  </a:srgbClr>
                </a:solidFill>
                <a:latin typeface="Calibri" pitchFamily="34" charset="0"/>
                <a:cs typeface="Calibri" pitchFamily="34" charset="0"/>
              </a:endParaRPr>
            </a:p>
          </p:txBody>
        </p:sp>
        <p:sp>
          <p:nvSpPr>
            <p:cNvPr id="188" name="TextBox 187"/>
            <p:cNvSpPr txBox="1"/>
            <p:nvPr/>
          </p:nvSpPr>
          <p:spPr>
            <a:xfrm>
              <a:off x="4897914" y="863416"/>
              <a:ext cx="1475718" cy="646331"/>
            </a:xfrm>
            <a:prstGeom prst="rect">
              <a:avLst/>
            </a:prstGeom>
            <a:noFill/>
          </p:spPr>
          <p:txBody>
            <a:bodyPr wrap="square" rtlCol="0">
              <a:spAutoFit/>
            </a:bodyPr>
            <a:lstStyle/>
            <a:p>
              <a:r>
                <a:rPr lang="en-US" sz="1200" b="1" dirty="0">
                  <a:solidFill>
                    <a:prstClr val="black"/>
                  </a:solidFill>
                  <a:latin typeface="Calibri" pitchFamily="34" charset="0"/>
                  <a:cs typeface="Calibri" pitchFamily="34" charset="0"/>
                </a:rPr>
                <a:t>System-on-chip Design Framework </a:t>
              </a:r>
              <a:endParaRPr lang="en-US" sz="1200" b="1" dirty="0" smtClean="0">
                <a:solidFill>
                  <a:prstClr val="black"/>
                </a:solidFill>
                <a:latin typeface="Calibri" pitchFamily="34" charset="0"/>
                <a:cs typeface="Calibri" pitchFamily="34" charset="0"/>
              </a:endParaRPr>
            </a:p>
            <a:p>
              <a:r>
                <a:rPr lang="en-US" sz="1200" b="1" dirty="0">
                  <a:solidFill>
                    <a:srgbClr val="F79646">
                      <a:lumMod val="75000"/>
                    </a:srgbClr>
                  </a:solidFill>
                  <a:latin typeface="Calibri" pitchFamily="34" charset="0"/>
                  <a:cs typeface="Calibri" pitchFamily="34" charset="0"/>
                </a:rPr>
                <a:t>W</a:t>
              </a:r>
              <a:r>
                <a:rPr lang="en-US" sz="1200" b="1" dirty="0" smtClean="0">
                  <a:solidFill>
                    <a:srgbClr val="F79646">
                      <a:lumMod val="75000"/>
                    </a:srgbClr>
                  </a:solidFill>
                  <a:latin typeface="Calibri" pitchFamily="34" charset="0"/>
                  <a:cs typeface="Calibri" pitchFamily="34" charset="0"/>
                </a:rPr>
                <a:t>ire load</a:t>
              </a:r>
              <a:endParaRPr lang="en-US" sz="1200" b="1" dirty="0">
                <a:solidFill>
                  <a:srgbClr val="F79646">
                    <a:lumMod val="75000"/>
                  </a:srgbClr>
                </a:solidFill>
                <a:latin typeface="Calibri" pitchFamily="34" charset="0"/>
                <a:cs typeface="Calibri" pitchFamily="34" charset="0"/>
              </a:endParaRPr>
            </a:p>
          </p:txBody>
        </p:sp>
        <p:pic>
          <p:nvPicPr>
            <p:cNvPr id="191"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359016" y="2668399"/>
              <a:ext cx="298609" cy="16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
        <p:nvSpPr>
          <p:cNvPr id="143" name="TextBox 142"/>
          <p:cNvSpPr txBox="1"/>
          <p:nvPr/>
        </p:nvSpPr>
        <p:spPr>
          <a:xfrm>
            <a:off x="8277640" y="3895968"/>
            <a:ext cx="102841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Transistors per chip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Speed (Hz)</a:t>
            </a:r>
          </a:p>
        </p:txBody>
      </p:sp>
      <p:sp>
        <p:nvSpPr>
          <p:cNvPr id="142" name="TextBox 141"/>
          <p:cNvSpPr txBox="1"/>
          <p:nvPr/>
        </p:nvSpPr>
        <p:spPr>
          <a:xfrm>
            <a:off x="32299" y="4011870"/>
            <a:ext cx="882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black"/>
                </a:solidFill>
                <a:effectLst/>
                <a:uLnTx/>
                <a:uFillTx/>
                <a:latin typeface="Calibri" pitchFamily="34" charset="0"/>
                <a:cs typeface="Calibri" pitchFamily="34" charset="0"/>
              </a:rPr>
              <a:t>Feature Size (µm)</a:t>
            </a:r>
          </a:p>
        </p:txBody>
      </p:sp>
      <p:sp>
        <p:nvSpPr>
          <p:cNvPr id="59" name="TextBox 58"/>
          <p:cNvSpPr txBox="1"/>
          <p:nvPr/>
        </p:nvSpPr>
        <p:spPr>
          <a:xfrm>
            <a:off x="17869" y="6514034"/>
            <a:ext cx="7724457" cy="507831"/>
          </a:xfrm>
          <a:prstGeom prst="rect">
            <a:avLst/>
          </a:prstGeom>
          <a:noFill/>
        </p:spPr>
        <p:txBody>
          <a:bodyPr wrap="square" rtlCol="0">
            <a:spAutoFit/>
          </a:bodyPr>
          <a:lstStyle/>
          <a:p>
            <a:pPr lvl="0">
              <a:defRPr/>
            </a:pPr>
            <a:r>
              <a:rPr lang="en-US" sz="900" dirty="0" smtClean="0">
                <a:latin typeface="Calibri" pitchFamily="34" charset="0"/>
                <a:cs typeface="Calibri" pitchFamily="34" charset="0"/>
              </a:rPr>
              <a:t>Sources: </a:t>
            </a:r>
            <a:r>
              <a:rPr lang="en-US" sz="900" kern="0" dirty="0">
                <a:solidFill>
                  <a:prstClr val="black"/>
                </a:solidFill>
                <a:latin typeface="Calibri" pitchFamily="34" charset="0"/>
                <a:cs typeface="Calibri" pitchFamily="34" charset="0"/>
              </a:rPr>
              <a:t>Singh R.,</a:t>
            </a:r>
            <a:r>
              <a:rPr lang="en-US" sz="900" i="1" kern="0" dirty="0">
                <a:solidFill>
                  <a:prstClr val="black"/>
                </a:solidFill>
                <a:latin typeface="Calibri" pitchFamily="34" charset="0"/>
                <a:cs typeface="Calibri" pitchFamily="34" charset="0"/>
              </a:rPr>
              <a:t> Trends in VLSI Design</a:t>
            </a:r>
            <a:r>
              <a:rPr lang="en-US" sz="900" i="1" kern="0" dirty="0" smtClean="0">
                <a:solidFill>
                  <a:prstClr val="black"/>
                </a:solidFill>
                <a:latin typeface="Calibri" pitchFamily="34" charset="0"/>
                <a:cs typeface="Calibri" pitchFamily="34" charset="0"/>
              </a:rPr>
              <a:t>: Methodologies </a:t>
            </a:r>
            <a:r>
              <a:rPr lang="en-US" sz="900" i="1" kern="0" dirty="0">
                <a:solidFill>
                  <a:prstClr val="black"/>
                </a:solidFill>
                <a:latin typeface="Calibri" pitchFamily="34" charset="0"/>
                <a:cs typeface="Calibri" pitchFamily="34" charset="0"/>
              </a:rPr>
              <a:t>and CAD Tools</a:t>
            </a:r>
            <a:r>
              <a:rPr lang="en-US" sz="900" kern="0" dirty="0">
                <a:solidFill>
                  <a:prstClr val="black"/>
                </a:solidFill>
                <a:latin typeface="Calibri" pitchFamily="34" charset="0"/>
                <a:cs typeface="Calibri" pitchFamily="34" charset="0"/>
              </a:rPr>
              <a:t>, </a:t>
            </a:r>
            <a:r>
              <a:rPr lang="en-US" sz="900" kern="0" dirty="0" smtClean="0">
                <a:solidFill>
                  <a:prstClr val="black"/>
                </a:solidFill>
                <a:latin typeface="Calibri" pitchFamily="34" charset="0"/>
                <a:cs typeface="Calibri" pitchFamily="34" charset="0"/>
              </a:rPr>
              <a:t>CEERI, </a:t>
            </a:r>
          </a:p>
          <a:p>
            <a:pPr lvl="0">
              <a:defRPr/>
            </a:pPr>
            <a:r>
              <a:rPr lang="en-US" sz="900" kern="0" dirty="0" smtClean="0">
                <a:solidFill>
                  <a:prstClr val="black"/>
                </a:solidFill>
                <a:latin typeface="Calibri" pitchFamily="34" charset="0"/>
                <a:cs typeface="Calibri" pitchFamily="34" charset="0"/>
              </a:rPr>
              <a:t>Intel</a:t>
            </a:r>
            <a:r>
              <a:rPr lang="en-US" sz="900" kern="0" dirty="0">
                <a:solidFill>
                  <a:prstClr val="black"/>
                </a:solidFill>
                <a:latin typeface="Calibri" pitchFamily="34" charset="0"/>
                <a:cs typeface="Calibri" pitchFamily="34" charset="0"/>
              </a:rPr>
              <a:t>,</a:t>
            </a:r>
            <a:r>
              <a:rPr lang="en-US" sz="900" i="1" kern="0" dirty="0">
                <a:solidFill>
                  <a:prstClr val="black"/>
                </a:solidFill>
                <a:latin typeface="Calibri" pitchFamily="34" charset="0"/>
                <a:cs typeface="Calibri" pitchFamily="34" charset="0"/>
              </a:rPr>
              <a:t> The Evolution of a Revolution</a:t>
            </a:r>
            <a:r>
              <a:rPr lang="en-US" sz="900" kern="0" dirty="0" smtClean="0">
                <a:solidFill>
                  <a:prstClr val="black"/>
                </a:solidFill>
                <a:latin typeface="Calibri" pitchFamily="34" charset="0"/>
                <a:cs typeface="Calibri" pitchFamily="34" charset="0"/>
              </a:rPr>
              <a:t>, and </a:t>
            </a:r>
            <a:r>
              <a:rPr lang="en-US" sz="900" kern="0" dirty="0" err="1">
                <a:solidFill>
                  <a:prstClr val="black"/>
                </a:solidFill>
                <a:latin typeface="Calibri" pitchFamily="34" charset="0"/>
                <a:cs typeface="Calibri" pitchFamily="34" charset="0"/>
              </a:rPr>
              <a:t>Sangiovanni-Vinventelli</a:t>
            </a:r>
            <a:r>
              <a:rPr lang="en-US" sz="900" kern="0" dirty="0">
                <a:solidFill>
                  <a:prstClr val="black"/>
                </a:solidFill>
                <a:latin typeface="Calibri" pitchFamily="34" charset="0"/>
                <a:cs typeface="Calibri" pitchFamily="34" charset="0"/>
              </a:rPr>
              <a:t>, A., </a:t>
            </a:r>
            <a:r>
              <a:rPr lang="en-US" sz="900" i="1" kern="0" dirty="0">
                <a:solidFill>
                  <a:prstClr val="black"/>
                </a:solidFill>
                <a:latin typeface="Calibri" pitchFamily="34" charset="0"/>
                <a:cs typeface="Calibri" pitchFamily="34" charset="0"/>
              </a:rPr>
              <a:t>Managing Complexity in IC Design</a:t>
            </a:r>
            <a:r>
              <a:rPr lang="en-US" sz="900" kern="0" dirty="0">
                <a:solidFill>
                  <a:prstClr val="black"/>
                </a:solidFill>
                <a:latin typeface="Calibri" pitchFamily="34" charset="0"/>
                <a:cs typeface="Calibri" pitchFamily="34" charset="0"/>
              </a:rPr>
              <a:t>, 2009 </a:t>
            </a:r>
          </a:p>
          <a:p>
            <a:pPr lvl="0">
              <a:defRPr/>
            </a:pPr>
            <a:endParaRPr lang="en-US" sz="900" kern="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596564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5342" y="1715964"/>
            <a:ext cx="2107899" cy="1542266"/>
          </a:xfrm>
          <a:prstGeom prst="rect">
            <a:avLst/>
          </a:prstGeom>
        </p:spPr>
      </p:pic>
      <p:sp>
        <p:nvSpPr>
          <p:cNvPr id="3" name="Title 2"/>
          <p:cNvSpPr>
            <a:spLocks noGrp="1"/>
          </p:cNvSpPr>
          <p:nvPr>
            <p:ph type="title"/>
          </p:nvPr>
        </p:nvSpPr>
        <p:spPr/>
        <p:txBody>
          <a:bodyPr/>
          <a:lstStyle/>
          <a:p>
            <a:r>
              <a:rPr lang="en-US" dirty="0" smtClean="0">
                <a:latin typeface="Calibri"/>
                <a:cs typeface="Calibri"/>
              </a:rPr>
              <a:t>Design tools (META)</a:t>
            </a:r>
            <a:endParaRPr lang="en-US" dirty="0">
              <a:latin typeface="Calibri"/>
              <a:cs typeface="Calibri"/>
            </a:endParaRPr>
          </a:p>
        </p:txBody>
      </p:sp>
      <p:pic>
        <p:nvPicPr>
          <p:cNvPr id="4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4285" y="4076149"/>
            <a:ext cx="2103120" cy="142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759484" y="5503741"/>
            <a:ext cx="2121093" cy="1015663"/>
          </a:xfrm>
          <a:prstGeom prst="rect">
            <a:avLst/>
          </a:prstGeom>
          <a:noFill/>
        </p:spPr>
        <p:txBody>
          <a:bodyPr wrap="none" rtlCol="0">
            <a:spAutoFit/>
          </a:bodyPr>
          <a:lstStyle/>
          <a:p>
            <a:pPr marL="114300" indent="-114300">
              <a:buFont typeface="Arial"/>
              <a:buChar char="•"/>
            </a:pPr>
            <a:r>
              <a:rPr lang="en-US" sz="1000" dirty="0" smtClean="0"/>
              <a:t>Models are fully </a:t>
            </a:r>
            <a:r>
              <a:rPr lang="en-US" sz="1000" dirty="0" err="1" smtClean="0"/>
              <a:t>composable</a:t>
            </a:r>
            <a:endParaRPr lang="en-US" sz="1000" dirty="0" smtClean="0"/>
          </a:p>
          <a:p>
            <a:pPr marL="114300" indent="-114300">
              <a:buFont typeface="Arial"/>
              <a:buChar char="•"/>
            </a:pPr>
            <a:r>
              <a:rPr lang="en-US" sz="1000" dirty="0" smtClean="0"/>
              <a:t>Simulation trace sampling to verify</a:t>
            </a:r>
            <a:br>
              <a:rPr lang="en-US" sz="1000" dirty="0" smtClean="0"/>
            </a:br>
            <a:r>
              <a:rPr lang="en-US" sz="1000" dirty="0" smtClean="0"/>
              <a:t>correctness probability</a:t>
            </a:r>
          </a:p>
          <a:p>
            <a:pPr marL="114300" indent="-114300">
              <a:buFont typeface="Arial"/>
              <a:buChar char="•"/>
            </a:pPr>
            <a:r>
              <a:rPr lang="en-US" sz="1000" dirty="0" smtClean="0"/>
              <a:t>Application of probabilistic model</a:t>
            </a:r>
            <a:br>
              <a:rPr lang="en-US" sz="1000" dirty="0" smtClean="0"/>
            </a:br>
            <a:r>
              <a:rPr lang="en-US" sz="1000" dirty="0" smtClean="0"/>
              <a:t>checking under investigation</a:t>
            </a:r>
          </a:p>
          <a:p>
            <a:pPr marL="114300" indent="-114300">
              <a:buFont typeface="Arial"/>
              <a:buChar char="•"/>
            </a:pPr>
            <a:r>
              <a:rPr lang="en-US" sz="1000" dirty="0"/>
              <a:t>10^2 </a:t>
            </a:r>
            <a:r>
              <a:rPr lang="en-US" sz="1000" dirty="0">
                <a:sym typeface="Wingdings"/>
              </a:rPr>
              <a:t> 10</a:t>
            </a:r>
            <a:r>
              <a:rPr lang="en-US" sz="1000" dirty="0"/>
              <a:t> </a:t>
            </a:r>
            <a:r>
              <a:rPr lang="en-US" sz="1000" dirty="0" smtClean="0"/>
              <a:t>designs</a:t>
            </a:r>
            <a:endParaRPr lang="en-US" sz="1000" dirty="0"/>
          </a:p>
        </p:txBody>
      </p:sp>
      <p:pic>
        <p:nvPicPr>
          <p:cNvPr id="51" name="Picture 50"/>
          <p:cNvPicPr>
            <a:picLocks/>
          </p:cNvPicPr>
          <p:nvPr/>
        </p:nvPicPr>
        <p:blipFill>
          <a:blip r:embed="rId4" cstate="screen">
            <a:extLst>
              <a:ext uri="{28A0092B-C50C-407E-A947-70E740481C1C}">
                <a14:useLocalDpi xmlns:a14="http://schemas.microsoft.com/office/drawing/2010/main"/>
              </a:ext>
            </a:extLst>
          </a:blip>
          <a:stretch>
            <a:fillRect/>
          </a:stretch>
        </p:blipFill>
        <p:spPr>
          <a:xfrm>
            <a:off x="6745461" y="4076149"/>
            <a:ext cx="2103120" cy="1463040"/>
          </a:xfrm>
          <a:prstGeom prst="rect">
            <a:avLst/>
          </a:prstGeom>
        </p:spPr>
      </p:pic>
      <p:pic>
        <p:nvPicPr>
          <p:cNvPr id="52" name="Picture 15"/>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9928" y="1118815"/>
            <a:ext cx="2103120" cy="153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33087" y="1141590"/>
            <a:ext cx="210312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972" y="848912"/>
            <a:ext cx="647700" cy="647700"/>
          </a:xfrm>
          <a:prstGeom prst="rect">
            <a:avLst/>
          </a:prstGeom>
        </p:spPr>
      </p:pic>
      <p:pic>
        <p:nvPicPr>
          <p:cNvPr id="56" name="Picture 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4591" y="1557794"/>
            <a:ext cx="795613" cy="456152"/>
          </a:xfrm>
          <a:prstGeom prst="rect">
            <a:avLst/>
          </a:prstGeom>
        </p:spPr>
      </p:pic>
      <p:grpSp>
        <p:nvGrpSpPr>
          <p:cNvPr id="57" name="Group 56"/>
          <p:cNvGrpSpPr/>
          <p:nvPr/>
        </p:nvGrpSpPr>
        <p:grpSpPr>
          <a:xfrm>
            <a:off x="1190581" y="865559"/>
            <a:ext cx="1664638" cy="1046440"/>
            <a:chOff x="1462920" y="1969692"/>
            <a:chExt cx="1664638" cy="1046440"/>
          </a:xfrm>
        </p:grpSpPr>
        <p:sp>
          <p:nvSpPr>
            <p:cNvPr id="58" name="TextBox 57"/>
            <p:cNvSpPr txBox="1"/>
            <p:nvPr/>
          </p:nvSpPr>
          <p:spPr>
            <a:xfrm>
              <a:off x="1462920" y="1969692"/>
              <a:ext cx="1664638" cy="1046440"/>
            </a:xfrm>
            <a:prstGeom prst="rect">
              <a:avLst/>
            </a:prstGeom>
            <a:noFill/>
          </p:spPr>
          <p:txBody>
            <a:bodyPr wrap="none" rtlCol="0">
              <a:spAutoFit/>
            </a:bodyPr>
            <a:lstStyle/>
            <a:p>
              <a:r>
                <a:rPr lang="en-US" sz="1200" b="1" u="sng" dirty="0" smtClean="0"/>
                <a:t>Component Models</a:t>
              </a:r>
            </a:p>
            <a:p>
              <a:pPr marL="114300" indent="-114300">
                <a:buFont typeface="Arial"/>
                <a:buChar char="•"/>
              </a:pPr>
              <a:r>
                <a:rPr lang="en-US" sz="1000" dirty="0" err="1" smtClean="0"/>
                <a:t>Modelica</a:t>
              </a:r>
              <a:endParaRPr lang="en-US" sz="1000" dirty="0" smtClean="0"/>
            </a:p>
            <a:p>
              <a:pPr marL="114300" indent="-114300">
                <a:buFont typeface="Arial"/>
                <a:buChar char="•"/>
              </a:pPr>
              <a:r>
                <a:rPr lang="en-US" sz="1000" dirty="0" smtClean="0"/>
                <a:t>State Flow</a:t>
              </a:r>
            </a:p>
            <a:p>
              <a:pPr marL="114300" indent="-114300">
                <a:buFont typeface="Arial"/>
                <a:buChar char="•"/>
              </a:pPr>
              <a:r>
                <a:rPr lang="en-US" sz="1000" dirty="0" smtClean="0"/>
                <a:t>Bond </a:t>
              </a:r>
              <a:r>
                <a:rPr lang="en-US" sz="1000" dirty="0" smtClean="0"/>
                <a:t>Graphs</a:t>
              </a:r>
            </a:p>
            <a:p>
              <a:pPr marL="114300" indent="-114300">
                <a:buFont typeface="Arial"/>
                <a:buChar char="•"/>
              </a:pPr>
              <a:r>
                <a:rPr lang="en-US" sz="1000" dirty="0" smtClean="0"/>
                <a:t>AADL</a:t>
              </a:r>
              <a:endParaRPr lang="en-US" sz="1000" dirty="0" smtClean="0"/>
            </a:p>
            <a:p>
              <a:pPr marL="114300" indent="-114300">
                <a:buFont typeface="Arial"/>
                <a:buChar char="•"/>
              </a:pPr>
              <a:r>
                <a:rPr lang="en-US" sz="1000" dirty="0" smtClean="0"/>
                <a:t>Geometry</a:t>
              </a:r>
              <a:endParaRPr lang="en-US" sz="1000" dirty="0"/>
            </a:p>
          </p:txBody>
        </p:sp>
        <p:sp>
          <p:nvSpPr>
            <p:cNvPr id="59" name="Right Brace 58"/>
            <p:cNvSpPr/>
            <p:nvPr/>
          </p:nvSpPr>
          <p:spPr>
            <a:xfrm>
              <a:off x="2354562" y="2235201"/>
              <a:ext cx="270519" cy="685800"/>
            </a:xfrm>
            <a:prstGeom prst="rightBrace">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p:cNvSpPr txBox="1"/>
            <p:nvPr/>
          </p:nvSpPr>
          <p:spPr>
            <a:xfrm rot="5400000">
              <a:off x="2455059" y="2368892"/>
              <a:ext cx="764064" cy="400110"/>
            </a:xfrm>
            <a:prstGeom prst="rect">
              <a:avLst/>
            </a:prstGeom>
            <a:noFill/>
          </p:spPr>
          <p:txBody>
            <a:bodyPr wrap="none" rtlCol="0">
              <a:spAutoFit/>
            </a:bodyPr>
            <a:lstStyle/>
            <a:p>
              <a:pPr algn="ctr"/>
              <a:r>
                <a:rPr lang="en-US" sz="1000" dirty="0" smtClean="0"/>
                <a:t>Semantic</a:t>
              </a:r>
            </a:p>
            <a:p>
              <a:pPr algn="ctr"/>
              <a:r>
                <a:rPr lang="en-US" sz="1000" dirty="0" smtClean="0"/>
                <a:t>Integration</a:t>
              </a:r>
            </a:p>
          </p:txBody>
        </p:sp>
      </p:grpSp>
      <p:sp>
        <p:nvSpPr>
          <p:cNvPr id="61" name="Right Arrow 60"/>
          <p:cNvSpPr/>
          <p:nvPr/>
        </p:nvSpPr>
        <p:spPr>
          <a:xfrm>
            <a:off x="3150332" y="1726512"/>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3759484" y="2560579"/>
            <a:ext cx="2159566" cy="1015663"/>
          </a:xfrm>
          <a:prstGeom prst="rect">
            <a:avLst/>
          </a:prstGeom>
          <a:noFill/>
        </p:spPr>
        <p:txBody>
          <a:bodyPr wrap="none" rtlCol="0">
            <a:spAutoFit/>
          </a:bodyPr>
          <a:lstStyle/>
          <a:p>
            <a:pPr marL="114300" indent="-114300">
              <a:buFont typeface="Arial"/>
              <a:buChar char="•"/>
            </a:pPr>
            <a:r>
              <a:rPr lang="en-US" sz="1000" dirty="0" smtClean="0"/>
              <a:t>Static constraint application</a:t>
            </a:r>
          </a:p>
          <a:p>
            <a:pPr marL="114300" indent="-114300">
              <a:buFont typeface="Arial"/>
              <a:buChar char="•"/>
            </a:pPr>
            <a:r>
              <a:rPr lang="en-US" sz="1000" dirty="0" smtClean="0"/>
              <a:t>Manufacturability constraints</a:t>
            </a:r>
          </a:p>
          <a:p>
            <a:pPr marL="114300" indent="-114300">
              <a:buFont typeface="Arial"/>
              <a:buChar char="•"/>
            </a:pPr>
            <a:r>
              <a:rPr lang="en-US" sz="1000" dirty="0" smtClean="0"/>
              <a:t>Structural complexity metrics</a:t>
            </a:r>
          </a:p>
          <a:p>
            <a:pPr marL="114300" indent="-114300">
              <a:buFont typeface="Arial"/>
              <a:buChar char="•"/>
            </a:pPr>
            <a:r>
              <a:rPr lang="en-US" sz="1000" dirty="0" smtClean="0"/>
              <a:t>Info entropy complexity metrics</a:t>
            </a:r>
          </a:p>
          <a:p>
            <a:pPr marL="114300" indent="-114300">
              <a:buFont typeface="Arial"/>
              <a:buChar char="•"/>
            </a:pPr>
            <a:r>
              <a:rPr lang="en-US" sz="1000" dirty="0" smtClean="0"/>
              <a:t>Identify Pareto-dominant designs</a:t>
            </a:r>
          </a:p>
          <a:p>
            <a:pPr marL="114300" indent="-114300">
              <a:buFont typeface="Arial"/>
              <a:buChar char="•"/>
            </a:pPr>
            <a:r>
              <a:rPr lang="en-US" sz="1000" dirty="0"/>
              <a:t>10</a:t>
            </a:r>
            <a:r>
              <a:rPr lang="en-US" sz="1000" dirty="0" smtClean="0"/>
              <a:t>^10 </a:t>
            </a:r>
            <a:r>
              <a:rPr lang="en-US" sz="1000" dirty="0">
                <a:sym typeface="Wingdings"/>
              </a:rPr>
              <a:t> 10</a:t>
            </a:r>
            <a:r>
              <a:rPr lang="en-US" sz="1000" dirty="0" smtClean="0">
                <a:sym typeface="Wingdings"/>
              </a:rPr>
              <a:t>^4 designs</a:t>
            </a:r>
            <a:endParaRPr lang="en-US" sz="1000" dirty="0"/>
          </a:p>
        </p:txBody>
      </p:sp>
      <p:sp>
        <p:nvSpPr>
          <p:cNvPr id="63" name="TextBox 62"/>
          <p:cNvSpPr txBox="1"/>
          <p:nvPr/>
        </p:nvSpPr>
        <p:spPr>
          <a:xfrm>
            <a:off x="3483417" y="875352"/>
            <a:ext cx="2155383" cy="276999"/>
          </a:xfrm>
          <a:prstGeom prst="rect">
            <a:avLst/>
          </a:prstGeom>
          <a:noFill/>
        </p:spPr>
        <p:txBody>
          <a:bodyPr wrap="none" rtlCol="0">
            <a:spAutoFit/>
          </a:bodyPr>
          <a:lstStyle/>
          <a:p>
            <a:r>
              <a:rPr lang="en-US" sz="1200" b="1" u="sng" dirty="0" smtClean="0"/>
              <a:t>Static Trade Space Exploration</a:t>
            </a:r>
            <a:endParaRPr lang="en-US" sz="1200" b="1" u="sng" dirty="0"/>
          </a:p>
        </p:txBody>
      </p:sp>
      <p:sp>
        <p:nvSpPr>
          <p:cNvPr id="64" name="TextBox 63"/>
          <p:cNvSpPr txBox="1"/>
          <p:nvPr/>
        </p:nvSpPr>
        <p:spPr>
          <a:xfrm>
            <a:off x="6825165" y="864591"/>
            <a:ext cx="1595309" cy="276999"/>
          </a:xfrm>
          <a:prstGeom prst="rect">
            <a:avLst/>
          </a:prstGeom>
          <a:noFill/>
        </p:spPr>
        <p:txBody>
          <a:bodyPr wrap="none" rtlCol="0">
            <a:spAutoFit/>
          </a:bodyPr>
          <a:lstStyle/>
          <a:p>
            <a:r>
              <a:rPr lang="en-US" sz="1200" b="1" u="sng" dirty="0" smtClean="0"/>
              <a:t>Qualitative Reasoning</a:t>
            </a:r>
            <a:endParaRPr lang="en-US" sz="1200" b="1" u="sng" dirty="0"/>
          </a:p>
        </p:txBody>
      </p:sp>
      <p:sp>
        <p:nvSpPr>
          <p:cNvPr id="65" name="TextBox 64"/>
          <p:cNvSpPr txBox="1"/>
          <p:nvPr/>
        </p:nvSpPr>
        <p:spPr>
          <a:xfrm>
            <a:off x="6657123" y="2553868"/>
            <a:ext cx="2390398" cy="861774"/>
          </a:xfrm>
          <a:prstGeom prst="rect">
            <a:avLst/>
          </a:prstGeom>
          <a:noFill/>
        </p:spPr>
        <p:txBody>
          <a:bodyPr wrap="none" rtlCol="0">
            <a:spAutoFit/>
          </a:bodyPr>
          <a:lstStyle/>
          <a:p>
            <a:pPr marL="114300" indent="-114300">
              <a:buFont typeface="Arial"/>
              <a:buChar char="•"/>
            </a:pPr>
            <a:r>
              <a:rPr lang="en-US" sz="1000" dirty="0" smtClean="0"/>
              <a:t>Qualitative abstraction of dynamics</a:t>
            </a:r>
          </a:p>
          <a:p>
            <a:pPr marL="114300" indent="-114300">
              <a:buFont typeface="Arial"/>
              <a:buChar char="•"/>
            </a:pPr>
            <a:r>
              <a:rPr lang="en-US" sz="1000" dirty="0" smtClean="0"/>
              <a:t>Computationally inexpensive</a:t>
            </a:r>
          </a:p>
          <a:p>
            <a:pPr marL="114300" indent="-114300">
              <a:buFont typeface="Arial"/>
              <a:buChar char="•"/>
            </a:pPr>
            <a:r>
              <a:rPr lang="en-US" sz="1000" dirty="0" smtClean="0"/>
              <a:t>Quickly eliminate undesirable designs</a:t>
            </a:r>
          </a:p>
          <a:p>
            <a:pPr marL="114300" indent="-114300">
              <a:buFont typeface="Arial"/>
              <a:buChar char="•"/>
            </a:pPr>
            <a:r>
              <a:rPr lang="en-US" sz="1000" dirty="0" smtClean="0"/>
              <a:t>State space reachability analysis</a:t>
            </a:r>
          </a:p>
          <a:p>
            <a:pPr marL="114300" indent="-114300">
              <a:buFont typeface="Arial"/>
              <a:buChar char="•"/>
            </a:pPr>
            <a:r>
              <a:rPr lang="en-US" sz="1000" dirty="0" smtClean="0"/>
              <a:t>10^4 </a:t>
            </a:r>
            <a:r>
              <a:rPr lang="en-US" sz="1000" dirty="0">
                <a:sym typeface="Wingdings"/>
              </a:rPr>
              <a:t> 10</a:t>
            </a:r>
            <a:r>
              <a:rPr lang="en-US" sz="1000" dirty="0" smtClean="0">
                <a:sym typeface="Wingdings"/>
              </a:rPr>
              <a:t>^3 designs</a:t>
            </a:r>
            <a:endParaRPr lang="en-US" sz="1000" dirty="0"/>
          </a:p>
        </p:txBody>
      </p:sp>
      <p:sp>
        <p:nvSpPr>
          <p:cNvPr id="66" name="Right Arrow 65"/>
          <p:cNvSpPr/>
          <p:nvPr/>
        </p:nvSpPr>
        <p:spPr>
          <a:xfrm rot="5400000">
            <a:off x="7592258" y="3488624"/>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6966139" y="3803353"/>
            <a:ext cx="1608133" cy="276999"/>
          </a:xfrm>
          <a:prstGeom prst="rect">
            <a:avLst/>
          </a:prstGeom>
          <a:noFill/>
        </p:spPr>
        <p:txBody>
          <a:bodyPr wrap="none" rtlCol="0">
            <a:spAutoFit/>
          </a:bodyPr>
          <a:lstStyle/>
          <a:p>
            <a:r>
              <a:rPr lang="en-US" sz="1200" b="1" u="sng" dirty="0" smtClean="0"/>
              <a:t>Relational Abstraction</a:t>
            </a:r>
            <a:endParaRPr lang="en-US" sz="1200" b="1" u="sng" dirty="0"/>
          </a:p>
        </p:txBody>
      </p:sp>
      <p:sp>
        <p:nvSpPr>
          <p:cNvPr id="68" name="TextBox 67"/>
          <p:cNvSpPr txBox="1"/>
          <p:nvPr/>
        </p:nvSpPr>
        <p:spPr>
          <a:xfrm>
            <a:off x="3490675" y="3791853"/>
            <a:ext cx="2913027" cy="276999"/>
          </a:xfrm>
          <a:prstGeom prst="rect">
            <a:avLst/>
          </a:prstGeom>
          <a:noFill/>
        </p:spPr>
        <p:txBody>
          <a:bodyPr wrap="none" rtlCol="0">
            <a:spAutoFit/>
          </a:bodyPr>
          <a:lstStyle/>
          <a:p>
            <a:r>
              <a:rPr lang="en-US" sz="1200" b="1" u="sng" dirty="0" smtClean="0"/>
              <a:t>Linear Differential Equation Models</a:t>
            </a:r>
            <a:endParaRPr lang="en-US" sz="1200" b="1" u="sng" dirty="0"/>
          </a:p>
        </p:txBody>
      </p:sp>
      <p:sp>
        <p:nvSpPr>
          <p:cNvPr id="69" name="Right Arrow 68"/>
          <p:cNvSpPr/>
          <p:nvPr/>
        </p:nvSpPr>
        <p:spPr>
          <a:xfrm>
            <a:off x="6068257" y="1839475"/>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30939" y="5001257"/>
            <a:ext cx="1089978" cy="881519"/>
          </a:xfrm>
          <a:prstGeom prst="rect">
            <a:avLst/>
          </a:prstGeom>
        </p:spPr>
      </p:pic>
      <p:sp>
        <p:nvSpPr>
          <p:cNvPr id="71" name="Right Arrow 70"/>
          <p:cNvSpPr/>
          <p:nvPr/>
        </p:nvSpPr>
        <p:spPr>
          <a:xfrm rot="10800000">
            <a:off x="6068257" y="4867640"/>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6657123" y="5442017"/>
            <a:ext cx="2364750" cy="861774"/>
          </a:xfrm>
          <a:prstGeom prst="rect">
            <a:avLst/>
          </a:prstGeom>
          <a:noFill/>
        </p:spPr>
        <p:txBody>
          <a:bodyPr wrap="none" rtlCol="0">
            <a:spAutoFit/>
          </a:bodyPr>
          <a:lstStyle/>
          <a:p>
            <a:pPr marL="114300" indent="-114300">
              <a:buFont typeface="Arial"/>
              <a:buChar char="•"/>
            </a:pPr>
            <a:r>
              <a:rPr lang="en-US" sz="1000" dirty="0" smtClean="0"/>
              <a:t>Relational abstraction of dynamics</a:t>
            </a:r>
          </a:p>
          <a:p>
            <a:pPr marL="114300" indent="-114300">
              <a:buFont typeface="Arial"/>
              <a:buChar char="•"/>
            </a:pPr>
            <a:r>
              <a:rPr lang="en-US" sz="1000" dirty="0" smtClean="0"/>
              <a:t>Discretization of continuous state space</a:t>
            </a:r>
          </a:p>
          <a:p>
            <a:pPr marL="114300" indent="-114300">
              <a:buFont typeface="Arial"/>
              <a:buChar char="•"/>
            </a:pPr>
            <a:r>
              <a:rPr lang="en-US" sz="1000" dirty="0" smtClean="0"/>
              <a:t>Enables formal model checking</a:t>
            </a:r>
          </a:p>
          <a:p>
            <a:pPr marL="114300" indent="-114300">
              <a:buFont typeface="Arial"/>
              <a:buChar char="•"/>
            </a:pPr>
            <a:r>
              <a:rPr lang="en-US" sz="1000" dirty="0" smtClean="0"/>
              <a:t>State-space reachability analysis</a:t>
            </a:r>
          </a:p>
          <a:p>
            <a:pPr marL="114300" indent="-114300">
              <a:buFont typeface="Arial"/>
              <a:buChar char="•"/>
            </a:pPr>
            <a:r>
              <a:rPr lang="en-US" sz="1000" dirty="0"/>
              <a:t>10</a:t>
            </a:r>
            <a:r>
              <a:rPr lang="en-US" sz="1000" dirty="0" smtClean="0"/>
              <a:t>^3 </a:t>
            </a:r>
            <a:r>
              <a:rPr lang="en-US" sz="1000" dirty="0">
                <a:sym typeface="Wingdings"/>
              </a:rPr>
              <a:t> 10</a:t>
            </a:r>
            <a:r>
              <a:rPr lang="en-US" sz="1000" dirty="0" smtClean="0">
                <a:sym typeface="Wingdings"/>
              </a:rPr>
              <a:t>^</a:t>
            </a:r>
            <a:r>
              <a:rPr lang="en-US" sz="1000" dirty="0">
                <a:sym typeface="Wingdings"/>
              </a:rPr>
              <a:t>2</a:t>
            </a:r>
            <a:r>
              <a:rPr lang="en-US" sz="1000" dirty="0" smtClean="0">
                <a:sym typeface="Wingdings"/>
              </a:rPr>
              <a:t> designs</a:t>
            </a:r>
            <a:endParaRPr lang="en-US" sz="1000" dirty="0"/>
          </a:p>
        </p:txBody>
      </p:sp>
      <p:sp>
        <p:nvSpPr>
          <p:cNvPr id="73" name="TextBox 72"/>
          <p:cNvSpPr txBox="1"/>
          <p:nvPr/>
        </p:nvSpPr>
        <p:spPr>
          <a:xfrm>
            <a:off x="76456" y="5040884"/>
            <a:ext cx="1749197" cy="1477328"/>
          </a:xfrm>
          <a:prstGeom prst="rect">
            <a:avLst/>
          </a:prstGeom>
          <a:noFill/>
        </p:spPr>
        <p:txBody>
          <a:bodyPr wrap="none" rtlCol="0">
            <a:spAutoFit/>
          </a:bodyPr>
          <a:lstStyle/>
          <a:p>
            <a:pPr marL="114300" indent="-114300">
              <a:buFont typeface="Arial"/>
              <a:buChar char="•"/>
            </a:pPr>
            <a:r>
              <a:rPr lang="en-US" sz="1000" dirty="0" smtClean="0"/>
              <a:t>Generate composed </a:t>
            </a:r>
            <a:br>
              <a:rPr lang="en-US" sz="1000" dirty="0" smtClean="0"/>
            </a:br>
            <a:r>
              <a:rPr lang="en-US" sz="1000" dirty="0" smtClean="0"/>
              <a:t>CAD geometry for </a:t>
            </a:r>
            <a:r>
              <a:rPr lang="en-US" sz="1000" dirty="0" err="1" smtClean="0"/>
              <a:t>iFAB</a:t>
            </a:r>
            <a:endParaRPr lang="en-US" sz="1000" dirty="0" smtClean="0"/>
          </a:p>
          <a:p>
            <a:pPr marL="114300" indent="-114300">
              <a:buFont typeface="Arial"/>
              <a:buChar char="•"/>
            </a:pPr>
            <a:r>
              <a:rPr lang="en-US" sz="1000" dirty="0" smtClean="0"/>
              <a:t>Generate structured &amp;</a:t>
            </a:r>
            <a:br>
              <a:rPr lang="en-US" sz="1000" dirty="0" smtClean="0"/>
            </a:br>
            <a:r>
              <a:rPr lang="en-US" sz="1000" dirty="0" smtClean="0"/>
              <a:t>unstructured grids</a:t>
            </a:r>
            <a:endParaRPr lang="en-US" sz="1000" dirty="0"/>
          </a:p>
          <a:p>
            <a:pPr marL="114300" indent="-114300">
              <a:buFont typeface="Arial"/>
              <a:buChar char="•"/>
            </a:pPr>
            <a:r>
              <a:rPr lang="en-US" sz="1000" dirty="0" smtClean="0"/>
              <a:t>Provide constraints and </a:t>
            </a:r>
            <a:br>
              <a:rPr lang="en-US" sz="1000" dirty="0" smtClean="0"/>
            </a:br>
            <a:r>
              <a:rPr lang="en-US" sz="1000" dirty="0" smtClean="0"/>
              <a:t>input data to PDE solvers</a:t>
            </a:r>
          </a:p>
          <a:p>
            <a:pPr marL="114300" indent="-114300">
              <a:buFont typeface="Arial"/>
              <a:buChar char="•"/>
            </a:pPr>
            <a:r>
              <a:rPr lang="en-US" sz="1000" dirty="0" smtClean="0"/>
              <a:t>Couple to existing FEA, CFD,</a:t>
            </a:r>
            <a:br>
              <a:rPr lang="en-US" sz="1000" dirty="0" smtClean="0"/>
            </a:br>
            <a:r>
              <a:rPr lang="en-US" sz="1000" dirty="0" smtClean="0"/>
              <a:t>EMI, &amp; blast codes</a:t>
            </a:r>
            <a:endParaRPr lang="en-US" sz="1000" dirty="0"/>
          </a:p>
          <a:p>
            <a:pPr marL="114300" indent="-114300">
              <a:buFont typeface="Arial"/>
              <a:buChar char="•"/>
            </a:pPr>
            <a:r>
              <a:rPr lang="en-US" sz="1000" dirty="0"/>
              <a:t>10 </a:t>
            </a:r>
            <a:r>
              <a:rPr lang="en-US" sz="1000" dirty="0">
                <a:sym typeface="Wingdings"/>
              </a:rPr>
              <a:t> 1</a:t>
            </a:r>
            <a:r>
              <a:rPr lang="en-US" sz="1000" dirty="0"/>
              <a:t> </a:t>
            </a:r>
            <a:r>
              <a:rPr lang="en-US" sz="1000" dirty="0" smtClean="0"/>
              <a:t>design</a:t>
            </a:r>
            <a:endParaRPr lang="en-US" sz="1000" dirty="0"/>
          </a:p>
        </p:txBody>
      </p:sp>
      <p:sp>
        <p:nvSpPr>
          <p:cNvPr id="74" name="Right Arrow 73"/>
          <p:cNvSpPr/>
          <p:nvPr/>
        </p:nvSpPr>
        <p:spPr>
          <a:xfrm rot="8875420">
            <a:off x="3101667" y="5251219"/>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Arrow 74"/>
          <p:cNvSpPr/>
          <p:nvPr/>
        </p:nvSpPr>
        <p:spPr>
          <a:xfrm rot="12916145">
            <a:off x="3107454" y="4035914"/>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224824" y="4781217"/>
            <a:ext cx="2926552" cy="276999"/>
          </a:xfrm>
          <a:prstGeom prst="rect">
            <a:avLst/>
          </a:prstGeom>
          <a:noFill/>
        </p:spPr>
        <p:txBody>
          <a:bodyPr wrap="none" rtlCol="0">
            <a:spAutoFit/>
          </a:bodyPr>
          <a:lstStyle/>
          <a:p>
            <a:r>
              <a:rPr lang="en-US" sz="1200" b="1" u="sng" dirty="0" smtClean="0"/>
              <a:t>CAD &amp; Partial Differential Equation Models</a:t>
            </a:r>
            <a:endParaRPr lang="en-US" sz="1200" b="1" u="sng" dirty="0"/>
          </a:p>
        </p:txBody>
      </p:sp>
      <p:sp>
        <p:nvSpPr>
          <p:cNvPr id="77" name="TextBox 76"/>
          <p:cNvSpPr txBox="1"/>
          <p:nvPr/>
        </p:nvSpPr>
        <p:spPr>
          <a:xfrm>
            <a:off x="540903" y="3205023"/>
            <a:ext cx="2118038" cy="276999"/>
          </a:xfrm>
          <a:prstGeom prst="rect">
            <a:avLst/>
          </a:prstGeom>
          <a:noFill/>
        </p:spPr>
        <p:txBody>
          <a:bodyPr wrap="none" rtlCol="0">
            <a:spAutoFit/>
          </a:bodyPr>
          <a:lstStyle/>
          <a:p>
            <a:r>
              <a:rPr lang="en-US" sz="1200" b="1" u="sng" dirty="0" smtClean="0"/>
              <a:t>Embedded Software Synthesis</a:t>
            </a:r>
            <a:endParaRPr lang="en-US" sz="1200" b="1" u="sng" dirty="0"/>
          </a:p>
        </p:txBody>
      </p:sp>
      <p:sp>
        <p:nvSpPr>
          <p:cNvPr id="78" name="TextBox 77"/>
          <p:cNvSpPr txBox="1"/>
          <p:nvPr/>
        </p:nvSpPr>
        <p:spPr>
          <a:xfrm>
            <a:off x="76456" y="3484066"/>
            <a:ext cx="1582484" cy="1169551"/>
          </a:xfrm>
          <a:prstGeom prst="rect">
            <a:avLst/>
          </a:prstGeom>
          <a:noFill/>
        </p:spPr>
        <p:txBody>
          <a:bodyPr wrap="none" rtlCol="0">
            <a:spAutoFit/>
          </a:bodyPr>
          <a:lstStyle/>
          <a:p>
            <a:pPr marL="114300" indent="-114300">
              <a:buFont typeface="Arial"/>
              <a:buChar char="•"/>
            </a:pPr>
            <a:r>
              <a:rPr lang="en-US" sz="1000" dirty="0" smtClean="0"/>
              <a:t>Auto code generation</a:t>
            </a:r>
          </a:p>
          <a:p>
            <a:pPr marL="114300" indent="-114300">
              <a:buFont typeface="Arial"/>
              <a:buChar char="•"/>
            </a:pPr>
            <a:r>
              <a:rPr lang="en-US" sz="1000" dirty="0" smtClean="0"/>
              <a:t>Generation of hardware-</a:t>
            </a:r>
            <a:br>
              <a:rPr lang="en-US" sz="1000" dirty="0" smtClean="0"/>
            </a:br>
            <a:r>
              <a:rPr lang="en-US" sz="1000" dirty="0" smtClean="0"/>
              <a:t>specific timing models</a:t>
            </a:r>
          </a:p>
          <a:p>
            <a:pPr marL="114300" indent="-114300">
              <a:buFont typeface="Arial"/>
              <a:buChar char="•"/>
            </a:pPr>
            <a:r>
              <a:rPr lang="en-US" sz="1000" dirty="0" smtClean="0"/>
              <a:t>Monte Carlo simulation</a:t>
            </a:r>
            <a:br>
              <a:rPr lang="en-US" sz="1000" dirty="0" smtClean="0"/>
            </a:br>
            <a:r>
              <a:rPr lang="en-US" sz="1000" dirty="0" smtClean="0"/>
              <a:t>sampling to co-verify</a:t>
            </a:r>
          </a:p>
          <a:p>
            <a:pPr marL="114300" indent="-114300">
              <a:buFont typeface="Arial"/>
              <a:buChar char="•"/>
            </a:pPr>
            <a:r>
              <a:rPr lang="en-US" sz="1000" dirty="0" smtClean="0"/>
              <a:t>Hybrid model checking</a:t>
            </a:r>
            <a:br>
              <a:rPr lang="en-US" sz="1000" dirty="0" smtClean="0"/>
            </a:br>
            <a:r>
              <a:rPr lang="en-US" sz="1000" dirty="0" smtClean="0"/>
              <a:t>under investigation</a:t>
            </a:r>
            <a:endParaRPr lang="en-US" sz="1000" dirty="0"/>
          </a:p>
        </p:txBody>
      </p:sp>
      <p:grpSp>
        <p:nvGrpSpPr>
          <p:cNvPr id="79" name="Group 78"/>
          <p:cNvGrpSpPr/>
          <p:nvPr/>
        </p:nvGrpSpPr>
        <p:grpSpPr>
          <a:xfrm>
            <a:off x="1479106" y="3161136"/>
            <a:ext cx="1630069" cy="1883096"/>
            <a:chOff x="1297066" y="3469801"/>
            <a:chExt cx="1630069" cy="1883096"/>
          </a:xfrm>
        </p:grpSpPr>
        <p:grpSp>
          <p:nvGrpSpPr>
            <p:cNvPr id="80" name="Group 79"/>
            <p:cNvGrpSpPr/>
            <p:nvPr/>
          </p:nvGrpSpPr>
          <p:grpSpPr>
            <a:xfrm>
              <a:off x="1297066" y="3469801"/>
              <a:ext cx="1630069" cy="1883096"/>
              <a:chOff x="1246266" y="3469801"/>
              <a:chExt cx="1630069" cy="1883096"/>
            </a:xfrm>
          </p:grpSpPr>
          <p:grpSp>
            <p:nvGrpSpPr>
              <p:cNvPr id="82" name="Group 81"/>
              <p:cNvGrpSpPr/>
              <p:nvPr/>
            </p:nvGrpSpPr>
            <p:grpSpPr>
              <a:xfrm>
                <a:off x="1246266" y="3469801"/>
                <a:ext cx="1567909" cy="1883096"/>
                <a:chOff x="2432591" y="1411419"/>
                <a:chExt cx="3650063" cy="4856491"/>
              </a:xfrm>
            </p:grpSpPr>
            <p:pic>
              <p:nvPicPr>
                <p:cNvPr id="85"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21138385">
                  <a:off x="2432591" y="3351825"/>
                  <a:ext cx="3052044" cy="2916085"/>
                </a:xfrm>
                <a:prstGeom prst="rect">
                  <a:avLst/>
                </a:prstGeom>
                <a:noFill/>
                <a:ln w="9525">
                  <a:solidFill>
                    <a:schemeClr val="bg1">
                      <a:lumMod val="10000"/>
                    </a:schemeClr>
                  </a:solidFill>
                  <a:miter lim="800000"/>
                  <a:headEnd/>
                  <a:tailEnd/>
                </a:ln>
                <a:effectLst/>
                <a:scene3d>
                  <a:camera prst="isometricOffAxis2Top">
                    <a:rot lat="17829430" lon="2858061" rev="18448892"/>
                  </a:camera>
                  <a:lightRig rig="threePt" dir="t"/>
                </a:scene3d>
              </p:spPr>
            </p:pic>
            <p:pic>
              <p:nvPicPr>
                <p:cNvPr id="86" name="Picture 5" descr="tmr_arch.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rot="21416570">
                  <a:off x="2802552" y="2798641"/>
                  <a:ext cx="3001375" cy="2387376"/>
                </a:xfrm>
                <a:prstGeom prst="rect">
                  <a:avLst/>
                </a:prstGeom>
                <a:solidFill>
                  <a:schemeClr val="bg1">
                    <a:alpha val="70000"/>
                  </a:schemeClr>
                </a:solidFill>
                <a:ln w="9525">
                  <a:solidFill>
                    <a:schemeClr val="bg1">
                      <a:lumMod val="10000"/>
                    </a:schemeClr>
                  </a:solidFill>
                  <a:miter lim="800000"/>
                  <a:headEnd/>
                  <a:tailEnd/>
                </a:ln>
                <a:scene3d>
                  <a:camera prst="isometricOffAxis2Top">
                    <a:rot lat="18026349" lon="2777291" rev="18861738"/>
                  </a:camera>
                  <a:lightRig rig="threePt" dir="t"/>
                </a:scene3d>
              </p:spPr>
            </p:pic>
            <p:pic>
              <p:nvPicPr>
                <p:cNvPr id="87"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21062612">
                  <a:off x="3215972" y="1411419"/>
                  <a:ext cx="2866682" cy="3187152"/>
                </a:xfrm>
                <a:prstGeom prst="rect">
                  <a:avLst/>
                </a:prstGeom>
                <a:solidFill>
                  <a:schemeClr val="bg1">
                    <a:alpha val="70000"/>
                  </a:schemeClr>
                </a:solidFill>
                <a:ln w="9525">
                  <a:solidFill>
                    <a:schemeClr val="tx1"/>
                  </a:solidFill>
                  <a:miter lim="800000"/>
                  <a:headEnd/>
                  <a:tailEnd/>
                </a:ln>
                <a:effectLst/>
                <a:scene3d>
                  <a:camera prst="isometricOffAxis2Top"/>
                  <a:lightRig rig="threePt" dir="t"/>
                </a:scene3d>
              </p:spPr>
            </p:pic>
          </p:grpSp>
          <p:sp>
            <p:nvSpPr>
              <p:cNvPr id="83" name="TextBox 82"/>
              <p:cNvSpPr txBox="1"/>
              <p:nvPr/>
            </p:nvSpPr>
            <p:spPr>
              <a:xfrm rot="18860761">
                <a:off x="2481232" y="4046911"/>
                <a:ext cx="559374" cy="230832"/>
              </a:xfrm>
              <a:prstGeom prst="rect">
                <a:avLst/>
              </a:prstGeom>
              <a:noFill/>
            </p:spPr>
            <p:txBody>
              <a:bodyPr wrap="none" rtlCol="0">
                <a:spAutoFit/>
              </a:bodyPr>
              <a:lstStyle/>
              <a:p>
                <a:r>
                  <a:rPr lang="en-US" sz="900" dirty="0" smtClean="0"/>
                  <a:t>Physical</a:t>
                </a:r>
                <a:endParaRPr lang="en-US" sz="900" dirty="0"/>
              </a:p>
            </p:txBody>
          </p:sp>
          <p:sp>
            <p:nvSpPr>
              <p:cNvPr id="84" name="TextBox 83"/>
              <p:cNvSpPr txBox="1"/>
              <p:nvPr/>
            </p:nvSpPr>
            <p:spPr>
              <a:xfrm rot="18860761">
                <a:off x="2407581" y="4389811"/>
                <a:ext cx="605079" cy="230832"/>
              </a:xfrm>
              <a:prstGeom prst="rect">
                <a:avLst/>
              </a:prstGeom>
              <a:noFill/>
            </p:spPr>
            <p:txBody>
              <a:bodyPr wrap="none" rtlCol="0">
                <a:spAutoFit/>
              </a:bodyPr>
              <a:lstStyle/>
              <a:p>
                <a:r>
                  <a:rPr lang="en-US" sz="900" dirty="0" smtClean="0"/>
                  <a:t>Software</a:t>
                </a:r>
                <a:endParaRPr lang="en-US" sz="900" dirty="0"/>
              </a:p>
            </p:txBody>
          </p:sp>
        </p:grpSp>
        <p:sp>
          <p:nvSpPr>
            <p:cNvPr id="81" name="TextBox 80"/>
            <p:cNvSpPr txBox="1"/>
            <p:nvPr/>
          </p:nvSpPr>
          <p:spPr>
            <a:xfrm rot="18860761">
              <a:off x="2207817" y="4770811"/>
              <a:ext cx="699812" cy="230832"/>
            </a:xfrm>
            <a:prstGeom prst="rect">
              <a:avLst/>
            </a:prstGeom>
            <a:noFill/>
          </p:spPr>
          <p:txBody>
            <a:bodyPr wrap="none" rtlCol="0">
              <a:spAutoFit/>
            </a:bodyPr>
            <a:lstStyle/>
            <a:p>
              <a:pPr algn="ctr"/>
              <a:r>
                <a:rPr lang="en-US" sz="900" dirty="0" smtClean="0"/>
                <a:t>Computing</a:t>
              </a:r>
              <a:endParaRPr lang="en-US" sz="900" dirty="0"/>
            </a:p>
          </p:txBody>
        </p:sp>
      </p:grpSp>
      <p:sp>
        <p:nvSpPr>
          <p:cNvPr id="88" name="Rectangle 87"/>
          <p:cNvSpPr/>
          <p:nvPr/>
        </p:nvSpPr>
        <p:spPr>
          <a:xfrm>
            <a:off x="7136068" y="4325896"/>
            <a:ext cx="396570" cy="348972"/>
          </a:xfrm>
          <a:prstGeom prst="rect">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A</a:t>
            </a:r>
            <a:endParaRPr lang="en-US" sz="1200" dirty="0">
              <a:solidFill>
                <a:srgbClr val="000000"/>
              </a:solidFill>
            </a:endParaRPr>
          </a:p>
        </p:txBody>
      </p:sp>
      <p:sp>
        <p:nvSpPr>
          <p:cNvPr id="89" name="Rectangle 88"/>
          <p:cNvSpPr/>
          <p:nvPr/>
        </p:nvSpPr>
        <p:spPr>
          <a:xfrm>
            <a:off x="7906496" y="4791203"/>
            <a:ext cx="396570" cy="348972"/>
          </a:xfrm>
          <a:prstGeom prst="rect">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B</a:t>
            </a:r>
          </a:p>
        </p:txBody>
      </p:sp>
      <p:pic>
        <p:nvPicPr>
          <p:cNvPr id="90" name="Picture 2" descr="C:\Users\RT Fujitsu\Desktop\Desktop\BFV copy.jp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flipH="1">
            <a:off x="1938678" y="5442017"/>
            <a:ext cx="1105813" cy="1083752"/>
          </a:xfrm>
          <a:prstGeom prst="rect">
            <a:avLst/>
          </a:prstGeom>
          <a:noFill/>
          <a:ln w="9525">
            <a:noFill/>
            <a:miter lim="800000"/>
            <a:headEnd/>
            <a:tailEnd/>
          </a:ln>
        </p:spPr>
      </p:pic>
      <p:pic>
        <p:nvPicPr>
          <p:cNvPr id="55" name="Picture 5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987732"/>
            <a:ext cx="649080" cy="705522"/>
          </a:xfrm>
          <a:prstGeom prst="rect">
            <a:avLst/>
          </a:prstGeom>
        </p:spPr>
      </p:pic>
      <p:sp>
        <p:nvSpPr>
          <p:cNvPr id="123"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41592396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pitchFamily="34" charset="0"/>
                <a:ea typeface="Tahoma" pitchFamily="34" charset="0"/>
                <a:cs typeface="Calibri" pitchFamily="34" charset="0"/>
              </a:rPr>
              <a:t>Foundry-style manufacturing tools (</a:t>
            </a:r>
            <a:r>
              <a:rPr lang="en-US" sz="2400" dirty="0" err="1" smtClean="0">
                <a:latin typeface="Calibri" pitchFamily="34" charset="0"/>
                <a:ea typeface="Tahoma" pitchFamily="34" charset="0"/>
                <a:cs typeface="Calibri" pitchFamily="34" charset="0"/>
              </a:rPr>
              <a:t>iFAB</a:t>
            </a:r>
            <a:r>
              <a:rPr lang="en-US" sz="2400" dirty="0" smtClean="0">
                <a:latin typeface="Calibri" pitchFamily="34" charset="0"/>
                <a:ea typeface="Tahoma" pitchFamily="34" charset="0"/>
                <a:cs typeface="Calibri" pitchFamily="34" charset="0"/>
              </a:rPr>
              <a:t>)</a:t>
            </a:r>
            <a:endParaRPr lang="en-US" sz="2400" dirty="0">
              <a:latin typeface="Calibri" pitchFamily="34" charset="0"/>
              <a:ea typeface="Tahoma" pitchFamily="34" charset="0"/>
              <a:cs typeface="Calibri" pitchFamily="34" charset="0"/>
            </a:endParaRPr>
          </a:p>
        </p:txBody>
      </p:sp>
      <p:sp>
        <p:nvSpPr>
          <p:cNvPr id="47" name="Rectangle 46"/>
          <p:cNvSpPr/>
          <p:nvPr/>
        </p:nvSpPr>
        <p:spPr>
          <a:xfrm>
            <a:off x="1981200" y="3265304"/>
            <a:ext cx="4813300" cy="254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rtlCol="0" anchor="ctr"/>
          <a:lstStyle/>
          <a:p>
            <a:pPr algn="ctr"/>
            <a:r>
              <a:rPr lang="en-US" sz="1100" b="1" dirty="0" smtClean="0">
                <a:solidFill>
                  <a:prstClr val="black"/>
                </a:solidFill>
                <a:latin typeface="Tahoma" pitchFamily="34" charset="0"/>
                <a:ea typeface="Tahoma" pitchFamily="34" charset="0"/>
                <a:cs typeface="Tahoma" pitchFamily="34" charset="0"/>
              </a:rPr>
              <a:t>Manufacturing Process Model Library</a:t>
            </a:r>
          </a:p>
        </p:txBody>
      </p:sp>
      <p:pic>
        <p:nvPicPr>
          <p:cNvPr id="48" name="Picture 2" descr="C:\Users\RT Fujitsu\Desktop\Desktop\BFV copy.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flipH="1">
            <a:off x="50800" y="2203847"/>
            <a:ext cx="1559999" cy="1528878"/>
          </a:xfrm>
          <a:prstGeom prst="rect">
            <a:avLst/>
          </a:prstGeom>
          <a:noFill/>
          <a:ln w="9525">
            <a:noFill/>
            <a:miter lim="800000"/>
            <a:headEnd/>
            <a:tailEnd/>
          </a:ln>
        </p:spPr>
      </p:pic>
      <p:pic>
        <p:nvPicPr>
          <p:cNvPr id="49" name="Picture 2" descr="E:\00-WorkDesk\Seth Filip\Storyboard\SB-001 CraneLift.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4809" y="5348355"/>
            <a:ext cx="1463040" cy="1097280"/>
          </a:xfrm>
          <a:prstGeom prst="rect">
            <a:avLst/>
          </a:prstGeom>
          <a:noFill/>
        </p:spPr>
      </p:pic>
      <p:pic>
        <p:nvPicPr>
          <p:cNvPr id="50" name="Content Placeholder 3" descr="New_Representation"/>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8100" y="4388221"/>
            <a:ext cx="2103120" cy="2108200"/>
          </a:xfrm>
          <a:prstGeom prst="rect">
            <a:avLst/>
          </a:prstGeom>
        </p:spPr>
      </p:pic>
      <p:pic>
        <p:nvPicPr>
          <p:cNvPr id="51"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91"/>
          <a:stretch/>
        </p:blipFill>
        <p:spPr bwMode="auto">
          <a:xfrm>
            <a:off x="4698309" y="4019564"/>
            <a:ext cx="1820794" cy="196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3" name="Picture 2"/>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83340" y="1463334"/>
            <a:ext cx="210312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p:cNvPicPr>
          <p:nvPr/>
        </p:nvPicPr>
        <p:blipFill>
          <a:blip r:embed="rId7"/>
          <a:stretch>
            <a:fillRect/>
          </a:stretch>
        </p:blipFill>
        <p:spPr>
          <a:xfrm>
            <a:off x="2594809" y="3999227"/>
            <a:ext cx="1463040" cy="1097280"/>
          </a:xfrm>
          <a:prstGeom prst="rect">
            <a:avLst/>
          </a:prstGeom>
        </p:spPr>
      </p:pic>
      <p:pic>
        <p:nvPicPr>
          <p:cNvPr id="55" name="Picture 55716813.jpg" descr="55716813.jpg"/>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1931656" y="1463334"/>
            <a:ext cx="2103120" cy="1463040"/>
          </a:xfrm>
          <a:prstGeom prst="rect">
            <a:avLst/>
          </a:prstGeom>
        </p:spPr>
      </p:pic>
      <p:pic>
        <p:nvPicPr>
          <p:cNvPr id="56" name="Picture 55"/>
          <p:cNvPicPr>
            <a:picLocks/>
          </p:cNvPicPr>
          <p:nvPr/>
        </p:nvPicPr>
        <p:blipFill>
          <a:blip r:embed="rId9" cstate="screen">
            <a:extLst>
              <a:ext uri="{28A0092B-C50C-407E-A947-70E740481C1C}">
                <a14:useLocalDpi xmlns:a14="http://schemas.microsoft.com/office/drawing/2010/main"/>
              </a:ext>
            </a:extLst>
          </a:blip>
          <a:stretch>
            <a:fillRect/>
          </a:stretch>
        </p:blipFill>
        <p:spPr>
          <a:xfrm>
            <a:off x="7135100" y="3855148"/>
            <a:ext cx="1463040" cy="1097280"/>
          </a:xfrm>
          <a:prstGeom prst="rect">
            <a:avLst/>
          </a:prstGeom>
        </p:spPr>
      </p:pic>
      <p:cxnSp>
        <p:nvCxnSpPr>
          <p:cNvPr id="57" name="Elbow Connector 56"/>
          <p:cNvCxnSpPr>
            <a:endCxn id="47" idx="3"/>
          </p:cNvCxnSpPr>
          <p:nvPr/>
        </p:nvCxnSpPr>
        <p:spPr>
          <a:xfrm rot="5400000">
            <a:off x="7156470" y="2695544"/>
            <a:ext cx="334791" cy="1058729"/>
          </a:xfrm>
          <a:prstGeom prst="bentConnector2">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836813" y="2895161"/>
            <a:ext cx="1112454" cy="553998"/>
          </a:xfrm>
          <a:prstGeom prst="rect">
            <a:avLst/>
          </a:prstGeom>
          <a:noFill/>
        </p:spPr>
        <p:txBody>
          <a:bodyPr wrap="square" rtlCol="0">
            <a:spAutoFit/>
          </a:bodyPr>
          <a:lstStyle/>
          <a:p>
            <a:pPr algn="ctr"/>
            <a:r>
              <a:rPr lang="en-US" sz="1000" i="1" dirty="0" smtClean="0">
                <a:solidFill>
                  <a:prstClr val="black"/>
                </a:solidFill>
                <a:latin typeface="Tahoma" pitchFamily="34" charset="0"/>
                <a:ea typeface="Tahoma" pitchFamily="34" charset="0"/>
                <a:cs typeface="Tahoma" pitchFamily="34" charset="0"/>
              </a:rPr>
              <a:t>Constraints</a:t>
            </a:r>
            <a:br>
              <a:rPr lang="en-US" sz="1000" i="1" dirty="0" smtClean="0">
                <a:solidFill>
                  <a:prstClr val="black"/>
                </a:solidFill>
                <a:latin typeface="Tahoma" pitchFamily="34" charset="0"/>
                <a:ea typeface="Tahoma" pitchFamily="34" charset="0"/>
                <a:cs typeface="Tahoma" pitchFamily="34" charset="0"/>
              </a:rPr>
            </a:br>
            <a:r>
              <a:rPr lang="en-US" sz="1000" i="1" dirty="0" smtClean="0">
                <a:solidFill>
                  <a:prstClr val="black"/>
                </a:solidFill>
                <a:latin typeface="Tahoma" pitchFamily="34" charset="0"/>
                <a:ea typeface="Tahoma" pitchFamily="34" charset="0"/>
                <a:cs typeface="Tahoma" pitchFamily="34" charset="0"/>
              </a:rPr>
              <a:t>from Selected Configuration</a:t>
            </a:r>
            <a:endParaRPr lang="en-US" sz="1000" i="1" dirty="0">
              <a:solidFill>
                <a:prstClr val="black"/>
              </a:solidFill>
              <a:latin typeface="Tahoma" pitchFamily="34" charset="0"/>
              <a:ea typeface="Tahoma" pitchFamily="34" charset="0"/>
              <a:cs typeface="Tahoma" pitchFamily="34" charset="0"/>
            </a:endParaRPr>
          </a:p>
        </p:txBody>
      </p:sp>
      <p:sp>
        <p:nvSpPr>
          <p:cNvPr id="59" name="Right Arrow 58"/>
          <p:cNvSpPr/>
          <p:nvPr/>
        </p:nvSpPr>
        <p:spPr>
          <a:xfrm>
            <a:off x="4092905" y="2074665"/>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0" name="Right Arrow 59"/>
          <p:cNvSpPr/>
          <p:nvPr/>
        </p:nvSpPr>
        <p:spPr>
          <a:xfrm>
            <a:off x="6608207" y="2074665"/>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1" name="Right Arrow 60"/>
          <p:cNvSpPr/>
          <p:nvPr/>
        </p:nvSpPr>
        <p:spPr>
          <a:xfrm rot="5400000">
            <a:off x="951482" y="3869666"/>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2" name="Right Arrow 61"/>
          <p:cNvSpPr/>
          <p:nvPr/>
        </p:nvSpPr>
        <p:spPr>
          <a:xfrm>
            <a:off x="2141220" y="4521527"/>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3" name="Right Arrow 62"/>
          <p:cNvSpPr/>
          <p:nvPr/>
        </p:nvSpPr>
        <p:spPr>
          <a:xfrm>
            <a:off x="2133113" y="5740462"/>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4" name="Right Arrow 63"/>
          <p:cNvSpPr/>
          <p:nvPr/>
        </p:nvSpPr>
        <p:spPr>
          <a:xfrm>
            <a:off x="4256857" y="4646959"/>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5" name="Right Arrow 64"/>
          <p:cNvSpPr/>
          <p:nvPr/>
        </p:nvSpPr>
        <p:spPr>
          <a:xfrm>
            <a:off x="6617103" y="4379225"/>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6" name="Right Arrow 65"/>
          <p:cNvSpPr/>
          <p:nvPr/>
        </p:nvSpPr>
        <p:spPr>
          <a:xfrm>
            <a:off x="6617103" y="5680600"/>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7" name="Right Arrow 66"/>
          <p:cNvSpPr/>
          <p:nvPr/>
        </p:nvSpPr>
        <p:spPr>
          <a:xfrm rot="19306952">
            <a:off x="1628547" y="2951552"/>
            <a:ext cx="337947" cy="290529"/>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ahoma" pitchFamily="34" charset="0"/>
              <a:ea typeface="Tahoma" pitchFamily="34" charset="0"/>
              <a:cs typeface="Tahoma" pitchFamily="34" charset="0"/>
            </a:endParaRPr>
          </a:p>
        </p:txBody>
      </p:sp>
      <p:sp>
        <p:nvSpPr>
          <p:cNvPr id="68" name="TextBox 67"/>
          <p:cNvSpPr txBox="1"/>
          <p:nvPr/>
        </p:nvSpPr>
        <p:spPr>
          <a:xfrm>
            <a:off x="235924" y="1926848"/>
            <a:ext cx="1189749"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META Design</a:t>
            </a:r>
            <a:endParaRPr lang="en-US" sz="1200" b="1" u="sng" dirty="0">
              <a:solidFill>
                <a:prstClr val="black"/>
              </a:solidFill>
              <a:latin typeface="Tahoma" pitchFamily="34" charset="0"/>
              <a:ea typeface="Tahoma" pitchFamily="34" charset="0"/>
              <a:cs typeface="Tahoma" pitchFamily="34" charset="0"/>
            </a:endParaRPr>
          </a:p>
        </p:txBody>
      </p:sp>
      <p:sp>
        <p:nvSpPr>
          <p:cNvPr id="69" name="TextBox 68"/>
          <p:cNvSpPr txBox="1"/>
          <p:nvPr/>
        </p:nvSpPr>
        <p:spPr>
          <a:xfrm>
            <a:off x="2049047" y="1184250"/>
            <a:ext cx="1975221"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Static Process Mapping</a:t>
            </a:r>
            <a:endParaRPr lang="en-US" sz="1200" b="1" u="sng" dirty="0">
              <a:solidFill>
                <a:prstClr val="black"/>
              </a:solidFill>
              <a:latin typeface="Tahoma" pitchFamily="34" charset="0"/>
              <a:ea typeface="Tahoma" pitchFamily="34" charset="0"/>
              <a:cs typeface="Tahoma" pitchFamily="34" charset="0"/>
            </a:endParaRPr>
          </a:p>
        </p:txBody>
      </p:sp>
      <p:sp>
        <p:nvSpPr>
          <p:cNvPr id="70" name="TextBox 69"/>
          <p:cNvSpPr txBox="1"/>
          <p:nvPr/>
        </p:nvSpPr>
        <p:spPr>
          <a:xfrm>
            <a:off x="4980065" y="1184250"/>
            <a:ext cx="1079142"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Sequencing</a:t>
            </a:r>
            <a:endParaRPr lang="en-US" sz="1200" b="1" u="sng" dirty="0">
              <a:solidFill>
                <a:prstClr val="black"/>
              </a:solidFill>
              <a:latin typeface="Tahoma" pitchFamily="34" charset="0"/>
              <a:ea typeface="Tahoma" pitchFamily="34" charset="0"/>
              <a:cs typeface="Tahoma" pitchFamily="34" charset="0"/>
            </a:endParaRPr>
          </a:p>
        </p:txBody>
      </p:sp>
      <p:sp>
        <p:nvSpPr>
          <p:cNvPr id="71" name="TextBox 70"/>
          <p:cNvSpPr txBox="1"/>
          <p:nvPr/>
        </p:nvSpPr>
        <p:spPr>
          <a:xfrm>
            <a:off x="7108067" y="988778"/>
            <a:ext cx="1805302" cy="461665"/>
          </a:xfrm>
          <a:prstGeom prst="rect">
            <a:avLst/>
          </a:prstGeom>
          <a:noFill/>
        </p:spPr>
        <p:txBody>
          <a:bodyPr wrap="none" rtlCol="0">
            <a:spAutoFit/>
          </a:bodyPr>
          <a:lstStyle/>
          <a:p>
            <a:pPr algn="ctr"/>
            <a:r>
              <a:rPr lang="en-US" sz="1200" b="1" u="sng" dirty="0" smtClean="0">
                <a:solidFill>
                  <a:prstClr val="black"/>
                </a:solidFill>
                <a:latin typeface="Tahoma" pitchFamily="34" charset="0"/>
                <a:ea typeface="Tahoma" pitchFamily="34" charset="0"/>
                <a:cs typeface="Tahoma" pitchFamily="34" charset="0"/>
              </a:rPr>
              <a:t>Foundry Trade Space</a:t>
            </a:r>
          </a:p>
          <a:p>
            <a:pPr algn="ctr"/>
            <a:r>
              <a:rPr lang="en-US" sz="1200" b="1" u="sng" dirty="0" smtClean="0">
                <a:solidFill>
                  <a:prstClr val="black"/>
                </a:solidFill>
                <a:latin typeface="Tahoma" pitchFamily="34" charset="0"/>
                <a:ea typeface="Tahoma" pitchFamily="34" charset="0"/>
                <a:cs typeface="Tahoma" pitchFamily="34" charset="0"/>
              </a:rPr>
              <a:t>Exploration</a:t>
            </a:r>
            <a:endParaRPr lang="en-US" sz="1200" b="1" u="sng" dirty="0">
              <a:solidFill>
                <a:prstClr val="black"/>
              </a:solidFill>
              <a:latin typeface="Tahoma" pitchFamily="34" charset="0"/>
              <a:ea typeface="Tahoma" pitchFamily="34" charset="0"/>
              <a:cs typeface="Tahoma" pitchFamily="34" charset="0"/>
            </a:endParaRPr>
          </a:p>
        </p:txBody>
      </p:sp>
      <p:sp>
        <p:nvSpPr>
          <p:cNvPr id="72" name="TextBox 71"/>
          <p:cNvSpPr txBox="1"/>
          <p:nvPr/>
        </p:nvSpPr>
        <p:spPr>
          <a:xfrm>
            <a:off x="2175234" y="3732725"/>
            <a:ext cx="2355132"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Kinematic Machine Mapping</a:t>
            </a:r>
            <a:endParaRPr lang="en-US" sz="1200" b="1" u="sng" dirty="0">
              <a:solidFill>
                <a:prstClr val="black"/>
              </a:solidFill>
              <a:latin typeface="Tahoma" pitchFamily="34" charset="0"/>
              <a:ea typeface="Tahoma" pitchFamily="34" charset="0"/>
              <a:cs typeface="Tahoma" pitchFamily="34" charset="0"/>
            </a:endParaRPr>
          </a:p>
        </p:txBody>
      </p:sp>
      <p:sp>
        <p:nvSpPr>
          <p:cNvPr id="73" name="TextBox 72"/>
          <p:cNvSpPr txBox="1"/>
          <p:nvPr/>
        </p:nvSpPr>
        <p:spPr>
          <a:xfrm>
            <a:off x="-41769" y="4189550"/>
            <a:ext cx="2263761"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Topological Decomposition</a:t>
            </a:r>
            <a:endParaRPr lang="en-US" sz="1200" b="1" u="sng" dirty="0">
              <a:solidFill>
                <a:prstClr val="black"/>
              </a:solidFill>
              <a:latin typeface="Tahoma" pitchFamily="34" charset="0"/>
              <a:ea typeface="Tahoma" pitchFamily="34" charset="0"/>
              <a:cs typeface="Tahoma" pitchFamily="34" charset="0"/>
            </a:endParaRPr>
          </a:p>
        </p:txBody>
      </p:sp>
      <p:sp>
        <p:nvSpPr>
          <p:cNvPr id="74" name="TextBox 73"/>
          <p:cNvSpPr txBox="1"/>
          <p:nvPr/>
        </p:nvSpPr>
        <p:spPr>
          <a:xfrm>
            <a:off x="2103879" y="5075613"/>
            <a:ext cx="2444900"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Kinematic Assembly Mapping</a:t>
            </a:r>
            <a:endParaRPr lang="en-US" sz="1200" b="1" u="sng" dirty="0">
              <a:solidFill>
                <a:prstClr val="black"/>
              </a:solidFill>
              <a:latin typeface="Tahoma" pitchFamily="34" charset="0"/>
              <a:ea typeface="Tahoma" pitchFamily="34" charset="0"/>
              <a:cs typeface="Tahoma" pitchFamily="34" charset="0"/>
            </a:endParaRPr>
          </a:p>
        </p:txBody>
      </p:sp>
      <p:sp>
        <p:nvSpPr>
          <p:cNvPr id="75" name="TextBox 74"/>
          <p:cNvSpPr txBox="1"/>
          <p:nvPr/>
        </p:nvSpPr>
        <p:spPr>
          <a:xfrm>
            <a:off x="5091577" y="3748555"/>
            <a:ext cx="1034257"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Scheduling</a:t>
            </a:r>
            <a:endParaRPr lang="en-US" sz="1200" b="1" u="sng" dirty="0">
              <a:solidFill>
                <a:prstClr val="black"/>
              </a:solidFill>
              <a:latin typeface="Tahoma" pitchFamily="34" charset="0"/>
              <a:ea typeface="Tahoma" pitchFamily="34" charset="0"/>
              <a:cs typeface="Tahoma" pitchFamily="34" charset="0"/>
            </a:endParaRPr>
          </a:p>
        </p:txBody>
      </p:sp>
      <p:sp>
        <p:nvSpPr>
          <p:cNvPr id="76" name="TextBox 75"/>
          <p:cNvSpPr txBox="1"/>
          <p:nvPr/>
        </p:nvSpPr>
        <p:spPr>
          <a:xfrm>
            <a:off x="7118659" y="3575737"/>
            <a:ext cx="1495922"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CNC Instructions</a:t>
            </a:r>
            <a:endParaRPr lang="en-US" sz="1200" b="1" u="sng" dirty="0">
              <a:solidFill>
                <a:prstClr val="black"/>
              </a:solidFill>
              <a:latin typeface="Tahoma" pitchFamily="34" charset="0"/>
              <a:ea typeface="Tahoma" pitchFamily="34" charset="0"/>
              <a:cs typeface="Tahoma" pitchFamily="34" charset="0"/>
            </a:endParaRPr>
          </a:p>
        </p:txBody>
      </p:sp>
      <p:sp>
        <p:nvSpPr>
          <p:cNvPr id="77" name="TextBox 76"/>
          <p:cNvSpPr txBox="1"/>
          <p:nvPr/>
        </p:nvSpPr>
        <p:spPr>
          <a:xfrm>
            <a:off x="7027192" y="5025116"/>
            <a:ext cx="1723549" cy="276999"/>
          </a:xfrm>
          <a:prstGeom prst="rect">
            <a:avLst/>
          </a:prstGeom>
          <a:noFill/>
        </p:spPr>
        <p:txBody>
          <a:bodyPr wrap="none" rtlCol="0">
            <a:spAutoFit/>
          </a:bodyPr>
          <a:lstStyle/>
          <a:p>
            <a:r>
              <a:rPr lang="en-US" sz="1200" b="1" u="sng" dirty="0" smtClean="0">
                <a:solidFill>
                  <a:prstClr val="black"/>
                </a:solidFill>
                <a:latin typeface="Tahoma" pitchFamily="34" charset="0"/>
                <a:ea typeface="Tahoma" pitchFamily="34" charset="0"/>
                <a:cs typeface="Tahoma" pitchFamily="34" charset="0"/>
              </a:rPr>
              <a:t>Human Instructions</a:t>
            </a:r>
            <a:endParaRPr lang="en-US" sz="1200" b="1" u="sng" dirty="0">
              <a:solidFill>
                <a:prstClr val="black"/>
              </a:solidFill>
              <a:latin typeface="Tahoma" pitchFamily="34" charset="0"/>
              <a:ea typeface="Tahoma" pitchFamily="34" charset="0"/>
              <a:cs typeface="Tahoma" pitchFamily="34" charset="0"/>
            </a:endParaRPr>
          </a:p>
        </p:txBody>
      </p:sp>
      <p:cxnSp>
        <p:nvCxnSpPr>
          <p:cNvPr id="78" name="Straight Arrow Connector 77"/>
          <p:cNvCxnSpPr/>
          <p:nvPr/>
        </p:nvCxnSpPr>
        <p:spPr>
          <a:xfrm flipV="1">
            <a:off x="2717800" y="3017815"/>
            <a:ext cx="0" cy="236455"/>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5575300" y="3019543"/>
            <a:ext cx="0" cy="234727"/>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5575300" y="3519304"/>
            <a:ext cx="0" cy="26808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352800" y="3519304"/>
            <a:ext cx="0" cy="26808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0" y="819500"/>
            <a:ext cx="1683474" cy="400110"/>
          </a:xfrm>
          <a:prstGeom prst="rect">
            <a:avLst/>
          </a:prstGeom>
          <a:noFill/>
        </p:spPr>
        <p:txBody>
          <a:bodyPr wrap="none" rtlCol="0">
            <a:spAutoFit/>
          </a:bodyPr>
          <a:lstStyle/>
          <a:p>
            <a:r>
              <a:rPr lang="en-US" sz="1000" i="1" dirty="0" smtClean="0">
                <a:solidFill>
                  <a:prstClr val="black"/>
                </a:solidFill>
                <a:latin typeface="Tahoma" pitchFamily="34" charset="0"/>
                <a:ea typeface="Tahoma" pitchFamily="34" charset="0"/>
                <a:cs typeface="Tahoma" pitchFamily="34" charset="0"/>
              </a:rPr>
              <a:t>*Manufacturing Constraint</a:t>
            </a:r>
          </a:p>
          <a:p>
            <a:r>
              <a:rPr lang="en-US" sz="1000" i="1" dirty="0" smtClean="0">
                <a:solidFill>
                  <a:prstClr val="black"/>
                </a:solidFill>
                <a:latin typeface="Tahoma" pitchFamily="34" charset="0"/>
                <a:ea typeface="Tahoma" pitchFamily="34" charset="0"/>
                <a:cs typeface="Tahoma" pitchFamily="34" charset="0"/>
              </a:rPr>
              <a:t>Feedback to META Design</a:t>
            </a:r>
            <a:endParaRPr lang="en-US" sz="1000" i="1" dirty="0">
              <a:solidFill>
                <a:prstClr val="black"/>
              </a:solidFill>
              <a:latin typeface="Tahoma" pitchFamily="34" charset="0"/>
              <a:ea typeface="Tahoma" pitchFamily="34" charset="0"/>
              <a:cs typeface="Tahoma" pitchFamily="34" charset="0"/>
            </a:endParaRPr>
          </a:p>
        </p:txBody>
      </p:sp>
      <p:sp>
        <p:nvSpPr>
          <p:cNvPr id="87" name="TextBox 86"/>
          <p:cNvSpPr txBox="1"/>
          <p:nvPr/>
        </p:nvSpPr>
        <p:spPr>
          <a:xfrm>
            <a:off x="6971984" y="6364833"/>
            <a:ext cx="1875706" cy="400110"/>
          </a:xfrm>
          <a:prstGeom prst="rect">
            <a:avLst/>
          </a:prstGeom>
          <a:noFill/>
        </p:spPr>
        <p:txBody>
          <a:bodyPr wrap="square" rtlCol="0">
            <a:spAutoFit/>
          </a:bodyPr>
          <a:lstStyle/>
          <a:p>
            <a:r>
              <a:rPr lang="en-US" sz="1000" i="1" dirty="0" smtClean="0">
                <a:solidFill>
                  <a:prstClr val="black"/>
                </a:solidFill>
                <a:latin typeface="Tahoma" pitchFamily="34" charset="0"/>
                <a:ea typeface="Tahoma" pitchFamily="34" charset="0"/>
                <a:cs typeface="Tahoma" pitchFamily="34" charset="0"/>
              </a:rPr>
              <a:t>Rock Island Arsenal </a:t>
            </a:r>
            <a:r>
              <a:rPr lang="en-US" sz="1000" i="1" dirty="0" err="1" smtClean="0">
                <a:solidFill>
                  <a:prstClr val="black"/>
                </a:solidFill>
                <a:latin typeface="Tahoma" pitchFamily="34" charset="0"/>
                <a:ea typeface="Tahoma" pitchFamily="34" charset="0"/>
                <a:cs typeface="Tahoma" pitchFamily="34" charset="0"/>
              </a:rPr>
              <a:t>Bldg</a:t>
            </a:r>
            <a:r>
              <a:rPr lang="en-US" sz="1000" i="1" dirty="0" smtClean="0">
                <a:solidFill>
                  <a:prstClr val="black"/>
                </a:solidFill>
                <a:latin typeface="Tahoma" pitchFamily="34" charset="0"/>
                <a:ea typeface="Tahoma" pitchFamily="34" charset="0"/>
                <a:cs typeface="Tahoma" pitchFamily="34" charset="0"/>
              </a:rPr>
              <a:t> 299 Final Assembly</a:t>
            </a:r>
            <a:endParaRPr lang="en-US" sz="1000" i="1" dirty="0">
              <a:solidFill>
                <a:prstClr val="black"/>
              </a:solidFill>
              <a:latin typeface="Tahoma" pitchFamily="34" charset="0"/>
              <a:ea typeface="Tahoma" pitchFamily="34" charset="0"/>
              <a:cs typeface="Tahoma" pitchFamily="34" charset="0"/>
            </a:endParaRPr>
          </a:p>
        </p:txBody>
      </p:sp>
      <p:pic>
        <p:nvPicPr>
          <p:cNvPr id="46"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071600" y="5298958"/>
            <a:ext cx="1615640" cy="103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ent Arrow 3"/>
          <p:cNvSpPr/>
          <p:nvPr/>
        </p:nvSpPr>
        <p:spPr>
          <a:xfrm flipH="1">
            <a:off x="2706458" y="988778"/>
            <a:ext cx="400144" cy="245354"/>
          </a:xfrm>
          <a:prstGeom prst="bentArrow">
            <a:avLst>
              <a:gd name="adj1" fmla="val 25663"/>
              <a:gd name="adj2" fmla="val 27401"/>
              <a:gd name="adj3" fmla="val 32764"/>
              <a:gd name="adj4" fmla="val 87500"/>
            </a:avLst>
          </a:prstGeom>
          <a:solidFill>
            <a:schemeClr val="tx1">
              <a:lumMod val="85000"/>
              <a:lumOff val="1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2503653" y="938029"/>
            <a:ext cx="255198" cy="246221"/>
          </a:xfrm>
          <a:prstGeom prst="rect">
            <a:avLst/>
          </a:prstGeom>
          <a:noFill/>
        </p:spPr>
        <p:txBody>
          <a:bodyPr wrap="none" rtlCol="0">
            <a:spAutoFit/>
          </a:bodyPr>
          <a:lstStyle/>
          <a:p>
            <a:r>
              <a:rPr lang="en-US" sz="1000" i="1" dirty="0" smtClean="0">
                <a:solidFill>
                  <a:prstClr val="black"/>
                </a:solidFill>
                <a:latin typeface="Tahoma" pitchFamily="34" charset="0"/>
                <a:ea typeface="Tahoma" pitchFamily="34" charset="0"/>
                <a:cs typeface="Tahoma" pitchFamily="34" charset="0"/>
              </a:rPr>
              <a:t>*</a:t>
            </a:r>
            <a:endParaRPr lang="en-US" sz="1000" i="1" dirty="0">
              <a:solidFill>
                <a:prstClr val="black"/>
              </a:solidFill>
              <a:latin typeface="Tahoma" pitchFamily="34" charset="0"/>
              <a:ea typeface="Tahoma" pitchFamily="34" charset="0"/>
              <a:cs typeface="Tahoma" pitchFamily="34" charset="0"/>
            </a:endParaRPr>
          </a:p>
        </p:txBody>
      </p:sp>
      <p:sp>
        <p:nvSpPr>
          <p:cNvPr id="89" name="Bent Arrow 88"/>
          <p:cNvSpPr/>
          <p:nvPr/>
        </p:nvSpPr>
        <p:spPr>
          <a:xfrm flipH="1" flipV="1">
            <a:off x="5322971" y="5971129"/>
            <a:ext cx="400144" cy="229152"/>
          </a:xfrm>
          <a:prstGeom prst="bentArrow">
            <a:avLst>
              <a:gd name="adj1" fmla="val 25663"/>
              <a:gd name="adj2" fmla="val 27401"/>
              <a:gd name="adj3" fmla="val 32764"/>
              <a:gd name="adj4" fmla="val 87500"/>
            </a:avLst>
          </a:prstGeom>
          <a:solidFill>
            <a:schemeClr val="tx1">
              <a:lumMod val="85000"/>
              <a:lumOff val="1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TextBox 89"/>
          <p:cNvSpPr txBox="1"/>
          <p:nvPr/>
        </p:nvSpPr>
        <p:spPr>
          <a:xfrm>
            <a:off x="5129220" y="6013722"/>
            <a:ext cx="255198" cy="246221"/>
          </a:xfrm>
          <a:prstGeom prst="rect">
            <a:avLst/>
          </a:prstGeom>
          <a:noFill/>
        </p:spPr>
        <p:txBody>
          <a:bodyPr wrap="none" rtlCol="0">
            <a:spAutoFit/>
          </a:bodyPr>
          <a:lstStyle/>
          <a:p>
            <a:r>
              <a:rPr lang="en-US" sz="1000" i="1" dirty="0" smtClean="0">
                <a:solidFill>
                  <a:prstClr val="black"/>
                </a:solidFill>
                <a:latin typeface="Tahoma" pitchFamily="34" charset="0"/>
                <a:ea typeface="Tahoma" pitchFamily="34" charset="0"/>
                <a:cs typeface="Tahoma" pitchFamily="34" charset="0"/>
              </a:rPr>
              <a:t>*</a:t>
            </a:r>
            <a:endParaRPr lang="en-US" sz="1000" i="1" dirty="0">
              <a:solidFill>
                <a:prstClr val="black"/>
              </a:solidFill>
              <a:latin typeface="Tahoma" pitchFamily="34" charset="0"/>
              <a:ea typeface="Tahoma" pitchFamily="34" charset="0"/>
              <a:cs typeface="Tahoma" pitchFamily="34" charset="0"/>
            </a:endParaRPr>
          </a:p>
        </p:txBody>
      </p:sp>
      <p:pic>
        <p:nvPicPr>
          <p:cNvPr id="82" name="Picture 1" descr="image00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85626" y="1433565"/>
            <a:ext cx="2116808" cy="145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127844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766119" y="926982"/>
            <a:ext cx="7648832" cy="164417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 name="Title 4"/>
          <p:cNvSpPr>
            <a:spLocks noGrp="1"/>
          </p:cNvSpPr>
          <p:nvPr>
            <p:ph type="ctrTitle"/>
          </p:nvPr>
        </p:nvSpPr>
        <p:spPr/>
        <p:txBody>
          <a:bodyPr>
            <a:normAutofit/>
          </a:bodyPr>
          <a:lstStyle/>
          <a:p>
            <a:r>
              <a:rPr lang="en-US" dirty="0" smtClean="0">
                <a:latin typeface="Calibri"/>
                <a:cs typeface="Calibri"/>
              </a:rPr>
              <a:t>Foundry-style manufacturing processes (Open </a:t>
            </a:r>
            <a:r>
              <a:rPr lang="en-US" dirty="0" err="1" smtClean="0">
                <a:latin typeface="Calibri"/>
                <a:cs typeface="Calibri"/>
              </a:rPr>
              <a:t>Mfr’ing</a:t>
            </a:r>
            <a:r>
              <a:rPr lang="en-US" dirty="0" smtClean="0">
                <a:latin typeface="Calibri"/>
                <a:cs typeface="Calibri"/>
              </a:rPr>
              <a:t>)</a:t>
            </a:r>
            <a:endParaRPr lang="en-US" dirty="0">
              <a:latin typeface="Calibri"/>
              <a:cs typeface="Calibri"/>
            </a:endParaRPr>
          </a:p>
        </p:txBody>
      </p:sp>
      <p:sp>
        <p:nvSpPr>
          <p:cNvPr id="6" name="Rectangle 5"/>
          <p:cNvSpPr/>
          <p:nvPr/>
        </p:nvSpPr>
        <p:spPr>
          <a:xfrm>
            <a:off x="903994" y="1211937"/>
            <a:ext cx="3000741" cy="431512"/>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Manufacturing Technology Development</a:t>
            </a:r>
          </a:p>
          <a:p>
            <a:pPr algn="ctr"/>
            <a:r>
              <a:rPr lang="en-US" sz="1200" dirty="0" smtClean="0">
                <a:solidFill>
                  <a:schemeClr val="tx1"/>
                </a:solidFill>
              </a:rPr>
              <a:t>5-7 Years</a:t>
            </a:r>
          </a:p>
        </p:txBody>
      </p:sp>
      <p:cxnSp>
        <p:nvCxnSpPr>
          <p:cNvPr id="8" name="Straight Connector 7"/>
          <p:cNvCxnSpPr/>
          <p:nvPr/>
        </p:nvCxnSpPr>
        <p:spPr bwMode="auto">
          <a:xfrm flipV="1">
            <a:off x="225670" y="3401362"/>
            <a:ext cx="867476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p:nvPr/>
        </p:nvSpPr>
        <p:spPr>
          <a:xfrm>
            <a:off x="3064458" y="1647015"/>
            <a:ext cx="2817372" cy="431512"/>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Design</a:t>
            </a:r>
          </a:p>
          <a:p>
            <a:pPr algn="ctr"/>
            <a:r>
              <a:rPr lang="en-US" sz="1200" dirty="0" smtClean="0">
                <a:solidFill>
                  <a:schemeClr val="tx1"/>
                </a:solidFill>
              </a:rPr>
              <a:t>3-5 Years</a:t>
            </a:r>
          </a:p>
        </p:txBody>
      </p:sp>
      <p:sp>
        <p:nvSpPr>
          <p:cNvPr id="10" name="Rectangle 9"/>
          <p:cNvSpPr/>
          <p:nvPr/>
        </p:nvSpPr>
        <p:spPr>
          <a:xfrm>
            <a:off x="5041554" y="2078527"/>
            <a:ext cx="3249829" cy="431512"/>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Test and Evaluation/Qualification/Certification</a:t>
            </a:r>
          </a:p>
          <a:p>
            <a:pPr algn="ctr"/>
            <a:r>
              <a:rPr lang="en-US" sz="1200" dirty="0" smtClean="0">
                <a:solidFill>
                  <a:schemeClr val="tx1"/>
                </a:solidFill>
              </a:rPr>
              <a:t>7-10 Years</a:t>
            </a:r>
          </a:p>
        </p:txBody>
      </p:sp>
      <p:sp>
        <p:nvSpPr>
          <p:cNvPr id="11" name="TextBox 10"/>
          <p:cNvSpPr txBox="1"/>
          <p:nvPr/>
        </p:nvSpPr>
        <p:spPr>
          <a:xfrm>
            <a:off x="415904" y="1793094"/>
            <a:ext cx="2290231" cy="577081"/>
          </a:xfrm>
          <a:prstGeom prst="rect">
            <a:avLst/>
          </a:prstGeom>
          <a:solidFill>
            <a:schemeClr val="bg1"/>
          </a:solidFill>
          <a:ln>
            <a:solidFill>
              <a:srgbClr val="0000FF"/>
            </a:solidFill>
          </a:ln>
        </p:spPr>
        <p:txBody>
          <a:bodyPr wrap="square" rtlCol="0">
            <a:spAutoFit/>
          </a:bodyPr>
          <a:lstStyle>
            <a:defPPr>
              <a:defRPr lang="en-US"/>
            </a:defPPr>
            <a:lvl1pPr algn="r">
              <a:defRPr sz="1050">
                <a:solidFill>
                  <a:srgbClr val="0000FF"/>
                </a:solidFill>
              </a:defRPr>
            </a:lvl1pPr>
          </a:lstStyle>
          <a:p>
            <a:pPr algn="l"/>
            <a:r>
              <a:rPr lang="en-US" dirty="0"/>
              <a:t>Manufacturing variability is not captured until the sub-component/ component level testing</a:t>
            </a:r>
          </a:p>
        </p:txBody>
      </p:sp>
      <p:sp>
        <p:nvSpPr>
          <p:cNvPr id="12" name="TextBox 11"/>
          <p:cNvSpPr txBox="1"/>
          <p:nvPr/>
        </p:nvSpPr>
        <p:spPr>
          <a:xfrm>
            <a:off x="6969204" y="1091108"/>
            <a:ext cx="1604399" cy="577081"/>
          </a:xfrm>
          <a:prstGeom prst="rect">
            <a:avLst/>
          </a:prstGeom>
          <a:solidFill>
            <a:schemeClr val="bg1"/>
          </a:solidFill>
          <a:ln>
            <a:solidFill>
              <a:srgbClr val="0000FF"/>
            </a:solidFill>
          </a:ln>
        </p:spPr>
        <p:txBody>
          <a:bodyPr wrap="square" rtlCol="0">
            <a:spAutoFit/>
          </a:bodyPr>
          <a:lstStyle/>
          <a:p>
            <a:pPr algn="r"/>
            <a:r>
              <a:rPr lang="en-US" sz="1050" dirty="0" smtClean="0">
                <a:solidFill>
                  <a:srgbClr val="0000FF"/>
                </a:solidFill>
              </a:rPr>
              <a:t>Iterations result from uninformed manufacturing variation</a:t>
            </a:r>
            <a:endParaRPr lang="en-US" sz="1050" dirty="0">
              <a:solidFill>
                <a:srgbClr val="0000FF"/>
              </a:solidFill>
            </a:endParaRPr>
          </a:p>
        </p:txBody>
      </p:sp>
      <p:grpSp>
        <p:nvGrpSpPr>
          <p:cNvPr id="16" name="Group 15"/>
          <p:cNvGrpSpPr/>
          <p:nvPr/>
        </p:nvGrpSpPr>
        <p:grpSpPr>
          <a:xfrm>
            <a:off x="5638846" y="1374828"/>
            <a:ext cx="947309" cy="1058343"/>
            <a:chOff x="4263081" y="990883"/>
            <a:chExt cx="1334514" cy="1438716"/>
          </a:xfrm>
        </p:grpSpPr>
        <p:sp>
          <p:nvSpPr>
            <p:cNvPr id="17" name="Arc 16"/>
            <p:cNvSpPr/>
            <p:nvPr/>
          </p:nvSpPr>
          <p:spPr bwMode="auto">
            <a:xfrm>
              <a:off x="4263081" y="1515199"/>
              <a:ext cx="914400" cy="914400"/>
            </a:xfrm>
            <a:prstGeom prst="arc">
              <a:avLst>
                <a:gd name="adj1" fmla="val 17065239"/>
                <a:gd name="adj2" fmla="val 20133358"/>
              </a:avLst>
            </a:prstGeom>
            <a:noFill/>
            <a:ln w="9525">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rtlCol="0" anchor="ctr"/>
            <a:lstStyle/>
            <a:p>
              <a:pPr algn="ctr"/>
              <a:endParaRPr lang="en-US"/>
            </a:p>
          </p:txBody>
        </p:sp>
        <p:sp>
          <p:nvSpPr>
            <p:cNvPr id="18" name="Arc 17"/>
            <p:cNvSpPr/>
            <p:nvPr/>
          </p:nvSpPr>
          <p:spPr bwMode="auto">
            <a:xfrm rot="10800000">
              <a:off x="4683195" y="990883"/>
              <a:ext cx="914400" cy="914400"/>
            </a:xfrm>
            <a:prstGeom prst="arc">
              <a:avLst>
                <a:gd name="adj1" fmla="val 17065239"/>
                <a:gd name="adj2" fmla="val 20133358"/>
              </a:avLst>
            </a:prstGeom>
            <a:noFill/>
            <a:ln w="9525">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rtlCol="0" anchor="ctr"/>
            <a:lstStyle/>
            <a:p>
              <a:pPr algn="ctr"/>
              <a:endParaRPr lang="en-US"/>
            </a:p>
          </p:txBody>
        </p:sp>
      </p:grpSp>
      <p:sp>
        <p:nvSpPr>
          <p:cNvPr id="21" name="TextBox 20"/>
          <p:cNvSpPr txBox="1"/>
          <p:nvPr/>
        </p:nvSpPr>
        <p:spPr>
          <a:xfrm>
            <a:off x="271054" y="2694727"/>
            <a:ext cx="8584000" cy="523220"/>
          </a:xfrm>
          <a:prstGeom prst="rect">
            <a:avLst/>
          </a:prstGeom>
          <a:noFill/>
          <a:ln>
            <a:noFill/>
          </a:ln>
        </p:spPr>
        <p:txBody>
          <a:bodyPr wrap="square" rtlCol="0">
            <a:spAutoFit/>
          </a:bodyPr>
          <a:lstStyle/>
          <a:p>
            <a:pPr algn="ctr"/>
            <a:r>
              <a:rPr lang="en-US" sz="1400" dirty="0" smtClean="0"/>
              <a:t>Stochastic manufacturing process variation and non-uniform manufacturing process scaling drives cost and schedule uncertainty, and leads to major barriers to manufacturing technology innovation</a:t>
            </a:r>
            <a:endParaRPr lang="en-US" sz="14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3108" y="4092396"/>
            <a:ext cx="7499010" cy="26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82"/>
          <p:cNvSpPr/>
          <p:nvPr/>
        </p:nvSpPr>
        <p:spPr>
          <a:xfrm>
            <a:off x="271054" y="3515872"/>
            <a:ext cx="8584000" cy="523220"/>
          </a:xfrm>
          <a:prstGeom prst="rect">
            <a:avLst/>
          </a:prstGeom>
        </p:spPr>
        <p:txBody>
          <a:bodyPr wrap="square">
            <a:spAutoFit/>
          </a:bodyPr>
          <a:lstStyle/>
          <a:p>
            <a:pPr algn="ctr"/>
            <a:r>
              <a:rPr lang="en-US" sz="1400" dirty="0" smtClean="0"/>
              <a:t>Open Manufacturing captures factory-floor variability and integrates probabilistic computational tools, informatics systems, and rapid qualification approaches to build confidence in </a:t>
            </a:r>
            <a:r>
              <a:rPr lang="en-US" sz="1400" dirty="0"/>
              <a:t>the </a:t>
            </a:r>
            <a:r>
              <a:rPr lang="en-US" sz="1400" dirty="0" smtClean="0"/>
              <a:t>process</a:t>
            </a:r>
            <a:endParaRPr lang="en-US" sz="1400" dirty="0"/>
          </a:p>
        </p:txBody>
      </p:sp>
      <p:sp>
        <p:nvSpPr>
          <p:cNvPr id="85" name="TextBox 84"/>
          <p:cNvSpPr txBox="1"/>
          <p:nvPr/>
        </p:nvSpPr>
        <p:spPr>
          <a:xfrm>
            <a:off x="3249830" y="926982"/>
            <a:ext cx="2681410" cy="276999"/>
          </a:xfrm>
          <a:prstGeom prst="rect">
            <a:avLst/>
          </a:prstGeom>
          <a:noFill/>
        </p:spPr>
        <p:txBody>
          <a:bodyPr wrap="square" rtlCol="0">
            <a:spAutoFit/>
          </a:bodyPr>
          <a:lstStyle/>
          <a:p>
            <a:pPr algn="ctr"/>
            <a:r>
              <a:rPr lang="en-US" sz="1200" b="1" dirty="0" smtClean="0"/>
              <a:t>Product Development Cycle</a:t>
            </a:r>
            <a:endParaRPr lang="en-US" sz="1200" b="1" dirty="0"/>
          </a:p>
        </p:txBody>
      </p:sp>
      <p:grpSp>
        <p:nvGrpSpPr>
          <p:cNvPr id="87" name="Group 86"/>
          <p:cNvGrpSpPr/>
          <p:nvPr/>
        </p:nvGrpSpPr>
        <p:grpSpPr>
          <a:xfrm>
            <a:off x="3649541" y="939339"/>
            <a:ext cx="947309" cy="1058343"/>
            <a:chOff x="4263081" y="990883"/>
            <a:chExt cx="1334514" cy="1438716"/>
          </a:xfrm>
        </p:grpSpPr>
        <p:sp>
          <p:nvSpPr>
            <p:cNvPr id="88" name="Arc 87"/>
            <p:cNvSpPr/>
            <p:nvPr/>
          </p:nvSpPr>
          <p:spPr bwMode="auto">
            <a:xfrm>
              <a:off x="4263081" y="1515199"/>
              <a:ext cx="914400" cy="914400"/>
            </a:xfrm>
            <a:prstGeom prst="arc">
              <a:avLst>
                <a:gd name="adj1" fmla="val 17065239"/>
                <a:gd name="adj2" fmla="val 20133358"/>
              </a:avLst>
            </a:prstGeom>
            <a:noFill/>
            <a:ln w="9525">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rtlCol="0" anchor="ctr"/>
            <a:lstStyle/>
            <a:p>
              <a:pPr algn="ctr"/>
              <a:endParaRPr lang="en-US"/>
            </a:p>
          </p:txBody>
        </p:sp>
        <p:sp>
          <p:nvSpPr>
            <p:cNvPr id="89" name="Arc 88"/>
            <p:cNvSpPr/>
            <p:nvPr/>
          </p:nvSpPr>
          <p:spPr bwMode="auto">
            <a:xfrm rot="10800000">
              <a:off x="4683195" y="990883"/>
              <a:ext cx="914400" cy="914400"/>
            </a:xfrm>
            <a:prstGeom prst="arc">
              <a:avLst>
                <a:gd name="adj1" fmla="val 17065239"/>
                <a:gd name="adj2" fmla="val 20133358"/>
              </a:avLst>
            </a:prstGeom>
            <a:noFill/>
            <a:ln w="9525">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rtlCol="0" anchor="ctr"/>
            <a:lstStyle/>
            <a:p>
              <a:pPr algn="ctr"/>
              <a:endParaRPr lang="en-US"/>
            </a:p>
          </p:txBody>
        </p:sp>
      </p:grpSp>
      <p:sp>
        <p:nvSpPr>
          <p:cNvPr id="25" name="Arc 24"/>
          <p:cNvSpPr/>
          <p:nvPr/>
        </p:nvSpPr>
        <p:spPr bwMode="auto">
          <a:xfrm>
            <a:off x="1835172" y="1296946"/>
            <a:ext cx="4570027" cy="1352932"/>
          </a:xfrm>
          <a:prstGeom prst="arc">
            <a:avLst>
              <a:gd name="adj1" fmla="val 17065239"/>
              <a:gd name="adj2" fmla="val 21461044"/>
            </a:avLst>
          </a:prstGeom>
          <a:noFill/>
          <a:ln w="9525">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rtlCol="0" anchor="ctr"/>
          <a:lstStyle/>
          <a:p>
            <a:pPr algn="ctr"/>
            <a:endParaRPr lang="en-US"/>
          </a:p>
        </p:txBody>
      </p:sp>
      <p:sp>
        <p:nvSpPr>
          <p:cNvPr id="24"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912663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sz="quarter" idx="13"/>
          </p:nvPr>
        </p:nvSpPr>
        <p:spPr/>
        <p:txBody>
          <a:bodyPr/>
          <a:lstStyle/>
          <a:p>
            <a:r>
              <a:rPr lang="en-US" dirty="0" smtClean="0"/>
              <a:t>Accelerate development of innovative additive manufacturing processes to reduce risk for first adopters</a:t>
            </a:r>
          </a:p>
          <a:p>
            <a:pPr lvl="1"/>
            <a:r>
              <a:rPr lang="en-US" dirty="0" smtClean="0"/>
              <a:t>Exemplar:  Demonstration of Micro-Induction Sintering for additive manufacturing of metal matrix composites</a:t>
            </a:r>
            <a:endParaRPr lang="en-US" dirty="0"/>
          </a:p>
          <a:p>
            <a:endParaRPr lang="en-US" dirty="0" smtClean="0"/>
          </a:p>
          <a:p>
            <a:endParaRPr lang="en-US" dirty="0"/>
          </a:p>
          <a:p>
            <a:endParaRPr lang="en-US" dirty="0" smtClean="0"/>
          </a:p>
          <a:p>
            <a:endParaRPr lang="en-US" dirty="0"/>
          </a:p>
          <a:p>
            <a:r>
              <a:rPr lang="en-US" dirty="0" smtClean="0"/>
              <a:t>Probabilistic computational tools (process-microstructure-property models) to predict process and part performance</a:t>
            </a:r>
          </a:p>
          <a:p>
            <a:pPr lvl="1"/>
            <a:r>
              <a:rPr lang="en-US" dirty="0" smtClean="0"/>
              <a:t>Exemplar: </a:t>
            </a:r>
            <a:r>
              <a:rPr lang="en-US" dirty="0"/>
              <a:t>Integrated Computational Materials Engineering (ICME) Tools </a:t>
            </a:r>
            <a:r>
              <a:rPr lang="en-US" dirty="0" smtClean="0"/>
              <a:t>for Direct Metal Laser Sintering (DMLS) of Inconel 718</a:t>
            </a:r>
          </a:p>
          <a:p>
            <a:pPr lvl="2"/>
            <a:r>
              <a:rPr lang="en-US" dirty="0" smtClean="0"/>
              <a:t>Simulate thermal </a:t>
            </a:r>
            <a:r>
              <a:rPr lang="en-US" dirty="0"/>
              <a:t>history of the laser sintered </a:t>
            </a:r>
            <a:r>
              <a:rPr lang="en-US" dirty="0" smtClean="0"/>
              <a:t>powder, residual </a:t>
            </a:r>
            <a:r>
              <a:rPr lang="en-US" dirty="0"/>
              <a:t>stress of the sintered </a:t>
            </a:r>
            <a:r>
              <a:rPr lang="en-US" dirty="0" smtClean="0"/>
              <a:t>material, gamma prime phase particle </a:t>
            </a:r>
            <a:r>
              <a:rPr lang="en-US" dirty="0"/>
              <a:t>size </a:t>
            </a:r>
            <a:r>
              <a:rPr lang="en-US" dirty="0" smtClean="0"/>
              <a:t>distribution, and material performance</a:t>
            </a:r>
            <a:endParaRPr lang="en-US" dirty="0"/>
          </a:p>
        </p:txBody>
      </p:sp>
      <p:sp>
        <p:nvSpPr>
          <p:cNvPr id="5" name="Title 4"/>
          <p:cNvSpPr>
            <a:spLocks noGrp="1"/>
          </p:cNvSpPr>
          <p:nvPr>
            <p:ph type="ctrTitle"/>
          </p:nvPr>
        </p:nvSpPr>
        <p:spPr/>
        <p:txBody>
          <a:bodyPr>
            <a:normAutofit/>
          </a:bodyPr>
          <a:lstStyle/>
          <a:p>
            <a:r>
              <a:rPr lang="en-US" dirty="0" smtClean="0">
                <a:latin typeface="Calibri"/>
                <a:cs typeface="Calibri"/>
              </a:rPr>
              <a:t>Foundry-style manufacturing processes (Open </a:t>
            </a:r>
            <a:r>
              <a:rPr lang="en-US" dirty="0" err="1" smtClean="0">
                <a:latin typeface="Calibri"/>
                <a:cs typeface="Calibri"/>
              </a:rPr>
              <a:t>Mfr’ing</a:t>
            </a:r>
            <a:r>
              <a:rPr lang="en-US" dirty="0" smtClean="0">
                <a:latin typeface="Calibri"/>
                <a:cs typeface="Calibri"/>
              </a:rPr>
              <a:t>)</a:t>
            </a:r>
            <a:endParaRPr lang="en-US" dirty="0">
              <a:latin typeface="Calibri"/>
              <a:cs typeface="Calibri"/>
            </a:endParaRPr>
          </a:p>
        </p:txBody>
      </p:sp>
      <p:grpSp>
        <p:nvGrpSpPr>
          <p:cNvPr id="31" name="Group 30"/>
          <p:cNvGrpSpPr/>
          <p:nvPr/>
        </p:nvGrpSpPr>
        <p:grpSpPr>
          <a:xfrm>
            <a:off x="2949622" y="5376124"/>
            <a:ext cx="3284326" cy="1151551"/>
            <a:chOff x="2490078" y="4609374"/>
            <a:chExt cx="3284326" cy="1151551"/>
          </a:xfrm>
        </p:grpSpPr>
        <p:sp>
          <p:nvSpPr>
            <p:cNvPr id="6" name="Rectangle 5"/>
            <p:cNvSpPr/>
            <p:nvPr/>
          </p:nvSpPr>
          <p:spPr>
            <a:xfrm>
              <a:off x="2490078" y="4643785"/>
              <a:ext cx="973131" cy="898398"/>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Rectangle 6"/>
            <p:cNvSpPr/>
            <p:nvPr/>
          </p:nvSpPr>
          <p:spPr>
            <a:xfrm>
              <a:off x="3523011" y="4643784"/>
              <a:ext cx="952505" cy="898399"/>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Rectangle 7"/>
            <p:cNvSpPr/>
            <p:nvPr/>
          </p:nvSpPr>
          <p:spPr>
            <a:xfrm>
              <a:off x="4584835" y="4643784"/>
              <a:ext cx="1189569" cy="898399"/>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9" name="Group 8"/>
            <p:cNvGrpSpPr/>
            <p:nvPr/>
          </p:nvGrpSpPr>
          <p:grpSpPr>
            <a:xfrm>
              <a:off x="2564723" y="4984594"/>
              <a:ext cx="842501" cy="492312"/>
              <a:chOff x="5799980" y="1644137"/>
              <a:chExt cx="1529507" cy="893762"/>
            </a:xfrm>
          </p:grpSpPr>
          <p:pic>
            <p:nvPicPr>
              <p:cNvPr id="10"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5799980" y="1644137"/>
                <a:ext cx="1529507" cy="893762"/>
              </a:xfrm>
              <a:prstGeom prst="rect">
                <a:avLst/>
              </a:prstGeom>
              <a:noFill/>
              <a:ln w="9525">
                <a:noFill/>
                <a:miter lim="800000"/>
                <a:headEnd/>
                <a:tailEnd/>
              </a:ln>
            </p:spPr>
          </p:pic>
          <p:cxnSp>
            <p:nvCxnSpPr>
              <p:cNvPr id="11" name="Straight Arrow Connector 10"/>
              <p:cNvCxnSpPr/>
              <p:nvPr/>
            </p:nvCxnSpPr>
            <p:spPr bwMode="auto">
              <a:xfrm>
                <a:off x="6851652" y="2113523"/>
                <a:ext cx="317499" cy="0"/>
              </a:xfrm>
              <a:prstGeom prst="straightConnector1">
                <a:avLst/>
              </a:prstGeom>
              <a:noFill/>
              <a:ln w="9525">
                <a:solidFill>
                  <a:schemeClr val="tx1"/>
                </a:solidFill>
                <a:prstDash val="solid"/>
                <a:round/>
                <a:headEnd type="oval" w="med" len="med"/>
                <a:tailEnd type="triangle" w="sm" len="med"/>
              </a:ln>
              <a:extLst>
                <a:ext uri="{909E8E84-426E-40dd-AFC4-6F175D3DCCD1}">
                  <a14:hiddenFill xmlns:a14="http://schemas.microsoft.com/office/drawing/2010/main">
                    <a:noFill/>
                  </a14:hiddenFill>
                </a:ext>
              </a:extLst>
            </p:spPr>
          </p:cxnSp>
        </p:grpSp>
        <p:sp>
          <p:nvSpPr>
            <p:cNvPr id="12" name="TextBox 11"/>
            <p:cNvSpPr txBox="1"/>
            <p:nvPr/>
          </p:nvSpPr>
          <p:spPr>
            <a:xfrm>
              <a:off x="2633920" y="4609374"/>
              <a:ext cx="679994" cy="400110"/>
            </a:xfrm>
            <a:prstGeom prst="rect">
              <a:avLst/>
            </a:prstGeom>
            <a:noFill/>
          </p:spPr>
          <p:txBody>
            <a:bodyPr wrap="none" rtlCol="0">
              <a:spAutoFit/>
            </a:bodyPr>
            <a:lstStyle>
              <a:defPPr>
                <a:defRPr lang="en-US"/>
              </a:defPPr>
              <a:lvl1pPr algn="ctr">
                <a:defRPr sz="1000"/>
              </a:lvl1pPr>
            </a:lstStyle>
            <a:p>
              <a:r>
                <a:rPr lang="en-US" b="1" dirty="0" smtClean="0"/>
                <a:t>Process</a:t>
              </a:r>
            </a:p>
            <a:p>
              <a:r>
                <a:rPr lang="en-US" b="1" dirty="0" smtClean="0"/>
                <a:t>Models</a:t>
              </a:r>
            </a:p>
          </p:txBody>
        </p:sp>
        <p:pic>
          <p:nvPicPr>
            <p:cNvPr id="13" name="Picture 4" descr="http://nele.studentenweb.org/images/evolution_3D_structur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88584" y="4971984"/>
              <a:ext cx="445084" cy="4862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23012" y="4615640"/>
              <a:ext cx="952504" cy="400110"/>
            </a:xfrm>
            <a:prstGeom prst="rect">
              <a:avLst/>
            </a:prstGeom>
            <a:noFill/>
          </p:spPr>
          <p:txBody>
            <a:bodyPr wrap="none" rtlCol="0">
              <a:spAutoFit/>
            </a:bodyPr>
            <a:lstStyle>
              <a:defPPr>
                <a:defRPr lang="en-US"/>
              </a:defPPr>
              <a:lvl1pPr algn="ctr">
                <a:defRPr sz="1000"/>
              </a:lvl1pPr>
            </a:lstStyle>
            <a:p>
              <a:r>
                <a:rPr lang="el-GR" b="1" dirty="0" smtClean="0"/>
                <a:t>μ</a:t>
              </a:r>
              <a:r>
                <a:rPr lang="en-US" b="1" dirty="0" smtClean="0"/>
                <a:t>-structural</a:t>
              </a:r>
            </a:p>
            <a:p>
              <a:r>
                <a:rPr lang="en-US" b="1" dirty="0" smtClean="0"/>
                <a:t>Models</a:t>
              </a:r>
            </a:p>
          </p:txBody>
        </p:sp>
        <p:sp>
          <p:nvSpPr>
            <p:cNvPr id="15" name="TextBox 14"/>
            <p:cNvSpPr txBox="1"/>
            <p:nvPr/>
          </p:nvSpPr>
          <p:spPr>
            <a:xfrm>
              <a:off x="4800809" y="4617002"/>
              <a:ext cx="744114" cy="400110"/>
            </a:xfrm>
            <a:prstGeom prst="rect">
              <a:avLst/>
            </a:prstGeom>
            <a:noFill/>
          </p:spPr>
          <p:txBody>
            <a:bodyPr wrap="none" rtlCol="0">
              <a:spAutoFit/>
            </a:bodyPr>
            <a:lstStyle>
              <a:defPPr>
                <a:defRPr lang="en-US"/>
              </a:defPPr>
              <a:lvl1pPr algn="ctr">
                <a:defRPr sz="1000"/>
              </a:lvl1pPr>
            </a:lstStyle>
            <a:p>
              <a:r>
                <a:rPr lang="en-US" b="1" dirty="0" smtClean="0"/>
                <a:t>Property</a:t>
              </a:r>
            </a:p>
            <a:p>
              <a:r>
                <a:rPr lang="en-US" b="1" dirty="0" smtClean="0"/>
                <a:t>Models</a:t>
              </a:r>
            </a:p>
          </p:txBody>
        </p:sp>
        <p:sp>
          <p:nvSpPr>
            <p:cNvPr id="16" name="Right Arrow 15"/>
            <p:cNvSpPr/>
            <p:nvPr/>
          </p:nvSpPr>
          <p:spPr>
            <a:xfrm>
              <a:off x="3421585" y="4894990"/>
              <a:ext cx="220466" cy="484632"/>
            </a:xfrm>
            <a:prstGeom prst="rightArrow">
              <a:avLst>
                <a:gd name="adj1" fmla="val 81447"/>
                <a:gd name="adj2" fmla="val 75922"/>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ight Arrow 16"/>
            <p:cNvSpPr/>
            <p:nvPr/>
          </p:nvSpPr>
          <p:spPr>
            <a:xfrm>
              <a:off x="4431903" y="4876328"/>
              <a:ext cx="220466" cy="484632"/>
            </a:xfrm>
            <a:prstGeom prst="rightArrow">
              <a:avLst>
                <a:gd name="adj1" fmla="val 81447"/>
                <a:gd name="adj2" fmla="val 75922"/>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2345" y="4695489"/>
              <a:ext cx="1187738" cy="106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2859211" y="2367870"/>
            <a:ext cx="3429768" cy="1159173"/>
            <a:chOff x="1087045" y="4855616"/>
            <a:chExt cx="3429768" cy="1159173"/>
          </a:xfrm>
        </p:grpSpPr>
        <p:pic>
          <p:nvPicPr>
            <p:cNvPr id="2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87045" y="4855616"/>
              <a:ext cx="1713370" cy="11591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23" name="Group 22"/>
            <p:cNvGrpSpPr/>
            <p:nvPr/>
          </p:nvGrpSpPr>
          <p:grpSpPr>
            <a:xfrm>
              <a:off x="3004621" y="4855616"/>
              <a:ext cx="1512192" cy="1158749"/>
              <a:chOff x="1940771" y="1334274"/>
              <a:chExt cx="1890192" cy="1448404"/>
            </a:xfrm>
          </p:grpSpPr>
          <p:pic>
            <p:nvPicPr>
              <p:cNvPr id="24" name="Picture 2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994274" y="1334274"/>
                <a:ext cx="1759520" cy="1445206"/>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25" name="Straight Arrow Connector 24"/>
              <p:cNvCxnSpPr/>
              <p:nvPr/>
            </p:nvCxnSpPr>
            <p:spPr>
              <a:xfrm flipV="1">
                <a:off x="2338457" y="2203272"/>
                <a:ext cx="457200" cy="96283"/>
              </a:xfrm>
              <a:prstGeom prst="straightConnector1">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Box 27"/>
              <p:cNvSpPr txBox="1"/>
              <p:nvPr/>
            </p:nvSpPr>
            <p:spPr>
              <a:xfrm>
                <a:off x="1940771" y="2194375"/>
                <a:ext cx="1112550" cy="24955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80000"/>
                  </a:lnSpc>
                  <a:spcBef>
                    <a:spcPts val="0"/>
                  </a:spcBef>
                </a:pPr>
                <a:r>
                  <a:rPr lang="en-US" sz="800" dirty="0" smtClean="0">
                    <a:solidFill>
                      <a:schemeClr val="bg1"/>
                    </a:solidFill>
                    <a:ea typeface="Times New Roman"/>
                    <a:cs typeface="Calibri"/>
                  </a:rPr>
                  <a:t>Flux </a:t>
                </a:r>
              </a:p>
              <a:p>
                <a:pPr marL="0" marR="0">
                  <a:lnSpc>
                    <a:spcPct val="80000"/>
                  </a:lnSpc>
                  <a:spcBef>
                    <a:spcPts val="0"/>
                  </a:spcBef>
                </a:pPr>
                <a:r>
                  <a:rPr lang="en-US" sz="800" dirty="0" smtClean="0">
                    <a:solidFill>
                      <a:schemeClr val="bg1"/>
                    </a:solidFill>
                    <a:ea typeface="Times New Roman"/>
                    <a:cs typeface="Calibri"/>
                  </a:rPr>
                  <a:t>Concentrator</a:t>
                </a:r>
                <a:endParaRPr lang="en-US" sz="800" dirty="0">
                  <a:solidFill>
                    <a:schemeClr val="bg1"/>
                  </a:solidFill>
                  <a:effectLst/>
                  <a:ea typeface="Times New Roman"/>
                  <a:cs typeface="Calibri"/>
                </a:endParaRPr>
              </a:p>
            </p:txBody>
          </p:sp>
          <p:sp>
            <p:nvSpPr>
              <p:cNvPr id="27" name="Text Box 27"/>
              <p:cNvSpPr txBox="1"/>
              <p:nvPr/>
            </p:nvSpPr>
            <p:spPr>
              <a:xfrm>
                <a:off x="1965398" y="2533122"/>
                <a:ext cx="1112550" cy="24955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80000"/>
                  </a:lnSpc>
                  <a:spcBef>
                    <a:spcPts val="0"/>
                  </a:spcBef>
                </a:pPr>
                <a:r>
                  <a:rPr lang="en-US" sz="800" dirty="0" smtClean="0">
                    <a:solidFill>
                      <a:schemeClr val="bg1"/>
                    </a:solidFill>
                    <a:ea typeface="Times New Roman"/>
                    <a:cs typeface="Calibri"/>
                  </a:rPr>
                  <a:t>Powder bed</a:t>
                </a:r>
                <a:endParaRPr lang="en-US" sz="800" dirty="0">
                  <a:solidFill>
                    <a:schemeClr val="bg1"/>
                  </a:solidFill>
                  <a:effectLst/>
                  <a:ea typeface="Times New Roman"/>
                  <a:cs typeface="Calibri"/>
                </a:endParaRPr>
              </a:p>
            </p:txBody>
          </p:sp>
          <p:sp>
            <p:nvSpPr>
              <p:cNvPr id="28" name="Text Box 27"/>
              <p:cNvSpPr txBox="1"/>
              <p:nvPr/>
            </p:nvSpPr>
            <p:spPr>
              <a:xfrm>
                <a:off x="2840299" y="2095225"/>
                <a:ext cx="990664" cy="24955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80000"/>
                  </a:lnSpc>
                  <a:spcBef>
                    <a:spcPts val="0"/>
                  </a:spcBef>
                </a:pPr>
                <a:r>
                  <a:rPr lang="en-US" sz="800" dirty="0" smtClean="0">
                    <a:solidFill>
                      <a:schemeClr val="bg1"/>
                    </a:solidFill>
                    <a:ea typeface="Times New Roman"/>
                    <a:cs typeface="Calibri"/>
                  </a:rPr>
                  <a:t>Consolidated </a:t>
                </a:r>
              </a:p>
              <a:p>
                <a:pPr marL="0" marR="0" algn="r">
                  <a:lnSpc>
                    <a:spcPct val="80000"/>
                  </a:lnSpc>
                  <a:spcBef>
                    <a:spcPts val="0"/>
                  </a:spcBef>
                </a:pPr>
                <a:r>
                  <a:rPr lang="en-US" sz="800" dirty="0" smtClean="0">
                    <a:solidFill>
                      <a:schemeClr val="bg1"/>
                    </a:solidFill>
                    <a:ea typeface="Times New Roman"/>
                    <a:cs typeface="Calibri"/>
                  </a:rPr>
                  <a:t>metal matrix composite</a:t>
                </a:r>
                <a:endParaRPr lang="en-US" sz="800" dirty="0">
                  <a:solidFill>
                    <a:schemeClr val="bg1"/>
                  </a:solidFill>
                  <a:effectLst/>
                  <a:ea typeface="Times New Roman"/>
                  <a:cs typeface="Calibri"/>
                </a:endParaRPr>
              </a:p>
            </p:txBody>
          </p:sp>
          <p:cxnSp>
            <p:nvCxnSpPr>
              <p:cNvPr id="29" name="Straight Arrow Connector 28"/>
              <p:cNvCxnSpPr/>
              <p:nvPr/>
            </p:nvCxnSpPr>
            <p:spPr>
              <a:xfrm flipV="1">
                <a:off x="3381254" y="2522034"/>
                <a:ext cx="107424" cy="138499"/>
              </a:xfrm>
              <a:prstGeom prst="straightConnector1">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32"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8568975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1622425" y="151418"/>
            <a:ext cx="7521575" cy="612648"/>
          </a:xfrm>
        </p:spPr>
        <p:txBody>
          <a:bodyPr>
            <a:noAutofit/>
          </a:bodyPr>
          <a:lstStyle/>
          <a:p>
            <a:pPr lvl="0">
              <a:defRPr/>
            </a:pPr>
            <a:r>
              <a:rPr lang="en-US" dirty="0" smtClean="0">
                <a:solidFill>
                  <a:prstClr val="black"/>
                </a:solidFill>
                <a:latin typeface="Calibri"/>
                <a:ea typeface="+mj-ea"/>
                <a:cs typeface="+mj-cs"/>
              </a:rPr>
              <a:t>Open innovation (</a:t>
            </a:r>
            <a:r>
              <a:rPr lang="en-US" dirty="0" err="1">
                <a:solidFill>
                  <a:prstClr val="black"/>
                </a:solidFill>
                <a:latin typeface="Calibri"/>
                <a:ea typeface="+mj-ea"/>
                <a:cs typeface="+mj-cs"/>
              </a:rPr>
              <a:t>V</a:t>
            </a:r>
            <a:r>
              <a:rPr lang="en-US" dirty="0" err="1" smtClean="0">
                <a:solidFill>
                  <a:prstClr val="black"/>
                </a:solidFill>
                <a:latin typeface="Calibri"/>
                <a:ea typeface="+mj-ea"/>
                <a:cs typeface="+mj-cs"/>
              </a:rPr>
              <a:t>ehicleFORGE</a:t>
            </a:r>
            <a:r>
              <a:rPr lang="en-US" dirty="0" smtClean="0">
                <a:solidFill>
                  <a:prstClr val="black"/>
                </a:solidFill>
                <a:latin typeface="Calibri"/>
                <a:ea typeface="+mj-ea"/>
                <a:cs typeface="+mj-cs"/>
              </a:rPr>
              <a:t>)</a:t>
            </a:r>
            <a:endParaRPr lang="en-US" dirty="0">
              <a:solidFill>
                <a:sysClr val="windowText" lastClr="000000"/>
              </a:solidFill>
              <a:latin typeface="Calibri" pitchFamily="34" charset="0"/>
              <a:ea typeface="+mn-ea"/>
              <a:cs typeface="Calibri" pitchFamily="34" charset="0"/>
            </a:endParaRPr>
          </a:p>
        </p:txBody>
      </p:sp>
      <p:sp>
        <p:nvSpPr>
          <p:cNvPr id="9" name="Slide Number Placeholder 3"/>
          <p:cNvSpPr>
            <a:spLocks noGrp="1"/>
          </p:cNvSpPr>
          <p:nvPr>
            <p:ph type="sldNum" sz="quarter" idx="10"/>
          </p:nvPr>
        </p:nvSpPr>
        <p:spPr>
          <a:xfrm>
            <a:off x="8699202" y="6482242"/>
            <a:ext cx="3810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C71CD03-B952-4FC0-AC93-6D4B9D07BC92}" type="slidenum">
              <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000" b="0" i="0" u="none" strike="noStrike" kern="0" cap="none" spc="0" normalizeH="0" baseline="0" noProof="0" smtClean="0">
              <a:ln>
                <a:noFill/>
              </a:ln>
              <a:solidFill>
                <a:prstClr val="black"/>
              </a:solidFill>
              <a:effectLst/>
              <a:uLnTx/>
              <a:uFillTx/>
              <a:latin typeface="Calibri" pitchFamily="34" charset="0"/>
              <a:cs typeface="Calibri" pitchFamily="34" charset="0"/>
            </a:endParaRPr>
          </a:p>
        </p:txBody>
      </p:sp>
      <p:pic>
        <p:nvPicPr>
          <p:cNvPr id="15" name="Picture 1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633" y="909885"/>
            <a:ext cx="5482590" cy="27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33" y="3927977"/>
            <a:ext cx="4160013" cy="2603683"/>
          </a:xfrm>
          <a:prstGeom prst="rect">
            <a:avLst/>
          </a:prstGeom>
        </p:spPr>
      </p:pic>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66827" y="826422"/>
            <a:ext cx="3168157" cy="2857143"/>
          </a:xfrm>
          <a:prstGeom prst="rect">
            <a:avLst/>
          </a:prstGeom>
          <a:effectLst>
            <a:softEdge rad="12700"/>
          </a:effectLst>
        </p:spPr>
      </p:pic>
      <p:pic>
        <p:nvPicPr>
          <p:cNvPr id="18" name="Picture 17"/>
          <p:cNvPicPr>
            <a:picLocks/>
          </p:cNvPicPr>
          <p:nvPr/>
        </p:nvPicPr>
        <p:blipFill>
          <a:blip r:embed="rId5" cstate="screen">
            <a:extLst>
              <a:ext uri="{28A0092B-C50C-407E-A947-70E740481C1C}">
                <a14:useLocalDpi xmlns:a14="http://schemas.microsoft.com/office/drawing/2010/main"/>
              </a:ext>
            </a:extLst>
          </a:blip>
          <a:stretch>
            <a:fillRect/>
          </a:stretch>
        </p:blipFill>
        <p:spPr>
          <a:xfrm>
            <a:off x="4779266" y="3927977"/>
            <a:ext cx="4022858" cy="2603683"/>
          </a:xfrm>
          <a:prstGeom prst="rect">
            <a:avLst/>
          </a:prstGeom>
        </p:spPr>
      </p:pic>
    </p:spTree>
    <p:extLst>
      <p:ext uri="{BB962C8B-B14F-4D97-AF65-F5344CB8AC3E}">
        <p14:creationId xmlns:p14="http://schemas.microsoft.com/office/powerpoint/2010/main" val="1492858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1332</TotalTime>
  <Words>3067</Words>
  <Application>Microsoft Macintosh PowerPoint</Application>
  <PresentationFormat>On-screen Show (4:3)</PresentationFormat>
  <Paragraphs>478</Paragraphs>
  <Slides>26</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blank</vt:lpstr>
      <vt:lpstr>Equation</vt:lpstr>
      <vt:lpstr>Visio</vt:lpstr>
      <vt:lpstr>Adaptive Make: DARPA Manufacturing Portfolio Overview</vt:lpstr>
      <vt:lpstr>Adaptive Make for Cyber-Physical Systems (Vehicles)</vt:lpstr>
      <vt:lpstr>A worrisome trend</vt:lpstr>
      <vt:lpstr>Existence proof</vt:lpstr>
      <vt:lpstr>Design tools (META)</vt:lpstr>
      <vt:lpstr>Foundry-style manufacturing tools (iFAB)</vt:lpstr>
      <vt:lpstr>Foundry-style manufacturing processes (Open Mfr’ing)</vt:lpstr>
      <vt:lpstr>Foundry-style manufacturing processes (Open Mfr’ing)</vt:lpstr>
      <vt:lpstr>Open innovation (VehicleFORGE)</vt:lpstr>
      <vt:lpstr>Adaptive Make for Synthetic Biology</vt:lpstr>
      <vt:lpstr>PowerPoint Presentation</vt:lpstr>
      <vt:lpstr>Design tools (Living Foundries)</vt:lpstr>
      <vt:lpstr>Foundry-style manufacturing (Blue Angel)</vt:lpstr>
      <vt:lpstr>PowerPoint Presentation</vt:lpstr>
      <vt:lpstr>Adaptive Make for Robotics</vt:lpstr>
      <vt:lpstr>Design tools (M3)</vt:lpstr>
      <vt:lpstr>Fabrication (M3)</vt:lpstr>
      <vt:lpstr>Open innovation (DARPA Robotics Challenge)</vt:lpstr>
      <vt:lpstr>PowerPoint Presentation</vt:lpstr>
      <vt:lpstr>Backup/Reference Charts</vt:lpstr>
      <vt:lpstr>Status quo approach for managing complexity</vt:lpstr>
      <vt:lpstr>PowerPoint Presentation</vt:lpstr>
      <vt:lpstr>PowerPoint Presentation</vt:lpstr>
      <vt:lpstr>AVM integrated toolchain with major releases</vt:lpstr>
      <vt:lpstr>AVM component model</vt:lpstr>
      <vt:lpstr>Integration of formal semantics across multiple domains</vt:lpstr>
    </vt:vector>
  </TitlesOfParts>
  <Company>Wyle Information Systems - DARPA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Complexity: Rethinking “Make” for Complex Defense Systems</dc:title>
  <dc:creator>Wyle</dc:creator>
  <cp:lastModifiedBy>Paul Eremenko</cp:lastModifiedBy>
  <cp:revision>113</cp:revision>
  <cp:lastPrinted>2012-10-17T22:30:52Z</cp:lastPrinted>
  <dcterms:created xsi:type="dcterms:W3CDTF">2012-08-23T13:10:27Z</dcterms:created>
  <dcterms:modified xsi:type="dcterms:W3CDTF">2013-03-06T19:44:33Z</dcterms:modified>
</cp:coreProperties>
</file>