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0"/>
  </p:notesMasterIdLst>
  <p:sldIdLst>
    <p:sldId id="273" r:id="rId2"/>
    <p:sldId id="274" r:id="rId3"/>
    <p:sldId id="275" r:id="rId4"/>
    <p:sldId id="276" r:id="rId5"/>
    <p:sldId id="277" r:id="rId6"/>
    <p:sldId id="278" r:id="rId7"/>
    <p:sldId id="279" r:id="rId8"/>
    <p:sldId id="280" r:id="rId9"/>
    <p:sldId id="281" r:id="rId10"/>
    <p:sldId id="282" r:id="rId11"/>
    <p:sldId id="270" r:id="rId12"/>
    <p:sldId id="257" r:id="rId13"/>
    <p:sldId id="259" r:id="rId14"/>
    <p:sldId id="272" r:id="rId15"/>
    <p:sldId id="265" r:id="rId16"/>
    <p:sldId id="267" r:id="rId17"/>
    <p:sldId id="268"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2D8C3"/>
    <a:srgbClr val="E4D8C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p:cViewPr>
        <p:scale>
          <a:sx n="100" d="100"/>
          <a:sy n="100" d="100"/>
        </p:scale>
        <p:origin x="-1112"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2055CC-D7B5-0F49-ACA6-B98B57B746E1}" type="datetimeFigureOut">
              <a:rPr lang="en-US" smtClean="0"/>
              <a:pPr/>
              <a:t>5/1/14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31DE5-EB73-3642-9B30-7FB81CB72A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r>
              <a:rPr lang="en-US" smtClean="0"/>
              <a:t>At the 2005 ASM General Meeting in Salt Lake City I was one of the speakers at the division G symposium. I was substituting for my friend Scott Peterson who was on his honeymoon that week. At the time I was a scientist at the pharmaceutical company Eli Lilly, and my career emphasis was turning away from bacteriology and towards virology. I thought my ASM talk would be a sort of punctuation mark on my mycoplasmology career.  I concluded my talk on mycoplasma genomics with this statement which I transcribed from the audio tape provided to me by ASM by saying that “some time soon, Craig Venter’s team, or someone with similar skills and interests, will stitch together a huge series of oligonucleotides to make the synthetic chromosome of a minimal cell, and then enliven that </a:t>
            </a:r>
            <a:r>
              <a:rPr lang="en-US" i="1" smtClean="0"/>
              <a:t>Mycoplasma laboratorium</a:t>
            </a:r>
            <a:r>
              <a:rPr lang="en-US" smtClean="0"/>
              <a:t> genome by transplanting it into some kind of ghost cell.”  Prophecy?   Irony?   Déjà vu?  All of the above to say the least…</a:t>
            </a:r>
          </a:p>
          <a:p>
            <a:pPr eaLnBrk="1" hangingPunct="1"/>
            <a:r>
              <a:rPr lang="en-US" smtClean="0"/>
              <a:t>So here we are 5 years later, and I stand before you to offer a progress report on what is the most remarkable science I have ever heard of, much less been a part of. We are going to create a living bacterial cell from off the shelf chemicals. We will then iteratively recreate that cell, which will be based on </a:t>
            </a:r>
            <a:r>
              <a:rPr lang="en-US" i="1" smtClean="0"/>
              <a:t>Mycoplasma genitalium</a:t>
            </a:r>
            <a:r>
              <a:rPr lang="en-US" smtClean="0"/>
              <a:t>, in simpler and simpler forms by building genomes with ever fewer genes until we arrive at the essence of what is a living cell. That cell, that </a:t>
            </a:r>
            <a:r>
              <a:rPr lang="en-US" i="1" smtClean="0"/>
              <a:t>Mycoplasma laboratorium</a:t>
            </a:r>
            <a:r>
              <a:rPr lang="en-US" smtClean="0"/>
              <a:t> as I mused before this group 5 years ago, will be the platform for achieving a real complete understanding of what cellular life really is. </a:t>
            </a:r>
          </a:p>
          <a:p>
            <a:pPr eaLnBrk="1" hangingPunct="1"/>
            <a:r>
              <a:rPr lang="en-US" smtClean="0"/>
              <a:t>Ever since the 1930’s when a hand full of physicists, chemists, and biologists banded together into the Phage School led by Max Delbruck, there have been efforts to understand life at its simplest and most fundamental level.  In the ensuing decades up to the present, we have achieved a complete understanding of the genetic and chemical structure of a number of viruses and know in many cases the role of all of their genes.  The same cannot be said for cells.   The simplest cells are bacteria, but they generally contain thousands of genes.  In 1995 the first complete sequence of a bacterial cell was determined.  Since then hundreds of bacteria, archaea, and eucaryotes have been sequenced.  It is now possible to ask the fundamental questions, “How many genes does a cell need?”  To what extent can one reduce the size of a cell’s genome by consecutive deletions and still have a viable cell?  What is the minimal set of genes or functions necessary to sustain the cell under ideal laboratory conditions?   These are the fundamental questions that my colleagues and I at the J. Craig Venter Institute are now pursuing.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Construction of the 1/8 RGD +7/8 wild-type genome by Recombinase-mediated cassette exchange (RMCE). 1) </a:t>
            </a:r>
            <a:r>
              <a:rPr lang="en-US" dirty="0" smtClean="0"/>
              <a:t>A 1/8 genome of the </a:t>
            </a:r>
            <a:r>
              <a:rPr lang="en-US" i="1" dirty="0" smtClean="0"/>
              <a:t>M. mycoides JCVI-syn1.0</a:t>
            </a:r>
            <a:r>
              <a:rPr lang="en-US" dirty="0" smtClean="0"/>
              <a:t>  was replaced with a cassette called landing pad flanked by two hetero-specific </a:t>
            </a:r>
            <a:r>
              <a:rPr lang="en-US" i="1" dirty="0" smtClean="0"/>
              <a:t>lox </a:t>
            </a:r>
            <a:r>
              <a:rPr lang="en-US" dirty="0" smtClean="0"/>
              <a:t>sites; </a:t>
            </a:r>
            <a:r>
              <a:rPr lang="en-US" b="1" dirty="0" smtClean="0"/>
              <a:t>2) </a:t>
            </a:r>
            <a:r>
              <a:rPr lang="en-US" dirty="0" smtClean="0"/>
              <a:t>A donor plasmid containing a corresponding 1/8 RGD, flanked by another two hetero-specific </a:t>
            </a:r>
            <a:r>
              <a:rPr lang="en-US" i="1" dirty="0" smtClean="0"/>
              <a:t>lox</a:t>
            </a:r>
            <a:r>
              <a:rPr lang="en-US" dirty="0" smtClean="0"/>
              <a:t> sites, was introduced into to the landing pad strain; and </a:t>
            </a:r>
            <a:r>
              <a:rPr lang="en-US" b="1" dirty="0" smtClean="0"/>
              <a:t>3)</a:t>
            </a:r>
            <a:r>
              <a:rPr lang="en-US" dirty="0" smtClean="0"/>
              <a:t> The 1/8 RGD was swapped into the landing pad locus via the </a:t>
            </a:r>
            <a:r>
              <a:rPr lang="en-US" i="1" dirty="0" smtClean="0"/>
              <a:t>Cre</a:t>
            </a:r>
            <a:r>
              <a:rPr lang="en-US" dirty="0" smtClean="0"/>
              <a:t>-mediated recombination.  An intron-containing URA3 gene was split into the landing pad and the donor plasmid so that the cassette exchange can be selected by restoration of uracil </a:t>
            </a:r>
            <a:r>
              <a:rPr lang="en-US" dirty="0" err="1" smtClean="0"/>
              <a:t>prototrophy</a:t>
            </a:r>
            <a:endParaRPr lang="en-US" dirty="0"/>
          </a:p>
        </p:txBody>
      </p:sp>
      <p:sp>
        <p:nvSpPr>
          <p:cNvPr id="4" name="Slide Number Placeholder 3"/>
          <p:cNvSpPr>
            <a:spLocks noGrp="1"/>
          </p:cNvSpPr>
          <p:nvPr>
            <p:ph type="sldNum" sz="quarter" idx="10"/>
          </p:nvPr>
        </p:nvSpPr>
        <p:spPr/>
        <p:txBody>
          <a:bodyPr/>
          <a:lstStyle/>
          <a:p>
            <a:fld id="{1024DF78-FF23-479D-84A4-07E9C6CCBE63}"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022108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Mention tRNA clustering</a:t>
            </a:r>
          </a:p>
        </p:txBody>
      </p:sp>
      <p:sp>
        <p:nvSpPr>
          <p:cNvPr id="4" name="Slide Number Placeholder 3"/>
          <p:cNvSpPr>
            <a:spLocks noGrp="1"/>
          </p:cNvSpPr>
          <p:nvPr>
            <p:ph type="sldNum" sz="quarter" idx="5"/>
          </p:nvPr>
        </p:nvSpPr>
        <p:spPr/>
        <p:txBody>
          <a:bodyPr/>
          <a:lstStyle/>
          <a:p>
            <a:pPr>
              <a:defRPr/>
            </a:pPr>
            <a:fld id="{4EDB2530-606C-402A-B406-CE43E67E1C35}"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collaboration between John Glass, Nacyra</a:t>
            </a:r>
            <a:r>
              <a:rPr lang="en-US" baseline="0" dirty="0" smtClean="0"/>
              <a:t> Assad-Garcia, and Vanya Paralanov of the JCVI; Elizabeth Strychalski of NIST; and Andreas Mershin, Neil Gershenfeld, and myself of the MIT CBA.</a:t>
            </a:r>
            <a:endParaRPr lang="en-US" dirty="0"/>
          </a:p>
        </p:txBody>
      </p:sp>
      <p:sp>
        <p:nvSpPr>
          <p:cNvPr id="4" name="Slide Number Placeholder 3"/>
          <p:cNvSpPr>
            <a:spLocks noGrp="1"/>
          </p:cNvSpPr>
          <p:nvPr>
            <p:ph type="sldNum" sz="quarter" idx="10"/>
          </p:nvPr>
        </p:nvSpPr>
        <p:spPr/>
        <p:txBody>
          <a:bodyPr/>
          <a:lstStyle/>
          <a:p>
            <a:fld id="{2F9047AF-3189-564E-B229-C31F58BCB043}"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achieve this goal, the JCVI has developed a workflow that involves bacterial chromosomes as yeast centromeric plasmids (YCPs). We use the genetically </a:t>
            </a:r>
            <a:r>
              <a:rPr lang="en-US" i="1" baseline="0" dirty="0" smtClean="0"/>
              <a:t>tractable</a:t>
            </a:r>
            <a:r>
              <a:rPr lang="en-US" baseline="0" dirty="0" smtClean="0"/>
              <a:t> organism to manipulate the genetically </a:t>
            </a:r>
            <a:r>
              <a:rPr lang="en-US" i="1" baseline="0" dirty="0" smtClean="0"/>
              <a:t>intractable</a:t>
            </a:r>
            <a:r>
              <a:rPr lang="en-US" baseline="0" dirty="0" smtClean="0"/>
              <a:t> bacteria. Yeast and bacteria do not share regulatory sequences, so the entire genome lives in yeast as an inert piece of DNA; compared to bacterial host model organisms, toxicity is less problematic.</a:t>
            </a:r>
            <a:endParaRPr lang="en-US" dirty="0"/>
          </a:p>
        </p:txBody>
      </p:sp>
      <p:sp>
        <p:nvSpPr>
          <p:cNvPr id="4" name="Slide Number Placeholder 3"/>
          <p:cNvSpPr>
            <a:spLocks noGrp="1"/>
          </p:cNvSpPr>
          <p:nvPr>
            <p:ph type="sldNum" sz="quarter" idx="10"/>
          </p:nvPr>
        </p:nvSpPr>
        <p:spPr/>
        <p:txBody>
          <a:bodyPr/>
          <a:lstStyle/>
          <a:p>
            <a:fld id="{2F9047AF-3189-564E-B229-C31F58BCB043}"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achieve this goal, the JCVI has developed a workflow that involves bacterial chromosomes as yeast centromeric plasmids (YCPs). We use the genetically </a:t>
            </a:r>
            <a:r>
              <a:rPr lang="en-US" i="1" baseline="0" dirty="0" smtClean="0"/>
              <a:t>tractable</a:t>
            </a:r>
            <a:r>
              <a:rPr lang="en-US" baseline="0" dirty="0" smtClean="0"/>
              <a:t> organism to manipulate the genetically </a:t>
            </a:r>
            <a:r>
              <a:rPr lang="en-US" i="1" baseline="0" dirty="0" smtClean="0"/>
              <a:t>intractable</a:t>
            </a:r>
            <a:r>
              <a:rPr lang="en-US" baseline="0" dirty="0" smtClean="0"/>
              <a:t> bacteria. Yeast and bacteria do not share regulatory sequences, so the entire genome lives in yeast as an inert piece of DNA; compared to bacterial host model organisms, toxicity is less problematic</a:t>
            </a:r>
            <a:r>
              <a:rPr lang="en-US" baseline="0" dirty="0" smtClean="0"/>
              <a:t>. </a:t>
            </a:r>
            <a:r>
              <a:rPr lang="en-US" sz="1200" dirty="0" smtClean="0">
                <a:latin typeface="Myriad Pro"/>
                <a:cs typeface="Myriad Pro"/>
              </a:rPr>
              <a:t>advantages</a:t>
            </a:r>
          </a:p>
          <a:p>
            <a:r>
              <a:rPr lang="en-US" sz="1200" dirty="0" smtClean="0">
                <a:latin typeface="Myriad Pro"/>
                <a:cs typeface="Myriad Pro"/>
              </a:rPr>
              <a:t>	precise control</a:t>
            </a:r>
          </a:p>
          <a:p>
            <a:r>
              <a:rPr lang="en-US" sz="1200" dirty="0" smtClean="0">
                <a:latin typeface="Myriad Pro"/>
                <a:cs typeface="Myriad Pro"/>
              </a:rPr>
              <a:t>	real-time visualization</a:t>
            </a:r>
          </a:p>
          <a:p>
            <a:r>
              <a:rPr lang="en-US" sz="1200" dirty="0" smtClean="0">
                <a:latin typeface="Myriad Pro"/>
                <a:cs typeface="Myriad Pro"/>
              </a:rPr>
              <a:t>	high cell/genome densities</a:t>
            </a:r>
          </a:p>
          <a:p>
            <a:r>
              <a:rPr lang="en-US" sz="1200" dirty="0" smtClean="0">
                <a:latin typeface="Myriad Pro"/>
                <a:cs typeface="Myriad Pro"/>
              </a:rPr>
              <a:t>	genomes not damaged..</a:t>
            </a:r>
          </a:p>
          <a:p>
            <a:endParaRPr lang="en-US" sz="1200" dirty="0" smtClean="0">
              <a:latin typeface="Myriad Pro"/>
              <a:cs typeface="Myriad Pro"/>
            </a:endParaRPr>
          </a:p>
          <a:p>
            <a:r>
              <a:rPr lang="en-US" sz="1200" dirty="0" smtClean="0">
                <a:latin typeface="Myriad Pro"/>
                <a:cs typeface="Myriad Pro"/>
              </a:rPr>
              <a:t>big disadvantage</a:t>
            </a:r>
          </a:p>
          <a:p>
            <a:r>
              <a:rPr lang="en-US" sz="1200" dirty="0" smtClean="0">
                <a:latin typeface="Myriad Pro"/>
                <a:cs typeface="Myriad Pro"/>
              </a:rPr>
              <a:t>	low throughput</a:t>
            </a:r>
          </a:p>
          <a:p>
            <a:endParaRPr lang="en-US" dirty="0"/>
          </a:p>
        </p:txBody>
      </p:sp>
      <p:sp>
        <p:nvSpPr>
          <p:cNvPr id="4" name="Slide Number Placeholder 3"/>
          <p:cNvSpPr>
            <a:spLocks noGrp="1"/>
          </p:cNvSpPr>
          <p:nvPr>
            <p:ph type="sldNum" sz="quarter" idx="10"/>
          </p:nvPr>
        </p:nvSpPr>
        <p:spPr/>
        <p:txBody>
          <a:bodyPr/>
          <a:lstStyle/>
          <a:p>
            <a:fld id="{2F9047AF-3189-564E-B229-C31F58BCB043}"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E31DE5-EB73-3642-9B30-7FB81CB72A94}"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Genome transplantation, ge</a:t>
            </a:r>
            <a:r>
              <a:rPr lang="en-US" baseline="0" dirty="0" smtClean="0"/>
              <a:t>neralized to other bacterial species, will be a powerful tool in the synthetic biology toolbox. </a:t>
            </a:r>
            <a:r>
              <a:rPr lang="en-US" dirty="0" smtClean="0"/>
              <a:t>The ability to transfer megabases of DNA to bacteria would dramatically accelerate synthetic biology research, so we must attack</a:t>
            </a:r>
            <a:r>
              <a:rPr lang="en-US" baseline="0" dirty="0" smtClean="0"/>
              <a:t> this problem from every possible angle</a:t>
            </a:r>
            <a:r>
              <a:rPr lang="en-US" dirty="0" smtClean="0"/>
              <a:t>. We have learned</a:t>
            </a:r>
            <a:r>
              <a:rPr lang="en-US" baseline="0" dirty="0" smtClean="0"/>
              <a:t> from the mycoides/capricolum system that a few degrees or a few minutes can make a huge difference, and each bacterial species will require its own optimization, when we attempt this in model gram-negative and gram-positive bacteria, such as the H influenzae and S thermophilus we will try next.</a:t>
            </a:r>
            <a:r>
              <a:rPr lang="en-US" dirty="0" smtClean="0"/>
              <a:t> We feel the array of micro/nanofluidics tools</a:t>
            </a:r>
            <a:r>
              <a:rPr lang="en-US" baseline="0" dirty="0" smtClean="0"/>
              <a:t>. T</a:t>
            </a:r>
            <a:r>
              <a:rPr lang="en-US" dirty="0" smtClean="0"/>
              <a:t>o </a:t>
            </a:r>
            <a:r>
              <a:rPr lang="en-US" dirty="0" smtClean="0"/>
              <a:t>guide</a:t>
            </a:r>
            <a:r>
              <a:rPr lang="en-US" baseline="0" dirty="0" smtClean="0"/>
              <a:t> us to find parameters that work in </a:t>
            </a:r>
            <a:r>
              <a:rPr lang="en-US" baseline="0" dirty="0" smtClean="0"/>
              <a:t>bulk, or to achieve conditions we cannot achieve in bulk. this will help us </a:t>
            </a:r>
            <a:r>
              <a:rPr lang="en-US" baseline="0" dirty="0" smtClean="0"/>
              <a:t>control, optimize, understand genome transplantation..</a:t>
            </a:r>
            <a:r>
              <a:rPr lang="en-US" baseline="0" dirty="0" smtClean="0"/>
              <a:t> so groups around the world take </a:t>
            </a:r>
            <a:r>
              <a:rPr lang="en-US" baseline="0" dirty="0" smtClean="0"/>
              <a:t>that info and use to increase the throughput of either bulk or microfluidic </a:t>
            </a:r>
            <a:r>
              <a:rPr lang="en-US" baseline="0" dirty="0" smtClean="0"/>
              <a:t>experiments.</a:t>
            </a:r>
            <a:endParaRPr lang="en-US" dirty="0"/>
          </a:p>
        </p:txBody>
      </p:sp>
      <p:sp>
        <p:nvSpPr>
          <p:cNvPr id="4" name="Slide Number Placeholder 3"/>
          <p:cNvSpPr>
            <a:spLocks noGrp="1"/>
          </p:cNvSpPr>
          <p:nvPr>
            <p:ph type="sldNum" sz="quarter" idx="10"/>
          </p:nvPr>
        </p:nvSpPr>
        <p:spPr/>
        <p:txBody>
          <a:bodyPr/>
          <a:lstStyle/>
          <a:p>
            <a:fld id="{6BE31DE5-EB73-3642-9B30-7FB81CB72A94}"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FE4C8C-C826-7444-A771-8B756D383576}"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9CBA-6209-AA45-9AF0-D3C51ACBD7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E4C8C-C826-7444-A771-8B756D383576}"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9CBA-6209-AA45-9AF0-D3C51ACBD7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E4C8C-C826-7444-A771-8B756D383576}"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9CBA-6209-AA45-9AF0-D3C51ACBD7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E4C8C-C826-7444-A771-8B756D383576}"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9CBA-6209-AA45-9AF0-D3C51ACBD7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E4C8C-C826-7444-A771-8B756D383576}"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39CBA-6209-AA45-9AF0-D3C51ACBD7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E4C8C-C826-7444-A771-8B756D383576}" type="datetimeFigureOut">
              <a:rPr lang="en-US" smtClean="0"/>
              <a:pPr/>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39CBA-6209-AA45-9AF0-D3C51ACBD7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FE4C8C-C826-7444-A771-8B756D383576}" type="datetimeFigureOut">
              <a:rPr lang="en-US" smtClean="0"/>
              <a:pPr/>
              <a:t>5/1/14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439CBA-6209-AA45-9AF0-D3C51ACBD7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FE4C8C-C826-7444-A771-8B756D383576}" type="datetimeFigureOut">
              <a:rPr lang="en-US" smtClean="0"/>
              <a:pPr/>
              <a:t>5/1/14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39CBA-6209-AA45-9AF0-D3C51ACBD7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E4C8C-C826-7444-A771-8B756D383576}" type="datetimeFigureOut">
              <a:rPr lang="en-US" smtClean="0"/>
              <a:pPr/>
              <a:t>5/1/14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439CBA-6209-AA45-9AF0-D3C51ACBD7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E4C8C-C826-7444-A771-8B756D383576}" type="datetimeFigureOut">
              <a:rPr lang="en-US" smtClean="0"/>
              <a:pPr/>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39CBA-6209-AA45-9AF0-D3C51ACBD7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E4C8C-C826-7444-A771-8B756D383576}" type="datetimeFigureOut">
              <a:rPr lang="en-US" smtClean="0"/>
              <a:pPr/>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39CBA-6209-AA45-9AF0-D3C51ACBD7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E4C8C-C826-7444-A771-8B756D383576}" type="datetimeFigureOut">
              <a:rPr lang="en-US" smtClean="0"/>
              <a:pPr/>
              <a:t>5/1/14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39CBA-6209-AA45-9AF0-D3C51ACBD7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1" Type="http://schemas.openxmlformats.org/officeDocument/2006/relationships/image" Target="../media/image20.pdf"/><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jpeg"/><Relationship Id="rId7" Type="http://schemas.openxmlformats.org/officeDocument/2006/relationships/image" Target="../media/image16.pn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5"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4.pdf"/><Relationship Id="rId5" Type="http://schemas.openxmlformats.org/officeDocument/2006/relationships/image" Target="../media/image25.pn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0" Type="http://schemas.openxmlformats.org/officeDocument/2006/relationships/image" Target="../media/image30.png"/><Relationship Id="rId1" Type="http://schemas.openxmlformats.org/officeDocument/2006/relationships/video" Target="file://localhost/Users/James/Desktop/Alaidlawii_rotated_fast.mp4" TargetMode="Externa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df"/><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3.png"/><Relationship Id="rId1" Type="http://schemas.openxmlformats.org/officeDocument/2006/relationships/video" Target="file://localhost/Users/James/Desktop/CaCl2_formatted_fast.mp4" TargetMode="Externa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video" Target="file://localhost/Users/James/Desktop/fusion_fast.mp4" TargetMode="External"/><Relationship Id="rId2" Type="http://schemas.openxmlformats.org/officeDocument/2006/relationships/video" Target="file://localhost/Users/James/Desktop/fusion_fast_small.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25.png"/><Relationship Id="rId5" Type="http://schemas.openxmlformats.org/officeDocument/2006/relationships/image" Target="../media/image21.tiff"/><Relationship Id="rId6" Type="http://schemas.openxmlformats.org/officeDocument/2006/relationships/image" Target="../media/image36.pdf"/><Relationship Id="rId7" Type="http://schemas.openxmlformats.org/officeDocument/2006/relationships/image" Target="../media/image37.png"/><Relationship Id="rId8" Type="http://schemas.openxmlformats.org/officeDocument/2006/relationships/image" Target="../media/image38.jpeg"/><Relationship Id="rId9"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0.png"/><Relationship Id="rId5" Type="http://schemas.openxmlformats.org/officeDocument/2006/relationships/image" Target="../media/image41.tiff"/><Relationship Id="rId6" Type="http://schemas.openxmlformats.org/officeDocument/2006/relationships/image" Target="../media/image42.tiff"/><Relationship Id="rId7" Type="http://schemas.openxmlformats.org/officeDocument/2006/relationships/image" Target="../media/image43.pdf"/><Relationship Id="rId8"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 Id="rId3"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154" name="Rectangle 2"/>
          <p:cNvSpPr>
            <a:spLocks noGrp="1"/>
          </p:cNvSpPr>
          <p:nvPr>
            <p:ph type="ctrTitle"/>
          </p:nvPr>
        </p:nvSpPr>
        <p:spPr>
          <a:xfrm>
            <a:off x="-304800" y="3886200"/>
            <a:ext cx="9829800" cy="1635125"/>
          </a:xfrm>
        </p:spPr>
        <p:txBody>
          <a:bodyPr>
            <a:normAutofit fontScale="90000"/>
          </a:bodyPr>
          <a:lstStyle/>
          <a:p>
            <a:pPr>
              <a:defRPr/>
            </a:pPr>
            <a:r>
              <a:rPr lang="en-US" b="1" dirty="0" smtClean="0">
                <a:solidFill>
                  <a:srgbClr val="FF0000"/>
                </a:solidFill>
              </a:rPr>
              <a:t>Learning the Rules of Genome Design</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sz="3200" b="1" dirty="0">
                <a:effectLst>
                  <a:outerShdw blurRad="38100" dist="38100" dir="2700000" algn="tl">
                    <a:srgbClr val="C0C0C0"/>
                  </a:outerShdw>
                </a:effectLst>
              </a:rPr>
              <a:t/>
            </a:r>
            <a:br>
              <a:rPr lang="en-US" sz="3200" b="1" dirty="0">
                <a:effectLst>
                  <a:outerShdw blurRad="38100" dist="38100" dir="2700000" algn="tl">
                    <a:srgbClr val="C0C0C0"/>
                  </a:outerShdw>
                </a:effectLst>
              </a:rPr>
            </a:br>
            <a:r>
              <a:rPr lang="en-US" sz="700" b="1" dirty="0" smtClean="0">
                <a:effectLst>
                  <a:outerShdw blurRad="38100" dist="38100" dir="2700000" algn="tl">
                    <a:srgbClr val="C0C0C0"/>
                  </a:outerShdw>
                </a:effectLst>
              </a:rPr>
              <a:t> </a:t>
            </a:r>
            <a:r>
              <a:rPr lang="en-US" sz="3600" b="1" dirty="0" smtClean="0">
                <a:cs typeface="Times New Roman" pitchFamily="18" charset="0"/>
              </a:rPr>
              <a:t/>
            </a:r>
            <a:br>
              <a:rPr lang="en-US" sz="3600" b="1" dirty="0" smtClean="0">
                <a:cs typeface="Times New Roman" pitchFamily="18" charset="0"/>
              </a:rPr>
            </a:br>
            <a:r>
              <a:rPr lang="en-US" sz="3600" b="1" dirty="0" smtClean="0">
                <a:cs typeface="Times New Roman" pitchFamily="18" charset="0"/>
              </a:rPr>
              <a:t>John Glass</a:t>
            </a:r>
            <a:br>
              <a:rPr lang="en-US" sz="3600" b="1" dirty="0" smtClean="0">
                <a:cs typeface="Times New Roman" pitchFamily="18" charset="0"/>
              </a:rPr>
            </a:br>
            <a:r>
              <a:rPr lang="en-US" sz="3600" b="1" dirty="0" smtClean="0">
                <a:cs typeface="Times New Roman" pitchFamily="18" charset="0"/>
              </a:rPr>
              <a:t/>
            </a:r>
            <a:br>
              <a:rPr lang="en-US" sz="3600" b="1" dirty="0" smtClean="0">
                <a:cs typeface="Times New Roman" pitchFamily="18" charset="0"/>
              </a:rPr>
            </a:br>
            <a:r>
              <a:rPr lang="en-US" sz="3600" b="1" dirty="0" smtClean="0">
                <a:cs typeface="Times New Roman" pitchFamily="18" charset="0"/>
              </a:rPr>
              <a:t>for members of the </a:t>
            </a:r>
            <a:br>
              <a:rPr lang="en-US" sz="3600" b="1" dirty="0" smtClean="0">
                <a:cs typeface="Times New Roman" pitchFamily="18" charset="0"/>
              </a:rPr>
            </a:br>
            <a:r>
              <a:rPr lang="en-US" sz="3600" b="1" dirty="0" smtClean="0">
                <a:cs typeface="Times New Roman" pitchFamily="18" charset="0"/>
              </a:rPr>
              <a:t>Venter Institute Synthetic Genomics Group</a:t>
            </a:r>
            <a:r>
              <a:rPr lang="en-US" sz="3100" dirty="0" smtClean="0">
                <a:cs typeface="Times New Roman" pitchFamily="18" charset="0"/>
              </a:rPr>
              <a:t/>
            </a:r>
            <a:br>
              <a:rPr lang="en-US" sz="3100" dirty="0" smtClean="0">
                <a:cs typeface="Times New Roman" pitchFamily="18" charset="0"/>
              </a:rPr>
            </a:br>
            <a:r>
              <a:rPr lang="en-US" sz="3200" dirty="0" smtClean="0">
                <a:cs typeface="Times New Roman" pitchFamily="18" charset="0"/>
              </a:rPr>
              <a:t/>
            </a:r>
            <a:br>
              <a:rPr lang="en-US" sz="3200" dirty="0" smtClean="0">
                <a:cs typeface="Times New Roman" pitchFamily="18" charset="0"/>
              </a:rPr>
            </a:br>
            <a:r>
              <a:rPr lang="en-US" sz="2800" dirty="0" smtClean="0">
                <a:cs typeface="Times New Roman" pitchFamily="18" charset="0"/>
              </a:rPr>
              <a:t>The J. Craig Venter Institute, </a:t>
            </a:r>
            <a:br>
              <a:rPr lang="en-US" sz="2800" dirty="0" smtClean="0">
                <a:cs typeface="Times New Roman" pitchFamily="18" charset="0"/>
              </a:rPr>
            </a:br>
            <a:r>
              <a:rPr lang="en-US" sz="2800" dirty="0" smtClean="0">
                <a:cs typeface="Times New Roman" pitchFamily="18" charset="0"/>
              </a:rPr>
              <a:t>Rockville, MD and San Diego, CA</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sz="4000" b="1" dirty="0" smtClean="0">
                <a:effectLst>
                  <a:outerShdw blurRad="38100" dist="38100" dir="2700000" algn="tl">
                    <a:srgbClr val="C0C0C0"/>
                  </a:outerShdw>
                </a:effectLst>
              </a:rPr>
              <a:t/>
            </a:r>
            <a:br>
              <a:rPr lang="en-US" sz="4000" b="1" dirty="0" smtClean="0">
                <a:effectLst>
                  <a:outerShdw blurRad="38100" dist="38100" dir="2700000" algn="tl">
                    <a:srgbClr val="C0C0C0"/>
                  </a:outerShdw>
                </a:effectLst>
              </a:rPr>
            </a:br>
            <a:endParaRPr lang="en-US" sz="4000" b="1" dirty="0" smtClean="0">
              <a:effectLst>
                <a:outerShdw blurRad="38100" dist="38100" dir="2700000" algn="tl">
                  <a:srgbClr val="C0C0C0"/>
                </a:outerShdw>
              </a:effectLst>
            </a:endParaRPr>
          </a:p>
        </p:txBody>
      </p:sp>
      <p:pic>
        <p:nvPicPr>
          <p:cNvPr id="3075" name="Picture 3"/>
          <p:cNvPicPr>
            <a:picLocks noChangeAspect="1" noChangeArrowheads="1"/>
          </p:cNvPicPr>
          <p:nvPr/>
        </p:nvPicPr>
        <p:blipFill>
          <a:blip r:embed="rId3" cstate="print"/>
          <a:srcRect t="9900" r="43022" b="79431"/>
          <a:stretch>
            <a:fillRect/>
          </a:stretch>
        </p:blipFill>
        <p:spPr bwMode="auto">
          <a:xfrm>
            <a:off x="-25400" y="0"/>
            <a:ext cx="9169400" cy="1341438"/>
          </a:xfrm>
          <a:prstGeom prst="rect">
            <a:avLst/>
          </a:prstGeom>
          <a:noFill/>
          <a:ln w="9525" algn="ctr">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266376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brightnessContrast bright="27000" contrast="5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1818" b="1818"/>
          <a:stretch/>
        </p:blipFill>
        <p:spPr>
          <a:xfrm>
            <a:off x="5486400" y="2324823"/>
            <a:ext cx="3497860" cy="3456709"/>
          </a:xfrm>
          <a:prstGeom prst="rect">
            <a:avLst/>
          </a:prstGeom>
        </p:spPr>
      </p:pic>
      <p:pic>
        <p:nvPicPr>
          <p:cNvPr id="7168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9900" r="43022" b="75505"/>
          <a:stretch>
            <a:fillRect/>
          </a:stretch>
        </p:blipFill>
        <p:spPr bwMode="auto">
          <a:xfrm>
            <a:off x="-25400" y="0"/>
            <a:ext cx="9169400" cy="167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000000"/>
                </a:solidFill>
                <a:miter lim="800000"/>
                <a:headEnd/>
                <a:tailEnd/>
              </a14:hiddenLine>
            </a:ext>
          </a:extLst>
        </p:spPr>
      </p:pic>
      <p:sp>
        <p:nvSpPr>
          <p:cNvPr id="71683" name="Rectangle 3"/>
          <p:cNvSpPr>
            <a:spLocks noGrp="1" noChangeArrowheads="1"/>
          </p:cNvSpPr>
          <p:nvPr>
            <p:ph type="title"/>
          </p:nvPr>
        </p:nvSpPr>
        <p:spPr>
          <a:xfrm>
            <a:off x="586854" y="1567716"/>
            <a:ext cx="8229600" cy="808038"/>
          </a:xfrm>
        </p:spPr>
        <p:txBody>
          <a:bodyPr>
            <a:normAutofit/>
          </a:bodyPr>
          <a:lstStyle/>
          <a:p>
            <a:pPr eaLnBrk="1" hangingPunct="1"/>
            <a:r>
              <a:rPr lang="en-US" sz="3200" b="1" dirty="0" smtClean="0">
                <a:solidFill>
                  <a:srgbClr val="FF0000"/>
                </a:solidFill>
                <a:latin typeface="Arial" charset="0"/>
                <a:cs typeface="Arial" charset="0"/>
              </a:rPr>
              <a:t>It Takes a Village to Create a Cell</a:t>
            </a:r>
          </a:p>
        </p:txBody>
      </p:sp>
      <p:sp>
        <p:nvSpPr>
          <p:cNvPr id="71684" name="Text Box 4"/>
          <p:cNvSpPr txBox="1">
            <a:spLocks noChangeArrowheads="1"/>
          </p:cNvSpPr>
          <p:nvPr/>
        </p:nvSpPr>
        <p:spPr bwMode="auto">
          <a:xfrm>
            <a:off x="5524005" y="5546467"/>
            <a:ext cx="2991973" cy="1015663"/>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u="sng" dirty="0" smtClean="0"/>
              <a:t>Support </a:t>
            </a:r>
            <a:r>
              <a:rPr lang="en-US" sz="2000" u="sng" dirty="0"/>
              <a:t>from</a:t>
            </a:r>
            <a:br>
              <a:rPr lang="en-US" sz="2000" u="sng" dirty="0"/>
            </a:br>
            <a:r>
              <a:rPr lang="en-US" sz="2000" dirty="0" smtClean="0"/>
              <a:t>DARPA Living Foundries</a:t>
            </a:r>
          </a:p>
          <a:p>
            <a:pPr eaLnBrk="1" hangingPunct="1"/>
            <a:r>
              <a:rPr lang="en-US" sz="2000" dirty="0"/>
              <a:t>Synthetic </a:t>
            </a:r>
            <a:r>
              <a:rPr lang="en-US" sz="2000" dirty="0" smtClean="0"/>
              <a:t>Genomics, Inc.</a:t>
            </a:r>
          </a:p>
        </p:txBody>
      </p:sp>
      <p:sp>
        <p:nvSpPr>
          <p:cNvPr id="9" name="Rectangle 5"/>
          <p:cNvSpPr>
            <a:spLocks noChangeArrowheads="1"/>
          </p:cNvSpPr>
          <p:nvPr/>
        </p:nvSpPr>
        <p:spPr bwMode="auto">
          <a:xfrm>
            <a:off x="558800" y="5638800"/>
            <a:ext cx="4458994" cy="9233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nchor="ctr">
            <a:spAutoFit/>
          </a:bodyPr>
          <a:lstStyle/>
          <a:p>
            <a:pPr eaLnBrk="0" hangingPunct="0">
              <a:buSzPct val="99000"/>
            </a:pPr>
            <a:r>
              <a:rPr lang="en-US" sz="3200" dirty="0" smtClean="0">
                <a:cs typeface="Times New Roman" pitchFamily="18" charset="0"/>
              </a:rPr>
              <a:t>Synthetic Genomics, Inc</a:t>
            </a:r>
            <a:r>
              <a:rPr lang="en-US" sz="1600" dirty="0" smtClean="0">
                <a:cs typeface="Times New Roman" pitchFamily="18" charset="0"/>
              </a:rPr>
              <a:t>.</a:t>
            </a:r>
          </a:p>
          <a:p>
            <a:pPr marL="177800" indent="-177800" eaLnBrk="0" hangingPunct="0">
              <a:buSzPct val="99000"/>
              <a:buFont typeface="Arial" pitchFamily="34" charset="0"/>
              <a:buChar char="•"/>
            </a:pPr>
            <a:r>
              <a:rPr lang="en-US" dirty="0" smtClean="0">
                <a:cs typeface="Times New Roman" pitchFamily="18" charset="0"/>
              </a:rPr>
              <a:t>Gibson, Dan</a:t>
            </a:r>
          </a:p>
          <a:p>
            <a:pPr marL="177800" indent="-177800" eaLnBrk="0" hangingPunct="0">
              <a:buSzPct val="99000"/>
              <a:buFont typeface="Arial" pitchFamily="34" charset="0"/>
              <a:buChar char="•"/>
            </a:pPr>
            <a:endParaRPr lang="en-US" sz="400" dirty="0">
              <a:cs typeface="Times New Roman" pitchFamily="18" charset="0"/>
            </a:endParaRPr>
          </a:p>
        </p:txBody>
      </p:sp>
      <p:grpSp>
        <p:nvGrpSpPr>
          <p:cNvPr id="2" name="Group 1"/>
          <p:cNvGrpSpPr/>
          <p:nvPr/>
        </p:nvGrpSpPr>
        <p:grpSpPr>
          <a:xfrm>
            <a:off x="533400" y="2438400"/>
            <a:ext cx="5022850" cy="4267200"/>
            <a:chOff x="331560" y="2709922"/>
            <a:chExt cx="5022850" cy="4267200"/>
          </a:xfrm>
        </p:grpSpPr>
        <p:sp>
          <p:nvSpPr>
            <p:cNvPr id="71685" name="Rectangle 5"/>
            <p:cNvSpPr>
              <a:spLocks noChangeArrowheads="1"/>
            </p:cNvSpPr>
            <p:nvPr/>
          </p:nvSpPr>
          <p:spPr bwMode="auto">
            <a:xfrm>
              <a:off x="331560" y="2709922"/>
              <a:ext cx="4509794" cy="31393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nchor="ctr">
              <a:spAutoFit/>
            </a:bodyPr>
            <a:lstStyle/>
            <a:p>
              <a:pPr>
                <a:buSzPct val="100000"/>
              </a:pPr>
              <a:r>
                <a:rPr lang="en-US" sz="3600" dirty="0" smtClean="0">
                  <a:cs typeface="Times New Roman" pitchFamily="18" charset="0"/>
                </a:rPr>
                <a:t>                  JCVI</a:t>
              </a:r>
            </a:p>
            <a:p>
              <a:pPr marL="177800" indent="-177800" eaLnBrk="0" hangingPunct="0">
                <a:buSzPct val="99000"/>
                <a:buFont typeface="Arial" pitchFamily="34" charset="0"/>
                <a:buChar char="•"/>
              </a:pPr>
              <a:r>
                <a:rPr lang="en-US" dirty="0" smtClean="0">
                  <a:cs typeface="Times New Roman" pitchFamily="18" charset="0"/>
                </a:rPr>
                <a:t>Assad-Garcia</a:t>
              </a:r>
              <a:r>
                <a:rPr lang="en-US" dirty="0">
                  <a:cs typeface="Times New Roman" pitchFamily="18" charset="0"/>
                </a:rPr>
                <a:t>, Nacyra </a:t>
              </a:r>
            </a:p>
            <a:p>
              <a:pPr marL="177800" indent="-177800" eaLnBrk="0" hangingPunct="0">
                <a:buSzPct val="99000"/>
                <a:buFont typeface="Arial" pitchFamily="34" charset="0"/>
                <a:buChar char="•"/>
              </a:pPr>
              <a:r>
                <a:rPr lang="en-US" dirty="0" smtClean="0">
                  <a:cs typeface="Times New Roman" pitchFamily="18" charset="0"/>
                </a:rPr>
                <a:t>Chuang</a:t>
              </a:r>
              <a:r>
                <a:rPr lang="en-US" dirty="0">
                  <a:cs typeface="Times New Roman" pitchFamily="18" charset="0"/>
                </a:rPr>
                <a:t>, Ray-Yuan</a:t>
              </a:r>
            </a:p>
            <a:p>
              <a:pPr marL="177800" indent="-177800" eaLnBrk="0" hangingPunct="0">
                <a:buSzPct val="99000"/>
                <a:buFont typeface="Arial" pitchFamily="34" charset="0"/>
                <a:buChar char="•"/>
              </a:pPr>
              <a:r>
                <a:rPr lang="en-US" dirty="0" smtClean="0">
                  <a:cs typeface="Times New Roman" pitchFamily="18" charset="0"/>
                </a:rPr>
                <a:t>Gibson</a:t>
              </a:r>
              <a:r>
                <a:rPr lang="en-US" dirty="0">
                  <a:cs typeface="Times New Roman" pitchFamily="18" charset="0"/>
                </a:rPr>
                <a:t>, Daniel </a:t>
              </a:r>
              <a:endParaRPr lang="en-US" dirty="0"/>
            </a:p>
            <a:p>
              <a:pPr marL="177800" indent="-177800" eaLnBrk="0" hangingPunct="0">
                <a:buSzPct val="99000"/>
                <a:buFont typeface="Arial" pitchFamily="34" charset="0"/>
                <a:buChar char="•"/>
              </a:pPr>
              <a:r>
                <a:rPr lang="en-US" dirty="0">
                  <a:cs typeface="Times New Roman" pitchFamily="18" charset="0"/>
                </a:rPr>
                <a:t>Glass, John</a:t>
              </a:r>
            </a:p>
            <a:p>
              <a:pPr marL="177800" indent="-177800" eaLnBrk="0" hangingPunct="0">
                <a:buSzPct val="99000"/>
                <a:buFont typeface="Arial" pitchFamily="34" charset="0"/>
                <a:buChar char="•"/>
              </a:pPr>
              <a:r>
                <a:rPr lang="en-US" dirty="0">
                  <a:cs typeface="Times New Roman" pitchFamily="18" charset="0"/>
                </a:rPr>
                <a:t>Hutchison, </a:t>
              </a:r>
              <a:r>
                <a:rPr lang="en-US" dirty="0" smtClean="0">
                  <a:cs typeface="Times New Roman" pitchFamily="18" charset="0"/>
                </a:rPr>
                <a:t>Clyde</a:t>
              </a:r>
            </a:p>
            <a:p>
              <a:pPr marL="177800" lvl="4" indent="-177800">
                <a:buSzPct val="99000"/>
                <a:buFont typeface="Arial" pitchFamily="34" charset="0"/>
                <a:buChar char="•"/>
              </a:pPr>
              <a:r>
                <a:rPr lang="en-US" dirty="0" err="1" smtClean="0"/>
                <a:t>Karas</a:t>
              </a:r>
              <a:r>
                <a:rPr lang="en-US" dirty="0" smtClean="0"/>
                <a:t>, Bogumil</a:t>
              </a:r>
            </a:p>
            <a:p>
              <a:pPr marL="177800" lvl="4" indent="-177800">
                <a:buSzPct val="99000"/>
                <a:buFont typeface="Arial" pitchFamily="34" charset="0"/>
                <a:buChar char="•"/>
              </a:pPr>
              <a:r>
                <a:rPr lang="en-US" dirty="0" smtClean="0"/>
                <a:t>Ma, Li</a:t>
              </a:r>
            </a:p>
            <a:p>
              <a:pPr marL="177800" lvl="4" indent="-177800">
                <a:buSzPct val="99000"/>
                <a:buFont typeface="Arial" pitchFamily="34" charset="0"/>
                <a:buChar char="•"/>
              </a:pPr>
              <a:r>
                <a:rPr lang="en-US" dirty="0" smtClean="0"/>
                <a:t>Merryman, Chuck </a:t>
              </a:r>
              <a:endParaRPr lang="en-US" dirty="0"/>
            </a:p>
            <a:p>
              <a:pPr marL="177800" indent="-177800" eaLnBrk="0" hangingPunct="0">
                <a:buSzPct val="100000"/>
                <a:buFont typeface="Arial" pitchFamily="34" charset="0"/>
                <a:buChar char="•"/>
              </a:pPr>
              <a:endParaRPr lang="en-US" dirty="0">
                <a:cs typeface="Times New Roman" pitchFamily="18" charset="0"/>
              </a:endParaRPr>
            </a:p>
          </p:txBody>
        </p:sp>
        <p:sp>
          <p:nvSpPr>
            <p:cNvPr id="10" name="Rectangle 5"/>
            <p:cNvSpPr>
              <a:spLocks noChangeArrowheads="1"/>
            </p:cNvSpPr>
            <p:nvPr/>
          </p:nvSpPr>
          <p:spPr bwMode="auto">
            <a:xfrm>
              <a:off x="2693760" y="3283803"/>
              <a:ext cx="2660650" cy="369331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spAutoFit/>
            </a:bodyPr>
            <a:lstStyle/>
            <a:p>
              <a:pPr marL="177800" lvl="4" indent="-177800">
                <a:buSzPct val="99000"/>
                <a:buFont typeface="Arial" pitchFamily="34" charset="0"/>
                <a:buChar char="•"/>
              </a:pPr>
              <a:r>
                <a:rPr lang="en-US" dirty="0" smtClean="0"/>
                <a:t>Montague</a:t>
              </a:r>
              <a:r>
                <a:rPr lang="en-US" dirty="0"/>
                <a:t>, Michael </a:t>
              </a:r>
            </a:p>
            <a:p>
              <a:pPr marL="177800" lvl="4" indent="-177800">
                <a:buSzPct val="99000"/>
                <a:buFont typeface="Arial" pitchFamily="34" charset="0"/>
                <a:buChar char="•"/>
              </a:pPr>
              <a:r>
                <a:rPr lang="en-US" dirty="0"/>
                <a:t>Noskov, Vladimir</a:t>
              </a:r>
            </a:p>
            <a:p>
              <a:pPr marL="177800" lvl="4" indent="-177800">
                <a:buSzPct val="99000"/>
                <a:buFont typeface="Arial" pitchFamily="34" charset="0"/>
                <a:buChar char="•"/>
              </a:pPr>
              <a:r>
                <a:rPr lang="en-US" dirty="0"/>
                <a:t>Smith, Ham </a:t>
              </a:r>
            </a:p>
            <a:p>
              <a:pPr marL="177800" lvl="4" indent="-177800">
                <a:buSzPct val="99000"/>
                <a:buFont typeface="Arial" pitchFamily="34" charset="0"/>
                <a:buChar char="•"/>
              </a:pPr>
              <a:r>
                <a:rPr lang="en-US" dirty="0" smtClean="0"/>
                <a:t>Sun, Lijie</a:t>
              </a:r>
            </a:p>
            <a:p>
              <a:pPr marL="177800" lvl="4" indent="-177800">
                <a:buSzPct val="99000"/>
                <a:buFont typeface="Arial" pitchFamily="34" charset="0"/>
                <a:buChar char="•"/>
              </a:pPr>
              <a:r>
                <a:rPr lang="en-US" dirty="0" smtClean="0"/>
                <a:t>Suzuki, Yo</a:t>
              </a:r>
            </a:p>
            <a:p>
              <a:pPr marL="177800" lvl="4" indent="-177800">
                <a:buSzPct val="99000"/>
                <a:buFont typeface="Arial" pitchFamily="34" charset="0"/>
                <a:buChar char="•"/>
              </a:pPr>
              <a:r>
                <a:rPr lang="en-US" dirty="0" smtClean="0"/>
                <a:t>Venter</a:t>
              </a:r>
              <a:r>
                <a:rPr lang="en-US" dirty="0"/>
                <a:t>, </a:t>
              </a:r>
              <a:r>
                <a:rPr lang="en-US" dirty="0" smtClean="0"/>
                <a:t>Craig </a:t>
              </a:r>
              <a:endParaRPr lang="en-US" dirty="0"/>
            </a:p>
            <a:p>
              <a:pPr marL="177800" lvl="4" indent="-177800">
                <a:buSzPct val="99000"/>
                <a:buFont typeface="Arial" pitchFamily="34" charset="0"/>
                <a:buChar char="•"/>
              </a:pPr>
              <a:r>
                <a:rPr lang="en-US" dirty="0" smtClean="0"/>
                <a:t>Wise , Kim</a:t>
              </a:r>
            </a:p>
            <a:p>
              <a:pPr marL="177800" lvl="4" indent="-177800">
                <a:buSzPct val="99000"/>
                <a:buFont typeface="Arial" pitchFamily="34" charset="0"/>
                <a:buChar char="•"/>
              </a:pPr>
              <a:r>
                <a:rPr lang="en-US" dirty="0" smtClean="0"/>
                <a:t>Yee, Tony</a:t>
              </a:r>
            </a:p>
            <a:p>
              <a:pPr marL="177800" lvl="4" indent="-177800">
                <a:buSzPct val="99000"/>
                <a:buFont typeface="Arial" pitchFamily="34" charset="0"/>
                <a:buChar char="•"/>
              </a:pPr>
              <a:endParaRPr lang="en-US" dirty="0"/>
            </a:p>
            <a:p>
              <a:pPr marL="177800" lvl="4" indent="-177800">
                <a:buSzPct val="99000"/>
                <a:buFont typeface="Arial" pitchFamily="34" charset="0"/>
                <a:buChar char="•"/>
              </a:pPr>
              <a:endParaRPr lang="en-US" dirty="0" smtClean="0"/>
            </a:p>
            <a:p>
              <a:pPr marL="177800" lvl="4" indent="-177800">
                <a:buSzPct val="99000"/>
                <a:buFont typeface="Arial" pitchFamily="34" charset="0"/>
                <a:buChar char="•"/>
              </a:pPr>
              <a:endParaRPr lang="en-US" dirty="0"/>
            </a:p>
            <a:p>
              <a:pPr marL="177800" lvl="4" indent="-177800">
                <a:buSzPct val="99000"/>
                <a:buFont typeface="Arial" pitchFamily="34" charset="0"/>
                <a:buChar char="•"/>
              </a:pPr>
              <a:endParaRPr lang="en-US" dirty="0" smtClean="0"/>
            </a:p>
            <a:p>
              <a:pPr marL="177800" indent="-177800" eaLnBrk="0" hangingPunct="0">
                <a:buSzPct val="100000"/>
                <a:buFont typeface="Arial" pitchFamily="34" charset="0"/>
                <a:buChar char="•"/>
              </a:pPr>
              <a:endParaRPr lang="en-US" dirty="0">
                <a:cs typeface="Times New Roman" pitchFamily="18" charset="0"/>
              </a:endParaRPr>
            </a:p>
          </p:txBody>
        </p:sp>
      </p:grpSp>
      <p:sp>
        <p:nvSpPr>
          <p:cNvPr id="6" name="TextBox 5"/>
          <p:cNvSpPr txBox="1"/>
          <p:nvPr/>
        </p:nvSpPr>
        <p:spPr>
          <a:xfrm>
            <a:off x="2895600" y="6096000"/>
            <a:ext cx="18288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Venter, Craig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205704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7005" y="1066800"/>
            <a:ext cx="8689991" cy="692497"/>
          </a:xfrm>
          <a:prstGeom prst="rect">
            <a:avLst/>
          </a:prstGeom>
          <a:noFill/>
        </p:spPr>
        <p:txBody>
          <a:bodyPr wrap="none" rtlCol="0">
            <a:spAutoFit/>
          </a:bodyPr>
          <a:lstStyle/>
          <a:p>
            <a:pPr algn="ctr"/>
            <a:r>
              <a:rPr lang="en-US" sz="3900" smtClean="0">
                <a:latin typeface="Myriad Pro"/>
                <a:cs typeface="Myriad Pro"/>
              </a:rPr>
              <a:t>Microfluidics for </a:t>
            </a:r>
            <a:r>
              <a:rPr lang="en-US" sz="3900" dirty="0" smtClean="0">
                <a:latin typeface="Myriad Pro"/>
                <a:cs typeface="Myriad Pro"/>
              </a:rPr>
              <a:t>genome transplantation</a:t>
            </a:r>
            <a:endParaRPr lang="en-US" sz="3900" dirty="0">
              <a:latin typeface="Myriad Pro"/>
              <a:cs typeface="Myriad Pro"/>
            </a:endParaRPr>
          </a:p>
        </p:txBody>
      </p:sp>
      <p:sp>
        <p:nvSpPr>
          <p:cNvPr id="5" name="TextBox 4"/>
          <p:cNvSpPr txBox="1"/>
          <p:nvPr/>
        </p:nvSpPr>
        <p:spPr>
          <a:xfrm>
            <a:off x="666068" y="2385536"/>
            <a:ext cx="7811864" cy="738664"/>
          </a:xfrm>
          <a:prstGeom prst="rect">
            <a:avLst/>
          </a:prstGeom>
          <a:noFill/>
        </p:spPr>
        <p:txBody>
          <a:bodyPr wrap="square" rtlCol="0">
            <a:spAutoFit/>
          </a:bodyPr>
          <a:lstStyle/>
          <a:p>
            <a:pPr algn="ctr"/>
            <a:r>
              <a:rPr lang="en-US" sz="2100" dirty="0" smtClean="0">
                <a:solidFill>
                  <a:schemeClr val="bg1">
                    <a:lumMod val="50000"/>
                  </a:schemeClr>
                </a:solidFill>
                <a:latin typeface="Myriad Pro"/>
                <a:cs typeface="Myriad Pro"/>
              </a:rPr>
              <a:t>James Pelletier, Elizabeth Strychalski, Nacyra Assad-Garcia, Vanya</a:t>
            </a:r>
            <a:r>
              <a:rPr lang="en-US" sz="2100" dirty="0">
                <a:solidFill>
                  <a:schemeClr val="bg1">
                    <a:lumMod val="50000"/>
                  </a:schemeClr>
                </a:solidFill>
                <a:latin typeface="Myriad Pro"/>
                <a:cs typeface="Myriad Pro"/>
              </a:rPr>
              <a:t> </a:t>
            </a:r>
            <a:r>
              <a:rPr lang="en-US" sz="2100" dirty="0" smtClean="0">
                <a:solidFill>
                  <a:schemeClr val="bg1">
                    <a:lumMod val="50000"/>
                  </a:schemeClr>
                </a:solidFill>
                <a:latin typeface="Myriad Pro"/>
                <a:cs typeface="Myriad Pro"/>
              </a:rPr>
              <a:t>Paralanov, Andreas Mershin, Neil Gershenfeld, John Glass</a:t>
            </a:r>
            <a:endParaRPr lang="en-US" sz="2100" baseline="30000" dirty="0" smtClean="0">
              <a:solidFill>
                <a:schemeClr val="bg1">
                  <a:lumMod val="50000"/>
                </a:schemeClr>
              </a:solidFill>
              <a:latin typeface="Myriad Pro"/>
              <a:cs typeface="Myriad Pro"/>
            </a:endParaRPr>
          </a:p>
        </p:txBody>
      </p:sp>
      <p:pic>
        <p:nvPicPr>
          <p:cNvPr id="6" name="Picture 5" descr="nist.jpg"/>
          <p:cNvPicPr>
            <a:picLocks noChangeAspect="1"/>
          </p:cNvPicPr>
          <p:nvPr/>
        </p:nvPicPr>
        <p:blipFill>
          <a:blip r:embed="rId3"/>
          <a:stretch>
            <a:fillRect/>
          </a:stretch>
        </p:blipFill>
        <p:spPr>
          <a:xfrm>
            <a:off x="3319758" y="5725200"/>
            <a:ext cx="2433819" cy="828000"/>
          </a:xfrm>
          <a:prstGeom prst="rect">
            <a:avLst/>
          </a:prstGeom>
        </p:spPr>
      </p:pic>
      <p:pic>
        <p:nvPicPr>
          <p:cNvPr id="7" name="Picture 6" descr="cba.jpg"/>
          <p:cNvPicPr>
            <a:picLocks noChangeAspect="1"/>
          </p:cNvPicPr>
          <p:nvPr/>
        </p:nvPicPr>
        <p:blipFill>
          <a:blip r:embed="rId4"/>
          <a:stretch>
            <a:fillRect/>
          </a:stretch>
        </p:blipFill>
        <p:spPr>
          <a:xfrm>
            <a:off x="5862132" y="5725200"/>
            <a:ext cx="3010909" cy="828000"/>
          </a:xfrm>
          <a:prstGeom prst="rect">
            <a:avLst/>
          </a:prstGeom>
        </p:spPr>
      </p:pic>
      <p:pic>
        <p:nvPicPr>
          <p:cNvPr id="8" name="Picture 7" descr="jcvi.png"/>
          <p:cNvPicPr>
            <a:picLocks noChangeAspect="1"/>
          </p:cNvPicPr>
          <p:nvPr/>
        </p:nvPicPr>
        <p:blipFill>
          <a:blip r:embed="rId5"/>
          <a:stretch>
            <a:fillRect/>
          </a:stretch>
        </p:blipFill>
        <p:spPr>
          <a:xfrm>
            <a:off x="270959" y="5725200"/>
            <a:ext cx="2940244" cy="828000"/>
          </a:xfrm>
          <a:prstGeom prst="rect">
            <a:avLst/>
          </a:prstGeom>
        </p:spPr>
      </p:pic>
      <p:pic>
        <p:nvPicPr>
          <p:cNvPr id="9" name="Picture 8" descr="andreas.jpg"/>
          <p:cNvPicPr>
            <a:picLocks noChangeAspect="1"/>
          </p:cNvPicPr>
          <p:nvPr/>
        </p:nvPicPr>
        <p:blipFill>
          <a:blip r:embed="rId6"/>
          <a:stretch>
            <a:fillRect/>
          </a:stretch>
        </p:blipFill>
        <p:spPr>
          <a:xfrm>
            <a:off x="5722003" y="3894000"/>
            <a:ext cx="1440000" cy="1440000"/>
          </a:xfrm>
          <a:prstGeom prst="rect">
            <a:avLst/>
          </a:prstGeom>
        </p:spPr>
      </p:pic>
      <p:pic>
        <p:nvPicPr>
          <p:cNvPr id="10" name="Picture 9" descr="neil.png"/>
          <p:cNvPicPr>
            <a:picLocks noChangeAspect="1"/>
          </p:cNvPicPr>
          <p:nvPr/>
        </p:nvPicPr>
        <p:blipFill>
          <a:blip r:embed="rId7"/>
          <a:srcRect l="42381" r="18571"/>
          <a:stretch>
            <a:fillRect/>
          </a:stretch>
        </p:blipFill>
        <p:spPr>
          <a:xfrm>
            <a:off x="7456081" y="3894000"/>
            <a:ext cx="1416960" cy="1440000"/>
          </a:xfrm>
          <a:prstGeom prst="rect">
            <a:avLst/>
          </a:prstGeom>
        </p:spPr>
      </p:pic>
      <p:pic>
        <p:nvPicPr>
          <p:cNvPr id="11" name="Picture 10" descr="john.jpg"/>
          <p:cNvPicPr>
            <a:picLocks noChangeAspect="1"/>
          </p:cNvPicPr>
          <p:nvPr/>
        </p:nvPicPr>
        <p:blipFill>
          <a:blip r:embed="rId8"/>
          <a:stretch>
            <a:fillRect/>
          </a:stretch>
        </p:blipFill>
        <p:spPr>
          <a:xfrm>
            <a:off x="270959" y="3894000"/>
            <a:ext cx="1152000" cy="1440000"/>
          </a:xfrm>
          <a:prstGeom prst="rect">
            <a:avLst/>
          </a:prstGeom>
        </p:spPr>
      </p:pic>
      <p:pic>
        <p:nvPicPr>
          <p:cNvPr id="12" name="Picture 11" descr="nacyra.jpg"/>
          <p:cNvPicPr>
            <a:picLocks noChangeAspect="1"/>
          </p:cNvPicPr>
          <p:nvPr/>
        </p:nvPicPr>
        <p:blipFill>
          <a:blip r:embed="rId9"/>
          <a:stretch>
            <a:fillRect/>
          </a:stretch>
        </p:blipFill>
        <p:spPr>
          <a:xfrm>
            <a:off x="1717036" y="3894000"/>
            <a:ext cx="1152000" cy="1440000"/>
          </a:xfrm>
          <a:prstGeom prst="rect">
            <a:avLst/>
          </a:prstGeom>
        </p:spPr>
      </p:pic>
      <p:pic>
        <p:nvPicPr>
          <p:cNvPr id="14" name="Picture 13" descr="vanya.jpg"/>
          <p:cNvPicPr>
            <a:picLocks noChangeAspect="1"/>
          </p:cNvPicPr>
          <p:nvPr/>
        </p:nvPicPr>
        <p:blipFill>
          <a:blip r:embed="rId10"/>
          <a:srcRect l="38916" r="34404" b="58414"/>
          <a:stretch>
            <a:fillRect/>
          </a:stretch>
        </p:blipFill>
        <p:spPr>
          <a:xfrm>
            <a:off x="3163113" y="3894000"/>
            <a:ext cx="923852" cy="1440000"/>
          </a:xfrm>
          <a:prstGeom prst="rect">
            <a:avLst/>
          </a:prstGeom>
        </p:spPr>
      </p:pic>
      <p:pic>
        <p:nvPicPr>
          <p:cNvPr id="15" name="Picture 14" descr="PastedGraphic-1.pdf"/>
          <p:cNvPicPr>
            <a:picLocks noChangeAspect="1"/>
          </p:cNvPicPr>
          <p:nvPr/>
        </p:nvPicPr>
        <mc:AlternateContent xmlns:ma="http://schemas.microsoft.com/office/mac/drawingml/2008/main">
          <mc:Choice Requires="ma">
            <p:blipFill>
              <a:blip r:embed="rId1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12"/>
              <a:stretch>
                <a:fillRect/>
              </a:stretch>
            </p:blipFill>
          </mc:Fallback>
        </mc:AlternateContent>
        <p:spPr>
          <a:xfrm>
            <a:off x="4381042" y="3894000"/>
            <a:ext cx="1046884" cy="144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70543" y="297646"/>
            <a:ext cx="8802914" cy="546303"/>
          </a:xfrm>
          <a:prstGeom prst="rect">
            <a:avLst/>
          </a:prstGeom>
          <a:noFill/>
        </p:spPr>
        <p:txBody>
          <a:bodyPr wrap="none" rtlCol="0">
            <a:spAutoFit/>
          </a:bodyPr>
          <a:lstStyle/>
          <a:p>
            <a:pPr algn="ctr"/>
            <a:r>
              <a:rPr lang="en-US" sz="2950" dirty="0" smtClean="0">
                <a:latin typeface="Myriad Pro"/>
                <a:cs typeface="Myriad Pro"/>
              </a:rPr>
              <a:t>How can we transfer </a:t>
            </a:r>
            <a:r>
              <a:rPr lang="en-US" sz="2950" b="1" dirty="0" smtClean="0">
                <a:latin typeface="Myriad Pro"/>
                <a:cs typeface="Myriad Pro"/>
              </a:rPr>
              <a:t>megabases</a:t>
            </a:r>
            <a:r>
              <a:rPr lang="en-US" sz="2950" dirty="0" smtClean="0">
                <a:latin typeface="Myriad Pro"/>
                <a:cs typeface="Myriad Pro"/>
              </a:rPr>
              <a:t> of DNA into bacteria?</a:t>
            </a:r>
            <a:endParaRPr lang="en-US" sz="2950" dirty="0">
              <a:latin typeface="Myriad Pro"/>
              <a:cs typeface="Myriad Pro"/>
            </a:endParaRPr>
          </a:p>
        </p:txBody>
      </p:sp>
      <p:pic>
        <p:nvPicPr>
          <p:cNvPr id="44" name="Picture 43" descr="lartigue.tiff"/>
          <p:cNvPicPr>
            <a:picLocks noChangeAspect="1"/>
          </p:cNvPicPr>
          <p:nvPr/>
        </p:nvPicPr>
        <p:blipFill>
          <a:blip r:embed="rId3"/>
          <a:stretch>
            <a:fillRect/>
          </a:stretch>
        </p:blipFill>
        <p:spPr>
          <a:xfrm>
            <a:off x="266700" y="1292479"/>
            <a:ext cx="3983954" cy="4883059"/>
          </a:xfrm>
          <a:prstGeom prst="rect">
            <a:avLst/>
          </a:prstGeom>
        </p:spPr>
      </p:pic>
      <p:sp>
        <p:nvSpPr>
          <p:cNvPr id="57" name="Rectangle 56"/>
          <p:cNvSpPr/>
          <p:nvPr/>
        </p:nvSpPr>
        <p:spPr>
          <a:xfrm>
            <a:off x="709386" y="5139496"/>
            <a:ext cx="3278896" cy="1070195"/>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608806" y="1314118"/>
            <a:ext cx="2823494" cy="967731"/>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2758696" y="2281848"/>
            <a:ext cx="1673604" cy="626178"/>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963628" y="2908025"/>
            <a:ext cx="1468672" cy="956345"/>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246370" y="3864371"/>
            <a:ext cx="2185930" cy="1275126"/>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09386" y="4997184"/>
            <a:ext cx="535098" cy="142313"/>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935250" y="4516651"/>
            <a:ext cx="1238082" cy="477178"/>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857870" y="4523099"/>
            <a:ext cx="77380" cy="119294"/>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970571" y="6209691"/>
            <a:ext cx="2576213" cy="292388"/>
          </a:xfrm>
          <a:prstGeom prst="rect">
            <a:avLst/>
          </a:prstGeom>
          <a:noFill/>
        </p:spPr>
        <p:txBody>
          <a:bodyPr wrap="square" rtlCol="0">
            <a:spAutoFit/>
          </a:bodyPr>
          <a:lstStyle/>
          <a:p>
            <a:pPr algn="ctr"/>
            <a:r>
              <a:rPr lang="en-US" sz="1300" dirty="0" smtClean="0">
                <a:latin typeface="Myriad Pro"/>
                <a:cs typeface="Myriad Pro"/>
              </a:rPr>
              <a:t>Lartigue et al. </a:t>
            </a:r>
            <a:r>
              <a:rPr lang="en-US" sz="1300" i="1" dirty="0" smtClean="0">
                <a:latin typeface="Myriad Pro"/>
                <a:cs typeface="Myriad Pro"/>
              </a:rPr>
              <a:t>Science</a:t>
            </a:r>
            <a:r>
              <a:rPr lang="en-US" sz="1300" dirty="0" smtClean="0">
                <a:latin typeface="Myriad Pro"/>
                <a:cs typeface="Myriad Pro"/>
              </a:rPr>
              <a:t> 2009</a:t>
            </a:r>
            <a:endParaRPr lang="en-US" sz="1300" dirty="0">
              <a:latin typeface="Myriad Pro"/>
              <a:cs typeface="Myriad Pro"/>
            </a:endParaRPr>
          </a:p>
        </p:txBody>
      </p:sp>
      <p:sp>
        <p:nvSpPr>
          <p:cNvPr id="14" name="TextBox 13"/>
          <p:cNvSpPr txBox="1"/>
          <p:nvPr/>
        </p:nvSpPr>
        <p:spPr>
          <a:xfrm>
            <a:off x="6861257" y="2669514"/>
            <a:ext cx="2070195" cy="646331"/>
          </a:xfrm>
          <a:prstGeom prst="rect">
            <a:avLst/>
          </a:prstGeom>
          <a:noFill/>
        </p:spPr>
        <p:txBody>
          <a:bodyPr wrap="square" rtlCol="0">
            <a:spAutoFit/>
          </a:bodyPr>
          <a:lstStyle/>
          <a:p>
            <a:r>
              <a:rPr lang="en-US" sz="2300" dirty="0" smtClean="0">
                <a:latin typeface="Myriad Pro"/>
                <a:cs typeface="Myriad Pro"/>
              </a:rPr>
              <a:t>recipient cells</a:t>
            </a:r>
          </a:p>
          <a:p>
            <a:r>
              <a:rPr lang="en-US" sz="1300" i="1" dirty="0" smtClean="0">
                <a:latin typeface="Myriad Pro"/>
                <a:cs typeface="Myriad Pro"/>
              </a:rPr>
              <a:t>Mycoplasma capricolum</a:t>
            </a:r>
          </a:p>
        </p:txBody>
      </p:sp>
      <p:pic>
        <p:nvPicPr>
          <p:cNvPr id="16" name="Picture 15" descr="cells.tif"/>
          <p:cNvPicPr>
            <a:picLocks noChangeAspect="1"/>
          </p:cNvPicPr>
          <p:nvPr/>
        </p:nvPicPr>
        <p:blipFill>
          <a:blip r:embed="rId4"/>
          <a:stretch>
            <a:fillRect/>
          </a:stretch>
        </p:blipFill>
        <p:spPr>
          <a:xfrm>
            <a:off x="4609980" y="1930400"/>
            <a:ext cx="2124558" cy="2124558"/>
          </a:xfrm>
          <a:prstGeom prst="rect">
            <a:avLst/>
          </a:prstGeom>
        </p:spPr>
      </p:pic>
      <p:sp>
        <p:nvSpPr>
          <p:cNvPr id="18" name="Oval 17"/>
          <p:cNvSpPr/>
          <p:nvPr/>
        </p:nvSpPr>
        <p:spPr>
          <a:xfrm>
            <a:off x="5110570" y="3053762"/>
            <a:ext cx="261699" cy="261699"/>
          </a:xfrm>
          <a:prstGeom prst="ellipse">
            <a:avLst/>
          </a:prstGeom>
          <a:noFill/>
          <a:ln w="9525" cap="flat" cmpd="sng" algn="ctr">
            <a:solidFill>
              <a:srgbClr val="FFFF00"/>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p:nvGrpSpPr>
        <p:grpSpPr>
          <a:xfrm>
            <a:off x="4718243" y="3532897"/>
            <a:ext cx="1008789" cy="417307"/>
            <a:chOff x="4769043" y="3482097"/>
            <a:chExt cx="1008789" cy="417307"/>
          </a:xfrm>
        </p:grpSpPr>
        <p:cxnSp>
          <p:nvCxnSpPr>
            <p:cNvPr id="20" name="Straight Connector 19"/>
            <p:cNvCxnSpPr/>
            <p:nvPr/>
          </p:nvCxnSpPr>
          <p:spPr>
            <a:xfrm flipV="1">
              <a:off x="4769043" y="3899402"/>
              <a:ext cx="1008789" cy="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935602" y="3482097"/>
              <a:ext cx="675670" cy="369332"/>
            </a:xfrm>
            <a:prstGeom prst="rect">
              <a:avLst/>
            </a:prstGeom>
            <a:noFill/>
          </p:spPr>
          <p:txBody>
            <a:bodyPr wrap="square" rtlCol="0">
              <a:spAutoFit/>
            </a:bodyPr>
            <a:lstStyle/>
            <a:p>
              <a:r>
                <a:rPr lang="en-US" dirty="0" smtClean="0">
                  <a:solidFill>
                    <a:schemeClr val="bg1"/>
                  </a:solidFill>
                  <a:latin typeface="Myriad Pro"/>
                  <a:cs typeface="Myriad Pro"/>
                </a:rPr>
                <a:t>5 µm</a:t>
              </a:r>
              <a:endParaRPr lang="en-US" dirty="0">
                <a:solidFill>
                  <a:schemeClr val="bg1"/>
                </a:solidFill>
                <a:latin typeface="Myriad Pro"/>
                <a:cs typeface="Myriad Pro"/>
              </a:endParaRPr>
            </a:p>
          </p:txBody>
        </p:sp>
      </p:grpSp>
      <p:sp>
        <p:nvSpPr>
          <p:cNvPr id="24" name="TextBox 23"/>
          <p:cNvSpPr txBox="1"/>
          <p:nvPr/>
        </p:nvSpPr>
        <p:spPr>
          <a:xfrm>
            <a:off x="4381500" y="1367647"/>
            <a:ext cx="4499152" cy="446276"/>
          </a:xfrm>
          <a:prstGeom prst="rect">
            <a:avLst/>
          </a:prstGeom>
          <a:noFill/>
        </p:spPr>
        <p:txBody>
          <a:bodyPr wrap="square" rtlCol="0">
            <a:spAutoFit/>
          </a:bodyPr>
          <a:lstStyle/>
          <a:p>
            <a:pPr algn="ctr"/>
            <a:r>
              <a:rPr lang="en-US" sz="2200" dirty="0" smtClean="0">
                <a:latin typeface="Myriad Pro"/>
                <a:cs typeface="Myriad Pro"/>
              </a:rPr>
              <a:t>Whole genomes are as big as cells!</a:t>
            </a:r>
          </a:p>
        </p:txBody>
      </p:sp>
      <p:pic>
        <p:nvPicPr>
          <p:cNvPr id="15" name="Picture 14" descr="chromosome.tif"/>
          <p:cNvPicPr>
            <a:picLocks noChangeAspect="1"/>
          </p:cNvPicPr>
          <p:nvPr/>
        </p:nvPicPr>
        <p:blipFill>
          <a:blip r:embed="rId5"/>
          <a:stretch>
            <a:fillRect/>
          </a:stretch>
        </p:blipFill>
        <p:spPr>
          <a:xfrm>
            <a:off x="4609980" y="4288333"/>
            <a:ext cx="2124558" cy="2124558"/>
          </a:xfrm>
          <a:prstGeom prst="rect">
            <a:avLst/>
          </a:prstGeom>
        </p:spPr>
      </p:pic>
      <p:sp>
        <p:nvSpPr>
          <p:cNvPr id="17" name="Oval 16"/>
          <p:cNvSpPr/>
          <p:nvPr/>
        </p:nvSpPr>
        <p:spPr>
          <a:xfrm>
            <a:off x="5420888" y="5398904"/>
            <a:ext cx="402125" cy="204254"/>
          </a:xfrm>
          <a:prstGeom prst="ellipse">
            <a:avLst/>
          </a:prstGeom>
          <a:noFill/>
          <a:ln w="9525" cap="flat" cmpd="sng" algn="ctr">
            <a:solidFill>
              <a:srgbClr val="FFFF00"/>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861257" y="5027447"/>
            <a:ext cx="2146395" cy="646331"/>
          </a:xfrm>
          <a:prstGeom prst="rect">
            <a:avLst/>
          </a:prstGeom>
        </p:spPr>
        <p:txBody>
          <a:bodyPr wrap="none">
            <a:spAutoFit/>
          </a:bodyPr>
          <a:lstStyle/>
          <a:p>
            <a:r>
              <a:rPr lang="en-US" sz="2300" dirty="0" smtClean="0">
                <a:latin typeface="Myriad Pro"/>
                <a:cs typeface="Myriad Pro"/>
              </a:rPr>
              <a:t>donor genomes</a:t>
            </a:r>
          </a:p>
          <a:p>
            <a:r>
              <a:rPr lang="en-US" sz="1300" i="1" dirty="0" smtClean="0">
                <a:latin typeface="Myriad Pro"/>
                <a:cs typeface="Myriad Pro"/>
              </a:rPr>
              <a:t>Mycoplasma mycoides</a:t>
            </a:r>
          </a:p>
        </p:txBody>
      </p:sp>
      <p:grpSp>
        <p:nvGrpSpPr>
          <p:cNvPr id="45" name="Group 44"/>
          <p:cNvGrpSpPr/>
          <p:nvPr/>
        </p:nvGrpSpPr>
        <p:grpSpPr>
          <a:xfrm>
            <a:off x="4718243" y="5878165"/>
            <a:ext cx="1008789" cy="417307"/>
            <a:chOff x="5200843" y="5289731"/>
            <a:chExt cx="1008789" cy="417307"/>
          </a:xfrm>
        </p:grpSpPr>
        <p:cxnSp>
          <p:nvCxnSpPr>
            <p:cNvPr id="42" name="Straight Connector 41"/>
            <p:cNvCxnSpPr/>
            <p:nvPr/>
          </p:nvCxnSpPr>
          <p:spPr>
            <a:xfrm flipV="1">
              <a:off x="5200843" y="5707036"/>
              <a:ext cx="1008789" cy="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367402" y="5289731"/>
              <a:ext cx="675670" cy="369332"/>
            </a:xfrm>
            <a:prstGeom prst="rect">
              <a:avLst/>
            </a:prstGeom>
            <a:noFill/>
          </p:spPr>
          <p:txBody>
            <a:bodyPr wrap="square" rtlCol="0">
              <a:spAutoFit/>
            </a:bodyPr>
            <a:lstStyle/>
            <a:p>
              <a:r>
                <a:rPr lang="en-US" dirty="0" smtClean="0">
                  <a:solidFill>
                    <a:schemeClr val="bg1"/>
                  </a:solidFill>
                  <a:latin typeface="Myriad Pro"/>
                  <a:cs typeface="Myriad Pro"/>
                </a:rPr>
                <a:t>5 µm</a:t>
              </a:r>
              <a:endParaRPr lang="en-US" dirty="0">
                <a:solidFill>
                  <a:schemeClr val="bg1"/>
                </a:solidFill>
                <a:latin typeface="Myriad Pro"/>
                <a:cs typeface="Myriad Pro"/>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elletier.pdf"/>
          <p:cNvPicPr>
            <a:picLocks noChangeAspect="1"/>
          </p:cNvPicPr>
          <p:nvPr/>
        </p:nvPicPr>
        <mc:AlternateContent>
          <mc:Choice xmlns:ma="http://schemas.microsoft.com/office/mac/drawingml/2008/main" Requires="ma">
            <p:blipFill>
              <a:blip r:embed="rId4"/>
              <a:srcRect l="34074" t="19792" r="33333" b="49305"/>
              <a:stretch>
                <a:fillRect/>
              </a:stretch>
            </p:blipFill>
          </mc:Choice>
          <mc:Fallback>
            <p:blipFill>
              <a:blip r:embed="rId5"/>
              <a:srcRect l="34074" t="19792" r="33333" b="49305"/>
              <a:stretch>
                <a:fillRect/>
              </a:stretch>
            </p:blipFill>
          </mc:Fallback>
        </mc:AlternateContent>
        <p:spPr>
          <a:xfrm>
            <a:off x="5707505" y="1646173"/>
            <a:ext cx="2129679" cy="1076940"/>
          </a:xfrm>
          <a:prstGeom prst="rect">
            <a:avLst/>
          </a:prstGeom>
        </p:spPr>
      </p:pic>
      <p:pic>
        <p:nvPicPr>
          <p:cNvPr id="8" name="Picture 7" descr="before_fusion.jpg"/>
          <p:cNvPicPr>
            <a:picLocks noChangeAspect="1"/>
          </p:cNvPicPr>
          <p:nvPr/>
        </p:nvPicPr>
        <p:blipFill>
          <a:blip r:embed="rId6"/>
          <a:stretch>
            <a:fillRect/>
          </a:stretch>
        </p:blipFill>
        <p:spPr>
          <a:xfrm rot="10800000">
            <a:off x="5753100" y="3148345"/>
            <a:ext cx="2898584" cy="1773173"/>
          </a:xfrm>
          <a:prstGeom prst="rect">
            <a:avLst/>
          </a:prstGeom>
        </p:spPr>
      </p:pic>
      <p:pic>
        <p:nvPicPr>
          <p:cNvPr id="9" name="Picture 8" descr="agar.jpg"/>
          <p:cNvPicPr>
            <a:picLocks noChangeAspect="1"/>
          </p:cNvPicPr>
          <p:nvPr/>
        </p:nvPicPr>
        <p:blipFill>
          <a:blip r:embed="rId7"/>
          <a:srcRect l="12250" t="15667" r="22500" b="7333"/>
          <a:stretch>
            <a:fillRect/>
          </a:stretch>
        </p:blipFill>
        <p:spPr>
          <a:xfrm>
            <a:off x="3037226" y="5308437"/>
            <a:ext cx="1383216" cy="1224226"/>
          </a:xfrm>
          <a:prstGeom prst="rect">
            <a:avLst/>
          </a:prstGeom>
        </p:spPr>
      </p:pic>
      <p:sp>
        <p:nvSpPr>
          <p:cNvPr id="13" name="TextBox 12"/>
          <p:cNvSpPr txBox="1"/>
          <p:nvPr/>
        </p:nvSpPr>
        <p:spPr>
          <a:xfrm>
            <a:off x="26240" y="3656841"/>
            <a:ext cx="2184400" cy="646331"/>
          </a:xfrm>
          <a:prstGeom prst="rect">
            <a:avLst/>
          </a:prstGeom>
          <a:noFill/>
        </p:spPr>
        <p:txBody>
          <a:bodyPr wrap="square" rtlCol="0">
            <a:spAutoFit/>
          </a:bodyPr>
          <a:lstStyle/>
          <a:p>
            <a:pPr algn="r"/>
            <a:r>
              <a:rPr lang="en-US" dirty="0" smtClean="0">
                <a:latin typeface="Myriad Pro"/>
                <a:cs typeface="Myriad Pro"/>
              </a:rPr>
              <a:t>mix</a:t>
            </a:r>
            <a:r>
              <a:rPr lang="en-US" dirty="0" smtClean="0">
                <a:latin typeface="Myriad Pro"/>
                <a:cs typeface="Myriad Pro"/>
              </a:rPr>
              <a:t> donor genomes</a:t>
            </a:r>
          </a:p>
          <a:p>
            <a:pPr algn="r"/>
            <a:r>
              <a:rPr lang="en-US" dirty="0" smtClean="0">
                <a:latin typeface="Myriad Pro"/>
                <a:cs typeface="Myriad Pro"/>
              </a:rPr>
              <a:t>and </a:t>
            </a:r>
            <a:r>
              <a:rPr lang="en-US" dirty="0" smtClean="0">
                <a:latin typeface="Myriad Pro"/>
                <a:cs typeface="Myriad Pro"/>
              </a:rPr>
              <a:t>recipient cells</a:t>
            </a:r>
            <a:endParaRPr lang="en-US" dirty="0">
              <a:latin typeface="Myriad Pro"/>
              <a:cs typeface="Myriad Pro"/>
            </a:endParaRPr>
          </a:p>
        </p:txBody>
      </p:sp>
      <p:grpSp>
        <p:nvGrpSpPr>
          <p:cNvPr id="70" name="Group 69"/>
          <p:cNvGrpSpPr/>
          <p:nvPr/>
        </p:nvGrpSpPr>
        <p:grpSpPr>
          <a:xfrm>
            <a:off x="2482055" y="3461897"/>
            <a:ext cx="2493558" cy="1214018"/>
            <a:chOff x="2728129" y="3021529"/>
            <a:chExt cx="2493558" cy="1214018"/>
          </a:xfrm>
        </p:grpSpPr>
        <p:pic>
          <p:nvPicPr>
            <p:cNvPr id="12" name="Picture 11" descr="tube.jpg"/>
            <p:cNvPicPr>
              <a:picLocks noChangeAspect="1"/>
            </p:cNvPicPr>
            <p:nvPr/>
          </p:nvPicPr>
          <p:blipFill>
            <a:blip r:embed="rId8"/>
            <a:srcRect l="31746" r="33333"/>
            <a:stretch>
              <a:fillRect/>
            </a:stretch>
          </p:blipFill>
          <p:spPr>
            <a:xfrm rot="16375772">
              <a:off x="3539524" y="2210134"/>
              <a:ext cx="870767" cy="2493558"/>
            </a:xfrm>
            <a:prstGeom prst="rect">
              <a:avLst/>
            </a:prstGeom>
          </p:spPr>
        </p:pic>
        <p:pic>
          <p:nvPicPr>
            <p:cNvPr id="14" name="Picture 13" descr="tip.jpg"/>
            <p:cNvPicPr>
              <a:picLocks noChangeAspect="1"/>
            </p:cNvPicPr>
            <p:nvPr/>
          </p:nvPicPr>
          <p:blipFill>
            <a:blip r:embed="rId9"/>
            <a:srcRect l="18129" t="33929" r="15205" b="33333"/>
            <a:stretch>
              <a:fillRect/>
            </a:stretch>
          </p:blipFill>
          <p:spPr>
            <a:xfrm>
              <a:off x="3156717" y="3804702"/>
              <a:ext cx="1786047" cy="430845"/>
            </a:xfrm>
            <a:prstGeom prst="rect">
              <a:avLst/>
            </a:prstGeom>
          </p:spPr>
        </p:pic>
      </p:grpSp>
      <p:sp>
        <p:nvSpPr>
          <p:cNvPr id="15" name="TextBox 14"/>
          <p:cNvSpPr txBox="1"/>
          <p:nvPr/>
        </p:nvSpPr>
        <p:spPr>
          <a:xfrm>
            <a:off x="62361" y="6608521"/>
            <a:ext cx="2864887" cy="169277"/>
          </a:xfrm>
          <a:prstGeom prst="rect">
            <a:avLst/>
          </a:prstGeom>
          <a:noFill/>
        </p:spPr>
        <p:txBody>
          <a:bodyPr wrap="none" rtlCol="0" anchor="ctr">
            <a:spAutoFit/>
          </a:bodyPr>
          <a:lstStyle/>
          <a:p>
            <a:r>
              <a:rPr lang="en-US" sz="500" dirty="0" smtClean="0">
                <a:latin typeface="Myriad Pro"/>
                <a:cs typeface="Myriad Pro"/>
              </a:rPr>
              <a:t>http://www.partnaranimalhealth.com/osCommerce/images/DCE-0016S%20Centrifuge%20Tube.jpg</a:t>
            </a:r>
          </a:p>
        </p:txBody>
      </p:sp>
      <p:sp>
        <p:nvSpPr>
          <p:cNvPr id="16" name="Rectangle 15"/>
          <p:cNvSpPr/>
          <p:nvPr/>
        </p:nvSpPr>
        <p:spPr>
          <a:xfrm>
            <a:off x="2857500" y="6608521"/>
            <a:ext cx="3026573" cy="169277"/>
          </a:xfrm>
          <a:prstGeom prst="rect">
            <a:avLst/>
          </a:prstGeom>
        </p:spPr>
        <p:txBody>
          <a:bodyPr wrap="square" anchor="ctr">
            <a:spAutoFit/>
          </a:bodyPr>
          <a:lstStyle/>
          <a:p>
            <a:r>
              <a:rPr lang="en-US" sz="500" dirty="0" smtClean="0">
                <a:latin typeface="Myriad Pro"/>
                <a:cs typeface="Myriad Pro"/>
              </a:rPr>
              <a:t>http://ecx.images-amazon.com/images/I/215d1cMFryL._SX342_.jpg</a:t>
            </a:r>
            <a:endParaRPr lang="en-US" sz="500" dirty="0">
              <a:latin typeface="Myriad Pro"/>
              <a:cs typeface="Myriad Pro"/>
            </a:endParaRPr>
          </a:p>
        </p:txBody>
      </p:sp>
      <p:sp>
        <p:nvSpPr>
          <p:cNvPr id="5" name="TextBox 4"/>
          <p:cNvSpPr txBox="1"/>
          <p:nvPr/>
        </p:nvSpPr>
        <p:spPr>
          <a:xfrm>
            <a:off x="554133" y="284946"/>
            <a:ext cx="8035735" cy="646331"/>
          </a:xfrm>
          <a:prstGeom prst="rect">
            <a:avLst/>
          </a:prstGeom>
          <a:noFill/>
        </p:spPr>
        <p:txBody>
          <a:bodyPr wrap="none" rtlCol="0">
            <a:spAutoFit/>
          </a:bodyPr>
          <a:lstStyle/>
          <a:p>
            <a:pPr algn="ctr"/>
            <a:r>
              <a:rPr lang="en-US" sz="3600" dirty="0" smtClean="0">
                <a:latin typeface="Myriad Pro"/>
                <a:cs typeface="Myriad Pro"/>
              </a:rPr>
              <a:t>Microfluidics for genome transplantation</a:t>
            </a:r>
            <a:endParaRPr lang="en-US" sz="3600" dirty="0">
              <a:latin typeface="Myriad Pro"/>
              <a:cs typeface="Myriad Pro"/>
            </a:endParaRPr>
          </a:p>
        </p:txBody>
      </p:sp>
      <p:sp>
        <p:nvSpPr>
          <p:cNvPr id="18" name="TextBox 17"/>
          <p:cNvSpPr txBox="1"/>
          <p:nvPr/>
        </p:nvSpPr>
        <p:spPr>
          <a:xfrm>
            <a:off x="5960508" y="2781166"/>
            <a:ext cx="2483768" cy="369332"/>
          </a:xfrm>
          <a:prstGeom prst="rect">
            <a:avLst/>
          </a:prstGeom>
          <a:noFill/>
        </p:spPr>
        <p:txBody>
          <a:bodyPr wrap="square" rtlCol="0">
            <a:spAutoFit/>
          </a:bodyPr>
          <a:lstStyle/>
          <a:p>
            <a:pPr algn="ctr"/>
            <a:r>
              <a:rPr lang="en-US" dirty="0" smtClean="0">
                <a:latin typeface="Myriad Pro"/>
                <a:cs typeface="Myriad Pro"/>
              </a:rPr>
              <a:t>high cell/DNA densities</a:t>
            </a:r>
            <a:endParaRPr lang="en-US" dirty="0">
              <a:latin typeface="Myriad Pro"/>
              <a:cs typeface="Myriad Pro"/>
            </a:endParaRPr>
          </a:p>
        </p:txBody>
      </p:sp>
      <p:sp>
        <p:nvSpPr>
          <p:cNvPr id="22" name="Rectangle 21"/>
          <p:cNvSpPr/>
          <p:nvPr/>
        </p:nvSpPr>
        <p:spPr>
          <a:xfrm>
            <a:off x="4846669" y="6608521"/>
            <a:ext cx="2501900" cy="169277"/>
          </a:xfrm>
          <a:prstGeom prst="rect">
            <a:avLst/>
          </a:prstGeom>
        </p:spPr>
        <p:txBody>
          <a:bodyPr wrap="square" anchor="ctr">
            <a:spAutoFit/>
          </a:bodyPr>
          <a:lstStyle/>
          <a:p>
            <a:r>
              <a:rPr lang="en-US" sz="500" dirty="0" smtClean="0">
                <a:latin typeface="Myriad Pro"/>
                <a:cs typeface="Myriad Pro"/>
              </a:rPr>
              <a:t>http://www.avena-medica.com/ProductVault/product_1351077166__mg_3651_S4.jpg</a:t>
            </a:r>
            <a:endParaRPr lang="en-US" sz="500" dirty="0">
              <a:latin typeface="Myriad Pro"/>
              <a:cs typeface="Myriad Pro"/>
            </a:endParaRPr>
          </a:p>
        </p:txBody>
      </p:sp>
      <p:pic>
        <p:nvPicPr>
          <p:cNvPr id="23" name="Alaidlawii_rotated_fast.mp4">
            <a:hlinkClick r:id="" action="ppaction://media"/>
          </p:cNvPr>
          <p:cNvPicPr/>
          <p:nvPr>
            <a:videoFile r:link="rId1"/>
          </p:nvPr>
        </p:nvPicPr>
        <p:blipFill>
          <a:blip r:embed="rId10"/>
          <a:stretch>
            <a:fillRect/>
          </a:stretch>
        </p:blipFill>
        <p:spPr>
          <a:xfrm>
            <a:off x="5753099" y="5372034"/>
            <a:ext cx="2898584" cy="1097033"/>
          </a:xfrm>
          <a:prstGeom prst="rect">
            <a:avLst/>
          </a:prstGeom>
        </p:spPr>
      </p:pic>
      <p:cxnSp>
        <p:nvCxnSpPr>
          <p:cNvPr id="25" name="Straight Connector 24"/>
          <p:cNvCxnSpPr/>
          <p:nvPr/>
        </p:nvCxnSpPr>
        <p:spPr>
          <a:xfrm rot="10800000">
            <a:off x="7916745" y="6127060"/>
            <a:ext cx="281959" cy="1"/>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633984" y="6094330"/>
            <a:ext cx="847480" cy="345146"/>
          </a:xfrm>
          <a:prstGeom prst="rect">
            <a:avLst/>
          </a:prstGeom>
          <a:noFill/>
        </p:spPr>
        <p:txBody>
          <a:bodyPr wrap="square" rtlCol="0">
            <a:spAutoFit/>
          </a:bodyPr>
          <a:lstStyle/>
          <a:p>
            <a:pPr algn="ctr"/>
            <a:r>
              <a:rPr lang="en-US" dirty="0" smtClean="0">
                <a:latin typeface="Myriad Pro"/>
                <a:cs typeface="Myriad Pro"/>
              </a:rPr>
              <a:t>10 µm</a:t>
            </a:r>
            <a:endParaRPr lang="en-US" dirty="0">
              <a:latin typeface="Myriad Pro"/>
              <a:cs typeface="Myriad Pro"/>
            </a:endParaRPr>
          </a:p>
        </p:txBody>
      </p:sp>
      <p:sp>
        <p:nvSpPr>
          <p:cNvPr id="31" name="TextBox 30"/>
          <p:cNvSpPr txBox="1"/>
          <p:nvPr/>
        </p:nvSpPr>
        <p:spPr>
          <a:xfrm>
            <a:off x="214761" y="1999977"/>
            <a:ext cx="1995879" cy="369332"/>
          </a:xfrm>
          <a:prstGeom prst="rect">
            <a:avLst/>
          </a:prstGeom>
          <a:noFill/>
        </p:spPr>
        <p:txBody>
          <a:bodyPr wrap="square" rtlCol="0">
            <a:spAutoFit/>
          </a:bodyPr>
          <a:lstStyle/>
          <a:p>
            <a:pPr algn="ctr"/>
            <a:r>
              <a:rPr lang="en-US" dirty="0" smtClean="0">
                <a:latin typeface="Myriad Pro"/>
                <a:cs typeface="Myriad Pro"/>
              </a:rPr>
              <a:t>isolate donor DNA</a:t>
            </a:r>
            <a:endParaRPr lang="en-US" dirty="0">
              <a:latin typeface="Myriad Pro"/>
              <a:cs typeface="Myriad Pro"/>
            </a:endParaRPr>
          </a:p>
        </p:txBody>
      </p:sp>
      <p:sp>
        <p:nvSpPr>
          <p:cNvPr id="32" name="TextBox 31"/>
          <p:cNvSpPr txBox="1"/>
          <p:nvPr/>
        </p:nvSpPr>
        <p:spPr>
          <a:xfrm>
            <a:off x="385368" y="5735884"/>
            <a:ext cx="1431572" cy="369332"/>
          </a:xfrm>
          <a:prstGeom prst="rect">
            <a:avLst/>
          </a:prstGeom>
          <a:noFill/>
        </p:spPr>
        <p:txBody>
          <a:bodyPr wrap="square" rtlCol="0">
            <a:spAutoFit/>
          </a:bodyPr>
          <a:lstStyle/>
          <a:p>
            <a:pPr algn="r"/>
            <a:r>
              <a:rPr lang="en-US" dirty="0" smtClean="0">
                <a:latin typeface="Myriad Pro"/>
                <a:cs typeface="Myriad Pro"/>
              </a:rPr>
              <a:t>recover cells</a:t>
            </a:r>
            <a:endParaRPr lang="en-US" dirty="0">
              <a:latin typeface="Myriad Pro"/>
              <a:cs typeface="Myriad Pro"/>
            </a:endParaRPr>
          </a:p>
        </p:txBody>
      </p:sp>
      <p:sp>
        <p:nvSpPr>
          <p:cNvPr id="61" name="TextBox 60"/>
          <p:cNvSpPr txBox="1"/>
          <p:nvPr/>
        </p:nvSpPr>
        <p:spPr>
          <a:xfrm>
            <a:off x="3118080" y="1207893"/>
            <a:ext cx="1221509" cy="446276"/>
          </a:xfrm>
          <a:prstGeom prst="rect">
            <a:avLst/>
          </a:prstGeom>
          <a:noFill/>
        </p:spPr>
        <p:txBody>
          <a:bodyPr wrap="square" rtlCol="0">
            <a:spAutoFit/>
          </a:bodyPr>
          <a:lstStyle/>
          <a:p>
            <a:pPr algn="ctr"/>
            <a:r>
              <a:rPr lang="en-US" sz="2300" dirty="0" smtClean="0">
                <a:latin typeface="Myriad Pro"/>
                <a:cs typeface="Myriad Pro"/>
              </a:rPr>
              <a:t>bulk</a:t>
            </a:r>
            <a:endParaRPr lang="en-US" sz="2300" dirty="0">
              <a:latin typeface="Myriad Pro"/>
              <a:cs typeface="Myriad Pro"/>
            </a:endParaRPr>
          </a:p>
        </p:txBody>
      </p:sp>
      <p:sp>
        <p:nvSpPr>
          <p:cNvPr id="62" name="TextBox 61"/>
          <p:cNvSpPr txBox="1"/>
          <p:nvPr/>
        </p:nvSpPr>
        <p:spPr>
          <a:xfrm>
            <a:off x="6197804" y="1207893"/>
            <a:ext cx="2009175" cy="446276"/>
          </a:xfrm>
          <a:prstGeom prst="rect">
            <a:avLst/>
          </a:prstGeom>
          <a:noFill/>
        </p:spPr>
        <p:txBody>
          <a:bodyPr wrap="square" rtlCol="0">
            <a:spAutoFit/>
          </a:bodyPr>
          <a:lstStyle/>
          <a:p>
            <a:pPr algn="ctr"/>
            <a:r>
              <a:rPr lang="en-US" sz="2300" dirty="0" smtClean="0">
                <a:latin typeface="Myriad Pro"/>
                <a:cs typeface="Myriad Pro"/>
              </a:rPr>
              <a:t>microfluidic</a:t>
            </a:r>
            <a:endParaRPr lang="en-US" sz="2300" dirty="0">
              <a:latin typeface="Myriad Pro"/>
              <a:cs typeface="Myriad Pro"/>
            </a:endParaRPr>
          </a:p>
        </p:txBody>
      </p:sp>
      <p:cxnSp>
        <p:nvCxnSpPr>
          <p:cNvPr id="66" name="Straight Arrow Connector 65"/>
          <p:cNvCxnSpPr/>
          <p:nvPr/>
        </p:nvCxnSpPr>
        <p:spPr>
          <a:xfrm rot="5400000">
            <a:off x="662276" y="3037815"/>
            <a:ext cx="972000" cy="1588"/>
          </a:xfrm>
          <a:prstGeom prst="straightConnector1">
            <a:avLst/>
          </a:prstGeom>
          <a:ln w="1270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rot="5400000">
            <a:off x="536276" y="5010810"/>
            <a:ext cx="1224000" cy="0"/>
          </a:xfrm>
          <a:prstGeom prst="straightConnector1">
            <a:avLst/>
          </a:prstGeom>
          <a:ln w="1270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76" name="Group 75"/>
          <p:cNvGrpSpPr/>
          <p:nvPr/>
        </p:nvGrpSpPr>
        <p:grpSpPr>
          <a:xfrm>
            <a:off x="2515606" y="1762990"/>
            <a:ext cx="2670896" cy="843306"/>
            <a:chOff x="2515606" y="1893549"/>
            <a:chExt cx="2670896" cy="843306"/>
          </a:xfrm>
        </p:grpSpPr>
        <p:grpSp>
          <p:nvGrpSpPr>
            <p:cNvPr id="45" name="Group 44"/>
            <p:cNvGrpSpPr/>
            <p:nvPr/>
          </p:nvGrpSpPr>
          <p:grpSpPr>
            <a:xfrm>
              <a:off x="2515606" y="1893549"/>
              <a:ext cx="1124408" cy="843306"/>
              <a:chOff x="2222500" y="1358900"/>
              <a:chExt cx="1930400" cy="1447800"/>
            </a:xfrm>
          </p:grpSpPr>
          <p:sp>
            <p:nvSpPr>
              <p:cNvPr id="28" name="Oval 27"/>
              <p:cNvSpPr/>
              <p:nvPr/>
            </p:nvSpPr>
            <p:spPr>
              <a:xfrm>
                <a:off x="2403447" y="1575493"/>
                <a:ext cx="433186" cy="433186"/>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446826" y="1575493"/>
                <a:ext cx="433186" cy="433186"/>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989033" y="2161079"/>
                <a:ext cx="433186" cy="433186"/>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2465954" y="1633193"/>
                <a:ext cx="293008" cy="290858"/>
              </a:xfrm>
              <a:custGeom>
                <a:avLst/>
                <a:gdLst>
                  <a:gd name="connsiteX0" fmla="*/ 105797 w 340985"/>
                  <a:gd name="connsiteY0" fmla="*/ 271808 h 338483"/>
                  <a:gd name="connsiteX1" fmla="*/ 45472 w 340985"/>
                  <a:gd name="connsiteY1" fmla="*/ 249583 h 338483"/>
                  <a:gd name="connsiteX2" fmla="*/ 32772 w 340985"/>
                  <a:gd name="connsiteY2" fmla="*/ 230533 h 338483"/>
                  <a:gd name="connsiteX3" fmla="*/ 29597 w 340985"/>
                  <a:gd name="connsiteY3" fmla="*/ 221008 h 338483"/>
                  <a:gd name="connsiteX4" fmla="*/ 16897 w 340985"/>
                  <a:gd name="connsiteY4" fmla="*/ 201958 h 338483"/>
                  <a:gd name="connsiteX5" fmla="*/ 23247 w 340985"/>
                  <a:gd name="connsiteY5" fmla="*/ 160683 h 338483"/>
                  <a:gd name="connsiteX6" fmla="*/ 32772 w 340985"/>
                  <a:gd name="connsiteY6" fmla="*/ 154333 h 338483"/>
                  <a:gd name="connsiteX7" fmla="*/ 54997 w 340985"/>
                  <a:gd name="connsiteY7" fmla="*/ 147983 h 338483"/>
                  <a:gd name="connsiteX8" fmla="*/ 86747 w 340985"/>
                  <a:gd name="connsiteY8" fmla="*/ 151158 h 338483"/>
                  <a:gd name="connsiteX9" fmla="*/ 102622 w 340985"/>
                  <a:gd name="connsiteY9" fmla="*/ 173383 h 338483"/>
                  <a:gd name="connsiteX10" fmla="*/ 108972 w 340985"/>
                  <a:gd name="connsiteY10" fmla="*/ 182908 h 338483"/>
                  <a:gd name="connsiteX11" fmla="*/ 118497 w 340985"/>
                  <a:gd name="connsiteY11" fmla="*/ 211483 h 338483"/>
                  <a:gd name="connsiteX12" fmla="*/ 121672 w 340985"/>
                  <a:gd name="connsiteY12" fmla="*/ 221008 h 338483"/>
                  <a:gd name="connsiteX13" fmla="*/ 128022 w 340985"/>
                  <a:gd name="connsiteY13" fmla="*/ 262283 h 338483"/>
                  <a:gd name="connsiteX14" fmla="*/ 134372 w 340985"/>
                  <a:gd name="connsiteY14" fmla="*/ 271808 h 338483"/>
                  <a:gd name="connsiteX15" fmla="*/ 162947 w 340985"/>
                  <a:gd name="connsiteY15" fmla="*/ 287683 h 338483"/>
                  <a:gd name="connsiteX16" fmla="*/ 201047 w 340985"/>
                  <a:gd name="connsiteY16" fmla="*/ 284508 h 338483"/>
                  <a:gd name="connsiteX17" fmla="*/ 213747 w 340985"/>
                  <a:gd name="connsiteY17" fmla="*/ 265458 h 338483"/>
                  <a:gd name="connsiteX18" fmla="*/ 220097 w 340985"/>
                  <a:gd name="connsiteY18" fmla="*/ 255933 h 338483"/>
                  <a:gd name="connsiteX19" fmla="*/ 216922 w 340985"/>
                  <a:gd name="connsiteY19" fmla="*/ 208308 h 338483"/>
                  <a:gd name="connsiteX20" fmla="*/ 197872 w 340985"/>
                  <a:gd name="connsiteY20" fmla="*/ 192433 h 338483"/>
                  <a:gd name="connsiteX21" fmla="*/ 188347 w 340985"/>
                  <a:gd name="connsiteY21" fmla="*/ 186083 h 338483"/>
                  <a:gd name="connsiteX22" fmla="*/ 169297 w 340985"/>
                  <a:gd name="connsiteY22" fmla="*/ 176558 h 338483"/>
                  <a:gd name="connsiteX23" fmla="*/ 166122 w 340985"/>
                  <a:gd name="connsiteY23" fmla="*/ 167033 h 338483"/>
                  <a:gd name="connsiteX24" fmla="*/ 178822 w 340985"/>
                  <a:gd name="connsiteY24" fmla="*/ 147983 h 338483"/>
                  <a:gd name="connsiteX25" fmla="*/ 188347 w 340985"/>
                  <a:gd name="connsiteY25" fmla="*/ 144808 h 338483"/>
                  <a:gd name="connsiteX26" fmla="*/ 229622 w 340985"/>
                  <a:gd name="connsiteY26" fmla="*/ 147983 h 338483"/>
                  <a:gd name="connsiteX27" fmla="*/ 239147 w 340985"/>
                  <a:gd name="connsiteY27" fmla="*/ 154333 h 338483"/>
                  <a:gd name="connsiteX28" fmla="*/ 251847 w 340985"/>
                  <a:gd name="connsiteY28" fmla="*/ 176558 h 338483"/>
                  <a:gd name="connsiteX29" fmla="*/ 258197 w 340985"/>
                  <a:gd name="connsiteY29" fmla="*/ 236883 h 338483"/>
                  <a:gd name="connsiteX30" fmla="*/ 267722 w 340985"/>
                  <a:gd name="connsiteY30" fmla="*/ 255933 h 338483"/>
                  <a:gd name="connsiteX31" fmla="*/ 277247 w 340985"/>
                  <a:gd name="connsiteY31" fmla="*/ 259108 h 338483"/>
                  <a:gd name="connsiteX32" fmla="*/ 299472 w 340985"/>
                  <a:gd name="connsiteY32" fmla="*/ 255933 h 338483"/>
                  <a:gd name="connsiteX33" fmla="*/ 305822 w 340985"/>
                  <a:gd name="connsiteY33" fmla="*/ 246408 h 338483"/>
                  <a:gd name="connsiteX34" fmla="*/ 315347 w 340985"/>
                  <a:gd name="connsiteY34" fmla="*/ 243233 h 338483"/>
                  <a:gd name="connsiteX35" fmla="*/ 318522 w 340985"/>
                  <a:gd name="connsiteY35" fmla="*/ 233708 h 338483"/>
                  <a:gd name="connsiteX36" fmla="*/ 331222 w 340985"/>
                  <a:gd name="connsiteY36" fmla="*/ 214658 h 338483"/>
                  <a:gd name="connsiteX37" fmla="*/ 331222 w 340985"/>
                  <a:gd name="connsiteY37" fmla="*/ 113058 h 338483"/>
                  <a:gd name="connsiteX38" fmla="*/ 315347 w 340985"/>
                  <a:gd name="connsiteY38" fmla="*/ 94008 h 338483"/>
                  <a:gd name="connsiteX39" fmla="*/ 302647 w 340985"/>
                  <a:gd name="connsiteY39" fmla="*/ 74958 h 338483"/>
                  <a:gd name="connsiteX40" fmla="*/ 289947 w 340985"/>
                  <a:gd name="connsiteY40" fmla="*/ 68608 h 338483"/>
                  <a:gd name="connsiteX41" fmla="*/ 280422 w 340985"/>
                  <a:gd name="connsiteY41" fmla="*/ 62258 h 338483"/>
                  <a:gd name="connsiteX42" fmla="*/ 270897 w 340985"/>
                  <a:gd name="connsiteY42" fmla="*/ 59083 h 338483"/>
                  <a:gd name="connsiteX43" fmla="*/ 242322 w 340985"/>
                  <a:gd name="connsiteY43" fmla="*/ 62258 h 338483"/>
                  <a:gd name="connsiteX44" fmla="*/ 239147 w 340985"/>
                  <a:gd name="connsiteY44" fmla="*/ 94008 h 338483"/>
                  <a:gd name="connsiteX45" fmla="*/ 220097 w 340985"/>
                  <a:gd name="connsiteY45" fmla="*/ 103533 h 338483"/>
                  <a:gd name="connsiteX46" fmla="*/ 204222 w 340985"/>
                  <a:gd name="connsiteY46" fmla="*/ 100358 h 338483"/>
                  <a:gd name="connsiteX47" fmla="*/ 197872 w 340985"/>
                  <a:gd name="connsiteY47" fmla="*/ 81308 h 338483"/>
                  <a:gd name="connsiteX48" fmla="*/ 191522 w 340985"/>
                  <a:gd name="connsiteY48" fmla="*/ 30508 h 338483"/>
                  <a:gd name="connsiteX49" fmla="*/ 185172 w 340985"/>
                  <a:gd name="connsiteY49" fmla="*/ 20983 h 338483"/>
                  <a:gd name="connsiteX50" fmla="*/ 175647 w 340985"/>
                  <a:gd name="connsiteY50" fmla="*/ 11458 h 338483"/>
                  <a:gd name="connsiteX51" fmla="*/ 166122 w 340985"/>
                  <a:gd name="connsiteY51" fmla="*/ 8283 h 338483"/>
                  <a:gd name="connsiteX52" fmla="*/ 153422 w 340985"/>
                  <a:gd name="connsiteY52" fmla="*/ 1933 h 338483"/>
                  <a:gd name="connsiteX53" fmla="*/ 89922 w 340985"/>
                  <a:gd name="connsiteY53" fmla="*/ 8283 h 338483"/>
                  <a:gd name="connsiteX54" fmla="*/ 70872 w 340985"/>
                  <a:gd name="connsiteY54" fmla="*/ 24158 h 338483"/>
                  <a:gd name="connsiteX55" fmla="*/ 51822 w 340985"/>
                  <a:gd name="connsiteY55" fmla="*/ 36858 h 338483"/>
                  <a:gd name="connsiteX56" fmla="*/ 48647 w 340985"/>
                  <a:gd name="connsiteY56" fmla="*/ 46383 h 338483"/>
                  <a:gd name="connsiteX57" fmla="*/ 42297 w 340985"/>
                  <a:gd name="connsiteY57" fmla="*/ 55908 h 338483"/>
                  <a:gd name="connsiteX58" fmla="*/ 61347 w 340985"/>
                  <a:gd name="connsiteY58" fmla="*/ 78133 h 338483"/>
                  <a:gd name="connsiteX59" fmla="*/ 102622 w 340985"/>
                  <a:gd name="connsiteY59" fmla="*/ 68608 h 338483"/>
                  <a:gd name="connsiteX60" fmla="*/ 112147 w 340985"/>
                  <a:gd name="connsiteY60" fmla="*/ 62258 h 338483"/>
                  <a:gd name="connsiteX61" fmla="*/ 137547 w 340985"/>
                  <a:gd name="connsiteY61" fmla="*/ 65433 h 338483"/>
                  <a:gd name="connsiteX62" fmla="*/ 147072 w 340985"/>
                  <a:gd name="connsiteY62" fmla="*/ 68608 h 338483"/>
                  <a:gd name="connsiteX63" fmla="*/ 150247 w 340985"/>
                  <a:gd name="connsiteY63" fmla="*/ 78133 h 338483"/>
                  <a:gd name="connsiteX64" fmla="*/ 147072 w 340985"/>
                  <a:gd name="connsiteY64" fmla="*/ 94008 h 338483"/>
                  <a:gd name="connsiteX65" fmla="*/ 115322 w 340985"/>
                  <a:gd name="connsiteY65" fmla="*/ 97183 h 338483"/>
                  <a:gd name="connsiteX66" fmla="*/ 93097 w 340985"/>
                  <a:gd name="connsiteY66" fmla="*/ 103533 h 338483"/>
                  <a:gd name="connsiteX67" fmla="*/ 61347 w 340985"/>
                  <a:gd name="connsiteY67" fmla="*/ 109883 h 338483"/>
                  <a:gd name="connsiteX68" fmla="*/ 39122 w 340985"/>
                  <a:gd name="connsiteY68" fmla="*/ 116233 h 338483"/>
                  <a:gd name="connsiteX69" fmla="*/ 29597 w 340985"/>
                  <a:gd name="connsiteY69" fmla="*/ 122583 h 338483"/>
                  <a:gd name="connsiteX70" fmla="*/ 7372 w 340985"/>
                  <a:gd name="connsiteY70" fmla="*/ 147983 h 338483"/>
                  <a:gd name="connsiteX71" fmla="*/ 10547 w 340985"/>
                  <a:gd name="connsiteY71" fmla="*/ 192433 h 338483"/>
                  <a:gd name="connsiteX72" fmla="*/ 29597 w 340985"/>
                  <a:gd name="connsiteY72" fmla="*/ 201958 h 338483"/>
                  <a:gd name="connsiteX73" fmla="*/ 70872 w 340985"/>
                  <a:gd name="connsiteY73" fmla="*/ 192433 h 338483"/>
                  <a:gd name="connsiteX74" fmla="*/ 80397 w 340985"/>
                  <a:gd name="connsiteY74" fmla="*/ 182908 h 338483"/>
                  <a:gd name="connsiteX75" fmla="*/ 99447 w 340985"/>
                  <a:gd name="connsiteY75" fmla="*/ 170208 h 338483"/>
                  <a:gd name="connsiteX76" fmla="*/ 105797 w 340985"/>
                  <a:gd name="connsiteY76" fmla="*/ 160683 h 338483"/>
                  <a:gd name="connsiteX77" fmla="*/ 124847 w 340985"/>
                  <a:gd name="connsiteY77" fmla="*/ 144808 h 338483"/>
                  <a:gd name="connsiteX78" fmla="*/ 137547 w 340985"/>
                  <a:gd name="connsiteY78" fmla="*/ 135283 h 338483"/>
                  <a:gd name="connsiteX79" fmla="*/ 178822 w 340985"/>
                  <a:gd name="connsiteY79" fmla="*/ 119408 h 338483"/>
                  <a:gd name="connsiteX80" fmla="*/ 191522 w 340985"/>
                  <a:gd name="connsiteY80" fmla="*/ 116233 h 338483"/>
                  <a:gd name="connsiteX81" fmla="*/ 216922 w 340985"/>
                  <a:gd name="connsiteY81" fmla="*/ 109883 h 338483"/>
                  <a:gd name="connsiteX82" fmla="*/ 264547 w 340985"/>
                  <a:gd name="connsiteY82" fmla="*/ 113058 h 338483"/>
                  <a:gd name="connsiteX83" fmla="*/ 280422 w 340985"/>
                  <a:gd name="connsiteY83" fmla="*/ 128933 h 338483"/>
                  <a:gd name="connsiteX84" fmla="*/ 283597 w 340985"/>
                  <a:gd name="connsiteY84" fmla="*/ 138458 h 338483"/>
                  <a:gd name="connsiteX85" fmla="*/ 293122 w 340985"/>
                  <a:gd name="connsiteY85" fmla="*/ 157508 h 338483"/>
                  <a:gd name="connsiteX86" fmla="*/ 289947 w 340985"/>
                  <a:gd name="connsiteY86" fmla="*/ 186083 h 338483"/>
                  <a:gd name="connsiteX87" fmla="*/ 280422 w 340985"/>
                  <a:gd name="connsiteY87" fmla="*/ 195608 h 338483"/>
                  <a:gd name="connsiteX88" fmla="*/ 270897 w 340985"/>
                  <a:gd name="connsiteY88" fmla="*/ 201958 h 338483"/>
                  <a:gd name="connsiteX89" fmla="*/ 248672 w 340985"/>
                  <a:gd name="connsiteY89" fmla="*/ 208308 h 338483"/>
                  <a:gd name="connsiteX90" fmla="*/ 220097 w 340985"/>
                  <a:gd name="connsiteY90" fmla="*/ 205133 h 338483"/>
                  <a:gd name="connsiteX91" fmla="*/ 207397 w 340985"/>
                  <a:gd name="connsiteY91" fmla="*/ 186083 h 338483"/>
                  <a:gd name="connsiteX92" fmla="*/ 201047 w 340985"/>
                  <a:gd name="connsiteY92" fmla="*/ 173383 h 338483"/>
                  <a:gd name="connsiteX93" fmla="*/ 197872 w 340985"/>
                  <a:gd name="connsiteY93" fmla="*/ 163858 h 338483"/>
                  <a:gd name="connsiteX94" fmla="*/ 188347 w 340985"/>
                  <a:gd name="connsiteY94" fmla="*/ 144808 h 338483"/>
                  <a:gd name="connsiteX95" fmla="*/ 185172 w 340985"/>
                  <a:gd name="connsiteY95" fmla="*/ 128933 h 338483"/>
                  <a:gd name="connsiteX96" fmla="*/ 178822 w 340985"/>
                  <a:gd name="connsiteY96" fmla="*/ 100358 h 338483"/>
                  <a:gd name="connsiteX97" fmla="*/ 162947 w 340985"/>
                  <a:gd name="connsiteY97" fmla="*/ 81308 h 338483"/>
                  <a:gd name="connsiteX98" fmla="*/ 134372 w 340985"/>
                  <a:gd name="connsiteY98" fmla="*/ 78133 h 338483"/>
                  <a:gd name="connsiteX99" fmla="*/ 108972 w 340985"/>
                  <a:gd name="connsiteY99" fmla="*/ 81308 h 338483"/>
                  <a:gd name="connsiteX100" fmla="*/ 105797 w 340985"/>
                  <a:gd name="connsiteY100" fmla="*/ 90833 h 338483"/>
                  <a:gd name="connsiteX101" fmla="*/ 99447 w 340985"/>
                  <a:gd name="connsiteY101" fmla="*/ 132108 h 338483"/>
                  <a:gd name="connsiteX102" fmla="*/ 102622 w 340985"/>
                  <a:gd name="connsiteY102" fmla="*/ 186083 h 338483"/>
                  <a:gd name="connsiteX103" fmla="*/ 124847 w 340985"/>
                  <a:gd name="connsiteY103" fmla="*/ 214658 h 338483"/>
                  <a:gd name="connsiteX104" fmla="*/ 131197 w 340985"/>
                  <a:gd name="connsiteY104" fmla="*/ 224183 h 338483"/>
                  <a:gd name="connsiteX105" fmla="*/ 153422 w 340985"/>
                  <a:gd name="connsiteY105" fmla="*/ 236883 h 338483"/>
                  <a:gd name="connsiteX106" fmla="*/ 162947 w 340985"/>
                  <a:gd name="connsiteY106" fmla="*/ 243233 h 338483"/>
                  <a:gd name="connsiteX107" fmla="*/ 201047 w 340985"/>
                  <a:gd name="connsiteY107" fmla="*/ 249583 h 338483"/>
                  <a:gd name="connsiteX108" fmla="*/ 216922 w 340985"/>
                  <a:gd name="connsiteY108" fmla="*/ 252758 h 338483"/>
                  <a:gd name="connsiteX109" fmla="*/ 226447 w 340985"/>
                  <a:gd name="connsiteY109" fmla="*/ 255933 h 338483"/>
                  <a:gd name="connsiteX110" fmla="*/ 239147 w 340985"/>
                  <a:gd name="connsiteY110" fmla="*/ 259108 h 338483"/>
                  <a:gd name="connsiteX111" fmla="*/ 255022 w 340985"/>
                  <a:gd name="connsiteY111" fmla="*/ 287683 h 338483"/>
                  <a:gd name="connsiteX112" fmla="*/ 245497 w 340985"/>
                  <a:gd name="connsiteY112" fmla="*/ 316258 h 338483"/>
                  <a:gd name="connsiteX113" fmla="*/ 235972 w 340985"/>
                  <a:gd name="connsiteY113" fmla="*/ 319433 h 338483"/>
                  <a:gd name="connsiteX114" fmla="*/ 213747 w 340985"/>
                  <a:gd name="connsiteY114" fmla="*/ 332133 h 338483"/>
                  <a:gd name="connsiteX115" fmla="*/ 181997 w 340985"/>
                  <a:gd name="connsiteY115" fmla="*/ 338483 h 338483"/>
                  <a:gd name="connsiteX116" fmla="*/ 105797 w 340985"/>
                  <a:gd name="connsiteY116" fmla="*/ 335308 h 338483"/>
                  <a:gd name="connsiteX117" fmla="*/ 77222 w 340985"/>
                  <a:gd name="connsiteY117" fmla="*/ 322608 h 338483"/>
                  <a:gd name="connsiteX118" fmla="*/ 67697 w 340985"/>
                  <a:gd name="connsiteY118" fmla="*/ 319433 h 338483"/>
                  <a:gd name="connsiteX119" fmla="*/ 39122 w 340985"/>
                  <a:gd name="connsiteY119" fmla="*/ 297208 h 338483"/>
                  <a:gd name="connsiteX120" fmla="*/ 26422 w 340985"/>
                  <a:gd name="connsiteY120" fmla="*/ 268633 h 338483"/>
                  <a:gd name="connsiteX121" fmla="*/ 26422 w 340985"/>
                  <a:gd name="connsiteY121" fmla="*/ 268633 h 338483"/>
                  <a:gd name="connsiteX122" fmla="*/ 16897 w 340985"/>
                  <a:gd name="connsiteY122" fmla="*/ 255933 h 338483"/>
                  <a:gd name="connsiteX123" fmla="*/ 16897 w 340985"/>
                  <a:gd name="connsiteY123" fmla="*/ 176558 h 338483"/>
                  <a:gd name="connsiteX124" fmla="*/ 39122 w 340985"/>
                  <a:gd name="connsiteY124" fmla="*/ 147983 h 338483"/>
                  <a:gd name="connsiteX125" fmla="*/ 48647 w 340985"/>
                  <a:gd name="connsiteY125" fmla="*/ 138458 h 338483"/>
                  <a:gd name="connsiteX126" fmla="*/ 67697 w 340985"/>
                  <a:gd name="connsiteY126" fmla="*/ 132108 h 338483"/>
                  <a:gd name="connsiteX127" fmla="*/ 77222 w 340985"/>
                  <a:gd name="connsiteY127" fmla="*/ 128933 h 338483"/>
                  <a:gd name="connsiteX128" fmla="*/ 105797 w 340985"/>
                  <a:gd name="connsiteY128" fmla="*/ 122583 h 338483"/>
                  <a:gd name="connsiteX129" fmla="*/ 178822 w 340985"/>
                  <a:gd name="connsiteY129" fmla="*/ 125758 h 338483"/>
                  <a:gd name="connsiteX130" fmla="*/ 201047 w 340985"/>
                  <a:gd name="connsiteY130" fmla="*/ 138458 h 338483"/>
                  <a:gd name="connsiteX131" fmla="*/ 220097 w 340985"/>
                  <a:gd name="connsiteY131" fmla="*/ 160683 h 338483"/>
                  <a:gd name="connsiteX132" fmla="*/ 226447 w 340985"/>
                  <a:gd name="connsiteY132" fmla="*/ 176558 h 338483"/>
                  <a:gd name="connsiteX133" fmla="*/ 232797 w 340985"/>
                  <a:gd name="connsiteY133" fmla="*/ 198783 h 338483"/>
                  <a:gd name="connsiteX134" fmla="*/ 229622 w 340985"/>
                  <a:gd name="connsiteY134" fmla="*/ 230533 h 338483"/>
                  <a:gd name="connsiteX135" fmla="*/ 201047 w 340985"/>
                  <a:gd name="connsiteY135" fmla="*/ 252758 h 338483"/>
                  <a:gd name="connsiteX136" fmla="*/ 191522 w 340985"/>
                  <a:gd name="connsiteY136" fmla="*/ 259108 h 338483"/>
                  <a:gd name="connsiteX137" fmla="*/ 162947 w 340985"/>
                  <a:gd name="connsiteY137" fmla="*/ 268633 h 338483"/>
                  <a:gd name="connsiteX138" fmla="*/ 153422 w 340985"/>
                  <a:gd name="connsiteY138" fmla="*/ 271808 h 338483"/>
                  <a:gd name="connsiteX139" fmla="*/ 131197 w 340985"/>
                  <a:gd name="connsiteY139" fmla="*/ 278158 h 338483"/>
                  <a:gd name="connsiteX140" fmla="*/ 105797 w 340985"/>
                  <a:gd name="connsiteY140" fmla="*/ 271808 h 33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40985" h="338483">
                    <a:moveTo>
                      <a:pt x="105797" y="271808"/>
                    </a:moveTo>
                    <a:cubicBezTo>
                      <a:pt x="91509" y="267045"/>
                      <a:pt x="61727" y="273965"/>
                      <a:pt x="45472" y="249583"/>
                    </a:cubicBezTo>
                    <a:cubicBezTo>
                      <a:pt x="41239" y="243233"/>
                      <a:pt x="35185" y="237773"/>
                      <a:pt x="32772" y="230533"/>
                    </a:cubicBezTo>
                    <a:cubicBezTo>
                      <a:pt x="31714" y="227358"/>
                      <a:pt x="31222" y="223934"/>
                      <a:pt x="29597" y="221008"/>
                    </a:cubicBezTo>
                    <a:cubicBezTo>
                      <a:pt x="25891" y="214337"/>
                      <a:pt x="16897" y="201958"/>
                      <a:pt x="16897" y="201958"/>
                    </a:cubicBezTo>
                    <a:cubicBezTo>
                      <a:pt x="19014" y="188200"/>
                      <a:pt x="18845" y="173889"/>
                      <a:pt x="23247" y="160683"/>
                    </a:cubicBezTo>
                    <a:cubicBezTo>
                      <a:pt x="24454" y="157063"/>
                      <a:pt x="29359" y="156040"/>
                      <a:pt x="32772" y="154333"/>
                    </a:cubicBezTo>
                    <a:cubicBezTo>
                      <a:pt x="37327" y="152056"/>
                      <a:pt x="50928" y="149000"/>
                      <a:pt x="54997" y="147983"/>
                    </a:cubicBezTo>
                    <a:cubicBezTo>
                      <a:pt x="65580" y="149041"/>
                      <a:pt x="76581" y="148030"/>
                      <a:pt x="86747" y="151158"/>
                    </a:cubicBezTo>
                    <a:cubicBezTo>
                      <a:pt x="94815" y="153640"/>
                      <a:pt x="99328" y="167618"/>
                      <a:pt x="102622" y="173383"/>
                    </a:cubicBezTo>
                    <a:cubicBezTo>
                      <a:pt x="104515" y="176696"/>
                      <a:pt x="107422" y="179421"/>
                      <a:pt x="108972" y="182908"/>
                    </a:cubicBezTo>
                    <a:lnTo>
                      <a:pt x="118497" y="211483"/>
                    </a:lnTo>
                    <a:lnTo>
                      <a:pt x="121672" y="221008"/>
                    </a:lnTo>
                    <a:cubicBezTo>
                      <a:pt x="122162" y="224932"/>
                      <a:pt x="125295" y="255010"/>
                      <a:pt x="128022" y="262283"/>
                    </a:cubicBezTo>
                    <a:cubicBezTo>
                      <a:pt x="129362" y="265856"/>
                      <a:pt x="131500" y="269295"/>
                      <a:pt x="134372" y="271808"/>
                    </a:cubicBezTo>
                    <a:cubicBezTo>
                      <a:pt x="147809" y="283565"/>
                      <a:pt x="149865" y="283322"/>
                      <a:pt x="162947" y="287683"/>
                    </a:cubicBezTo>
                    <a:cubicBezTo>
                      <a:pt x="175647" y="286625"/>
                      <a:pt x="188733" y="287792"/>
                      <a:pt x="201047" y="284508"/>
                    </a:cubicBezTo>
                    <a:cubicBezTo>
                      <a:pt x="211464" y="281730"/>
                      <a:pt x="210251" y="272450"/>
                      <a:pt x="213747" y="265458"/>
                    </a:cubicBezTo>
                    <a:cubicBezTo>
                      <a:pt x="215454" y="262045"/>
                      <a:pt x="217980" y="259108"/>
                      <a:pt x="220097" y="255933"/>
                    </a:cubicBezTo>
                    <a:cubicBezTo>
                      <a:pt x="219039" y="240058"/>
                      <a:pt x="219538" y="224002"/>
                      <a:pt x="216922" y="208308"/>
                    </a:cubicBezTo>
                    <a:cubicBezTo>
                      <a:pt x="215216" y="198071"/>
                      <a:pt x="204969" y="196488"/>
                      <a:pt x="197872" y="192433"/>
                    </a:cubicBezTo>
                    <a:cubicBezTo>
                      <a:pt x="194559" y="190540"/>
                      <a:pt x="191760" y="187790"/>
                      <a:pt x="188347" y="186083"/>
                    </a:cubicBezTo>
                    <a:cubicBezTo>
                      <a:pt x="162057" y="172938"/>
                      <a:pt x="196594" y="194756"/>
                      <a:pt x="169297" y="176558"/>
                    </a:cubicBezTo>
                    <a:cubicBezTo>
                      <a:pt x="168239" y="173383"/>
                      <a:pt x="166122" y="170380"/>
                      <a:pt x="166122" y="167033"/>
                    </a:cubicBezTo>
                    <a:cubicBezTo>
                      <a:pt x="166122" y="159266"/>
                      <a:pt x="173095" y="151801"/>
                      <a:pt x="178822" y="147983"/>
                    </a:cubicBezTo>
                    <a:cubicBezTo>
                      <a:pt x="181607" y="146127"/>
                      <a:pt x="185172" y="145866"/>
                      <a:pt x="188347" y="144808"/>
                    </a:cubicBezTo>
                    <a:cubicBezTo>
                      <a:pt x="202105" y="145866"/>
                      <a:pt x="216059" y="145440"/>
                      <a:pt x="229622" y="147983"/>
                    </a:cubicBezTo>
                    <a:cubicBezTo>
                      <a:pt x="233373" y="148686"/>
                      <a:pt x="236449" y="151635"/>
                      <a:pt x="239147" y="154333"/>
                    </a:cubicBezTo>
                    <a:cubicBezTo>
                      <a:pt x="243635" y="158821"/>
                      <a:pt x="249357" y="171578"/>
                      <a:pt x="251847" y="176558"/>
                    </a:cubicBezTo>
                    <a:cubicBezTo>
                      <a:pt x="253964" y="196666"/>
                      <a:pt x="251803" y="217701"/>
                      <a:pt x="258197" y="236883"/>
                    </a:cubicBezTo>
                    <a:cubicBezTo>
                      <a:pt x="260289" y="243158"/>
                      <a:pt x="262127" y="251457"/>
                      <a:pt x="267722" y="255933"/>
                    </a:cubicBezTo>
                    <a:cubicBezTo>
                      <a:pt x="270335" y="258024"/>
                      <a:pt x="274072" y="258050"/>
                      <a:pt x="277247" y="259108"/>
                    </a:cubicBezTo>
                    <a:cubicBezTo>
                      <a:pt x="284655" y="258050"/>
                      <a:pt x="292633" y="258972"/>
                      <a:pt x="299472" y="255933"/>
                    </a:cubicBezTo>
                    <a:cubicBezTo>
                      <a:pt x="302959" y="254383"/>
                      <a:pt x="302842" y="248792"/>
                      <a:pt x="305822" y="246408"/>
                    </a:cubicBezTo>
                    <a:cubicBezTo>
                      <a:pt x="308435" y="244317"/>
                      <a:pt x="312172" y="244291"/>
                      <a:pt x="315347" y="243233"/>
                    </a:cubicBezTo>
                    <a:cubicBezTo>
                      <a:pt x="316405" y="240058"/>
                      <a:pt x="316897" y="236634"/>
                      <a:pt x="318522" y="233708"/>
                    </a:cubicBezTo>
                    <a:cubicBezTo>
                      <a:pt x="322228" y="227037"/>
                      <a:pt x="331222" y="214658"/>
                      <a:pt x="331222" y="214658"/>
                    </a:cubicBezTo>
                    <a:cubicBezTo>
                      <a:pt x="340985" y="175608"/>
                      <a:pt x="338658" y="189897"/>
                      <a:pt x="331222" y="113058"/>
                    </a:cubicBezTo>
                    <a:cubicBezTo>
                      <a:pt x="330685" y="107505"/>
                      <a:pt x="317800" y="97162"/>
                      <a:pt x="315347" y="94008"/>
                    </a:cubicBezTo>
                    <a:cubicBezTo>
                      <a:pt x="310662" y="87984"/>
                      <a:pt x="309473" y="78371"/>
                      <a:pt x="302647" y="74958"/>
                    </a:cubicBezTo>
                    <a:cubicBezTo>
                      <a:pt x="298414" y="72841"/>
                      <a:pt x="294056" y="70956"/>
                      <a:pt x="289947" y="68608"/>
                    </a:cubicBezTo>
                    <a:cubicBezTo>
                      <a:pt x="286634" y="66715"/>
                      <a:pt x="283835" y="63965"/>
                      <a:pt x="280422" y="62258"/>
                    </a:cubicBezTo>
                    <a:cubicBezTo>
                      <a:pt x="277429" y="60761"/>
                      <a:pt x="274072" y="60141"/>
                      <a:pt x="270897" y="59083"/>
                    </a:cubicBezTo>
                    <a:cubicBezTo>
                      <a:pt x="261372" y="60141"/>
                      <a:pt x="248769" y="55167"/>
                      <a:pt x="242322" y="62258"/>
                    </a:cubicBezTo>
                    <a:cubicBezTo>
                      <a:pt x="235167" y="70128"/>
                      <a:pt x="242510" y="83918"/>
                      <a:pt x="239147" y="94008"/>
                    </a:cubicBezTo>
                    <a:cubicBezTo>
                      <a:pt x="237608" y="98624"/>
                      <a:pt x="223795" y="102300"/>
                      <a:pt x="220097" y="103533"/>
                    </a:cubicBezTo>
                    <a:cubicBezTo>
                      <a:pt x="214805" y="102475"/>
                      <a:pt x="208038" y="104174"/>
                      <a:pt x="204222" y="100358"/>
                    </a:cubicBezTo>
                    <a:cubicBezTo>
                      <a:pt x="199489" y="95625"/>
                      <a:pt x="197872" y="81308"/>
                      <a:pt x="197872" y="81308"/>
                    </a:cubicBezTo>
                    <a:cubicBezTo>
                      <a:pt x="197266" y="73430"/>
                      <a:pt x="198375" y="44215"/>
                      <a:pt x="191522" y="30508"/>
                    </a:cubicBezTo>
                    <a:cubicBezTo>
                      <a:pt x="189815" y="27095"/>
                      <a:pt x="187615" y="23914"/>
                      <a:pt x="185172" y="20983"/>
                    </a:cubicBezTo>
                    <a:cubicBezTo>
                      <a:pt x="182297" y="17534"/>
                      <a:pt x="179383" y="13949"/>
                      <a:pt x="175647" y="11458"/>
                    </a:cubicBezTo>
                    <a:cubicBezTo>
                      <a:pt x="172862" y="9602"/>
                      <a:pt x="169198" y="9601"/>
                      <a:pt x="166122" y="8283"/>
                    </a:cubicBezTo>
                    <a:cubicBezTo>
                      <a:pt x="161772" y="6419"/>
                      <a:pt x="157655" y="4050"/>
                      <a:pt x="153422" y="1933"/>
                    </a:cubicBezTo>
                    <a:cubicBezTo>
                      <a:pt x="150268" y="2119"/>
                      <a:pt x="106487" y="0"/>
                      <a:pt x="89922" y="8283"/>
                    </a:cubicBezTo>
                    <a:cubicBezTo>
                      <a:pt x="76307" y="15090"/>
                      <a:pt x="83511" y="14327"/>
                      <a:pt x="70872" y="24158"/>
                    </a:cubicBezTo>
                    <a:cubicBezTo>
                      <a:pt x="64848" y="28843"/>
                      <a:pt x="51822" y="36858"/>
                      <a:pt x="51822" y="36858"/>
                    </a:cubicBezTo>
                    <a:cubicBezTo>
                      <a:pt x="50764" y="40033"/>
                      <a:pt x="50144" y="43390"/>
                      <a:pt x="48647" y="46383"/>
                    </a:cubicBezTo>
                    <a:cubicBezTo>
                      <a:pt x="46940" y="49796"/>
                      <a:pt x="42297" y="52092"/>
                      <a:pt x="42297" y="55908"/>
                    </a:cubicBezTo>
                    <a:cubicBezTo>
                      <a:pt x="42297" y="77165"/>
                      <a:pt x="47193" y="74594"/>
                      <a:pt x="61347" y="78133"/>
                    </a:cubicBezTo>
                    <a:cubicBezTo>
                      <a:pt x="71593" y="76669"/>
                      <a:pt x="93113" y="74947"/>
                      <a:pt x="102622" y="68608"/>
                    </a:cubicBezTo>
                    <a:lnTo>
                      <a:pt x="112147" y="62258"/>
                    </a:lnTo>
                    <a:cubicBezTo>
                      <a:pt x="120614" y="63316"/>
                      <a:pt x="129152" y="63907"/>
                      <a:pt x="137547" y="65433"/>
                    </a:cubicBezTo>
                    <a:cubicBezTo>
                      <a:pt x="140840" y="66032"/>
                      <a:pt x="144705" y="66241"/>
                      <a:pt x="147072" y="68608"/>
                    </a:cubicBezTo>
                    <a:cubicBezTo>
                      <a:pt x="149439" y="70975"/>
                      <a:pt x="149189" y="74958"/>
                      <a:pt x="150247" y="78133"/>
                    </a:cubicBezTo>
                    <a:cubicBezTo>
                      <a:pt x="149189" y="83425"/>
                      <a:pt x="151810" y="91424"/>
                      <a:pt x="147072" y="94008"/>
                    </a:cubicBezTo>
                    <a:cubicBezTo>
                      <a:pt x="137735" y="99101"/>
                      <a:pt x="125851" y="95679"/>
                      <a:pt x="115322" y="97183"/>
                    </a:cubicBezTo>
                    <a:cubicBezTo>
                      <a:pt x="98024" y="99654"/>
                      <a:pt x="107798" y="100141"/>
                      <a:pt x="93097" y="103533"/>
                    </a:cubicBezTo>
                    <a:cubicBezTo>
                      <a:pt x="82580" y="105960"/>
                      <a:pt x="71586" y="106470"/>
                      <a:pt x="61347" y="109883"/>
                    </a:cubicBezTo>
                    <a:cubicBezTo>
                      <a:pt x="47682" y="114438"/>
                      <a:pt x="55069" y="112246"/>
                      <a:pt x="39122" y="116233"/>
                    </a:cubicBezTo>
                    <a:cubicBezTo>
                      <a:pt x="35947" y="118350"/>
                      <a:pt x="32110" y="119711"/>
                      <a:pt x="29597" y="122583"/>
                    </a:cubicBezTo>
                    <a:cubicBezTo>
                      <a:pt x="3668" y="152216"/>
                      <a:pt x="28803" y="133696"/>
                      <a:pt x="7372" y="147983"/>
                    </a:cubicBezTo>
                    <a:cubicBezTo>
                      <a:pt x="1473" y="165680"/>
                      <a:pt x="0" y="165011"/>
                      <a:pt x="10547" y="192433"/>
                    </a:cubicBezTo>
                    <a:cubicBezTo>
                      <a:pt x="12357" y="197140"/>
                      <a:pt x="25661" y="200646"/>
                      <a:pt x="29597" y="201958"/>
                    </a:cubicBezTo>
                    <a:cubicBezTo>
                      <a:pt x="53504" y="199567"/>
                      <a:pt x="56673" y="204265"/>
                      <a:pt x="70872" y="192433"/>
                    </a:cubicBezTo>
                    <a:cubicBezTo>
                      <a:pt x="74321" y="189558"/>
                      <a:pt x="76853" y="185665"/>
                      <a:pt x="80397" y="182908"/>
                    </a:cubicBezTo>
                    <a:cubicBezTo>
                      <a:pt x="86421" y="178223"/>
                      <a:pt x="99447" y="170208"/>
                      <a:pt x="99447" y="170208"/>
                    </a:cubicBezTo>
                    <a:cubicBezTo>
                      <a:pt x="101564" y="167033"/>
                      <a:pt x="103354" y="163614"/>
                      <a:pt x="105797" y="160683"/>
                    </a:cubicBezTo>
                    <a:cubicBezTo>
                      <a:pt x="114517" y="150219"/>
                      <a:pt x="114563" y="152154"/>
                      <a:pt x="124847" y="144808"/>
                    </a:cubicBezTo>
                    <a:cubicBezTo>
                      <a:pt x="129153" y="141732"/>
                      <a:pt x="132814" y="137650"/>
                      <a:pt x="137547" y="135283"/>
                    </a:cubicBezTo>
                    <a:cubicBezTo>
                      <a:pt x="140744" y="133684"/>
                      <a:pt x="167779" y="122563"/>
                      <a:pt x="178822" y="119408"/>
                    </a:cubicBezTo>
                    <a:cubicBezTo>
                      <a:pt x="183018" y="118209"/>
                      <a:pt x="187326" y="117432"/>
                      <a:pt x="191522" y="116233"/>
                    </a:cubicBezTo>
                    <a:cubicBezTo>
                      <a:pt x="214302" y="109724"/>
                      <a:pt x="184647" y="116338"/>
                      <a:pt x="216922" y="109883"/>
                    </a:cubicBezTo>
                    <a:cubicBezTo>
                      <a:pt x="232797" y="110941"/>
                      <a:pt x="248853" y="110442"/>
                      <a:pt x="264547" y="113058"/>
                    </a:cubicBezTo>
                    <a:cubicBezTo>
                      <a:pt x="271474" y="114213"/>
                      <a:pt x="277728" y="123545"/>
                      <a:pt x="280422" y="128933"/>
                    </a:cubicBezTo>
                    <a:cubicBezTo>
                      <a:pt x="281919" y="131926"/>
                      <a:pt x="282100" y="135465"/>
                      <a:pt x="283597" y="138458"/>
                    </a:cubicBezTo>
                    <a:cubicBezTo>
                      <a:pt x="295907" y="163077"/>
                      <a:pt x="285142" y="133567"/>
                      <a:pt x="293122" y="157508"/>
                    </a:cubicBezTo>
                    <a:cubicBezTo>
                      <a:pt x="292064" y="167033"/>
                      <a:pt x="292978" y="176991"/>
                      <a:pt x="289947" y="186083"/>
                    </a:cubicBezTo>
                    <a:cubicBezTo>
                      <a:pt x="288527" y="190343"/>
                      <a:pt x="283871" y="192733"/>
                      <a:pt x="280422" y="195608"/>
                    </a:cubicBezTo>
                    <a:cubicBezTo>
                      <a:pt x="277491" y="198051"/>
                      <a:pt x="274310" y="200251"/>
                      <a:pt x="270897" y="201958"/>
                    </a:cubicBezTo>
                    <a:cubicBezTo>
                      <a:pt x="266342" y="204235"/>
                      <a:pt x="252741" y="207291"/>
                      <a:pt x="248672" y="208308"/>
                    </a:cubicBezTo>
                    <a:cubicBezTo>
                      <a:pt x="239147" y="207250"/>
                      <a:pt x="229189" y="208164"/>
                      <a:pt x="220097" y="205133"/>
                    </a:cubicBezTo>
                    <a:cubicBezTo>
                      <a:pt x="210114" y="201805"/>
                      <a:pt x="210569" y="193484"/>
                      <a:pt x="207397" y="186083"/>
                    </a:cubicBezTo>
                    <a:cubicBezTo>
                      <a:pt x="205533" y="181733"/>
                      <a:pt x="202911" y="177733"/>
                      <a:pt x="201047" y="173383"/>
                    </a:cubicBezTo>
                    <a:cubicBezTo>
                      <a:pt x="199729" y="170307"/>
                      <a:pt x="199369" y="166851"/>
                      <a:pt x="197872" y="163858"/>
                    </a:cubicBezTo>
                    <a:cubicBezTo>
                      <a:pt x="190112" y="148338"/>
                      <a:pt x="192337" y="160769"/>
                      <a:pt x="188347" y="144808"/>
                    </a:cubicBezTo>
                    <a:cubicBezTo>
                      <a:pt x="187038" y="139573"/>
                      <a:pt x="186137" y="134242"/>
                      <a:pt x="185172" y="128933"/>
                    </a:cubicBezTo>
                    <a:cubicBezTo>
                      <a:pt x="183778" y="121268"/>
                      <a:pt x="182821" y="108355"/>
                      <a:pt x="178822" y="100358"/>
                    </a:cubicBezTo>
                    <a:cubicBezTo>
                      <a:pt x="176789" y="96291"/>
                      <a:pt x="167160" y="82712"/>
                      <a:pt x="162947" y="81308"/>
                    </a:cubicBezTo>
                    <a:cubicBezTo>
                      <a:pt x="153855" y="78277"/>
                      <a:pt x="143897" y="79191"/>
                      <a:pt x="134372" y="78133"/>
                    </a:cubicBezTo>
                    <a:cubicBezTo>
                      <a:pt x="125905" y="79191"/>
                      <a:pt x="116769" y="77843"/>
                      <a:pt x="108972" y="81308"/>
                    </a:cubicBezTo>
                    <a:cubicBezTo>
                      <a:pt x="105914" y="82667"/>
                      <a:pt x="106523" y="87566"/>
                      <a:pt x="105797" y="90833"/>
                    </a:cubicBezTo>
                    <a:cubicBezTo>
                      <a:pt x="104035" y="98763"/>
                      <a:pt x="100460" y="125018"/>
                      <a:pt x="99447" y="132108"/>
                    </a:cubicBezTo>
                    <a:cubicBezTo>
                      <a:pt x="100505" y="150100"/>
                      <a:pt x="98793" y="168472"/>
                      <a:pt x="102622" y="186083"/>
                    </a:cubicBezTo>
                    <a:cubicBezTo>
                      <a:pt x="105454" y="199111"/>
                      <a:pt x="117197" y="205478"/>
                      <a:pt x="124847" y="214658"/>
                    </a:cubicBezTo>
                    <a:cubicBezTo>
                      <a:pt x="127290" y="217589"/>
                      <a:pt x="128499" y="221485"/>
                      <a:pt x="131197" y="224183"/>
                    </a:cubicBezTo>
                    <a:cubicBezTo>
                      <a:pt x="136354" y="229340"/>
                      <a:pt x="147612" y="233563"/>
                      <a:pt x="153422" y="236883"/>
                    </a:cubicBezTo>
                    <a:cubicBezTo>
                      <a:pt x="156735" y="238776"/>
                      <a:pt x="159260" y="242250"/>
                      <a:pt x="162947" y="243233"/>
                    </a:cubicBezTo>
                    <a:cubicBezTo>
                      <a:pt x="175387" y="246550"/>
                      <a:pt x="188422" y="247058"/>
                      <a:pt x="201047" y="249583"/>
                    </a:cubicBezTo>
                    <a:cubicBezTo>
                      <a:pt x="206339" y="250641"/>
                      <a:pt x="211687" y="251449"/>
                      <a:pt x="216922" y="252758"/>
                    </a:cubicBezTo>
                    <a:cubicBezTo>
                      <a:pt x="220169" y="253570"/>
                      <a:pt x="223229" y="255014"/>
                      <a:pt x="226447" y="255933"/>
                    </a:cubicBezTo>
                    <a:cubicBezTo>
                      <a:pt x="230643" y="257132"/>
                      <a:pt x="234914" y="258050"/>
                      <a:pt x="239147" y="259108"/>
                    </a:cubicBezTo>
                    <a:cubicBezTo>
                      <a:pt x="253703" y="280943"/>
                      <a:pt x="249434" y="270918"/>
                      <a:pt x="255022" y="287683"/>
                    </a:cubicBezTo>
                    <a:cubicBezTo>
                      <a:pt x="253473" y="296978"/>
                      <a:pt x="254082" y="309390"/>
                      <a:pt x="245497" y="316258"/>
                    </a:cubicBezTo>
                    <a:cubicBezTo>
                      <a:pt x="242884" y="318349"/>
                      <a:pt x="238965" y="317936"/>
                      <a:pt x="235972" y="319433"/>
                    </a:cubicBezTo>
                    <a:cubicBezTo>
                      <a:pt x="204086" y="335376"/>
                      <a:pt x="252711" y="315434"/>
                      <a:pt x="213747" y="332133"/>
                    </a:cubicBezTo>
                    <a:cubicBezTo>
                      <a:pt x="202664" y="336883"/>
                      <a:pt x="195144" y="336605"/>
                      <a:pt x="181997" y="338483"/>
                    </a:cubicBezTo>
                    <a:cubicBezTo>
                      <a:pt x="156597" y="337425"/>
                      <a:pt x="131159" y="337057"/>
                      <a:pt x="105797" y="335308"/>
                    </a:cubicBezTo>
                    <a:cubicBezTo>
                      <a:pt x="84059" y="333809"/>
                      <a:pt x="94900" y="332710"/>
                      <a:pt x="77222" y="322608"/>
                    </a:cubicBezTo>
                    <a:cubicBezTo>
                      <a:pt x="74316" y="320948"/>
                      <a:pt x="70623" y="321058"/>
                      <a:pt x="67697" y="319433"/>
                    </a:cubicBezTo>
                    <a:cubicBezTo>
                      <a:pt x="56710" y="313329"/>
                      <a:pt x="47101" y="306783"/>
                      <a:pt x="39122" y="297208"/>
                    </a:cubicBezTo>
                    <a:cubicBezTo>
                      <a:pt x="30736" y="287145"/>
                      <a:pt x="31037" y="282477"/>
                      <a:pt x="26422" y="268633"/>
                    </a:cubicBezTo>
                    <a:lnTo>
                      <a:pt x="26422" y="268633"/>
                    </a:lnTo>
                    <a:lnTo>
                      <a:pt x="16897" y="255933"/>
                    </a:lnTo>
                    <a:cubicBezTo>
                      <a:pt x="6644" y="225175"/>
                      <a:pt x="11531" y="243634"/>
                      <a:pt x="16897" y="176558"/>
                    </a:cubicBezTo>
                    <a:cubicBezTo>
                      <a:pt x="17943" y="163482"/>
                      <a:pt x="31038" y="156067"/>
                      <a:pt x="39122" y="147983"/>
                    </a:cubicBezTo>
                    <a:cubicBezTo>
                      <a:pt x="42297" y="144808"/>
                      <a:pt x="44387" y="139878"/>
                      <a:pt x="48647" y="138458"/>
                    </a:cubicBezTo>
                    <a:lnTo>
                      <a:pt x="67697" y="132108"/>
                    </a:lnTo>
                    <a:cubicBezTo>
                      <a:pt x="70872" y="131050"/>
                      <a:pt x="73975" y="129745"/>
                      <a:pt x="77222" y="128933"/>
                    </a:cubicBezTo>
                    <a:cubicBezTo>
                      <a:pt x="95157" y="124449"/>
                      <a:pt x="85643" y="126614"/>
                      <a:pt x="105797" y="122583"/>
                    </a:cubicBezTo>
                    <a:cubicBezTo>
                      <a:pt x="130139" y="123641"/>
                      <a:pt x="154529" y="123889"/>
                      <a:pt x="178822" y="125758"/>
                    </a:cubicBezTo>
                    <a:cubicBezTo>
                      <a:pt x="187251" y="126406"/>
                      <a:pt x="195339" y="133566"/>
                      <a:pt x="201047" y="138458"/>
                    </a:cubicBezTo>
                    <a:cubicBezTo>
                      <a:pt x="207172" y="143708"/>
                      <a:pt x="216295" y="153839"/>
                      <a:pt x="220097" y="160683"/>
                    </a:cubicBezTo>
                    <a:cubicBezTo>
                      <a:pt x="222865" y="165665"/>
                      <a:pt x="224446" y="171222"/>
                      <a:pt x="226447" y="176558"/>
                    </a:cubicBezTo>
                    <a:cubicBezTo>
                      <a:pt x="229863" y="185668"/>
                      <a:pt x="230295" y="188775"/>
                      <a:pt x="232797" y="198783"/>
                    </a:cubicBezTo>
                    <a:cubicBezTo>
                      <a:pt x="231739" y="209366"/>
                      <a:pt x="232750" y="220367"/>
                      <a:pt x="229622" y="230533"/>
                    </a:cubicBezTo>
                    <a:cubicBezTo>
                      <a:pt x="227697" y="236790"/>
                      <a:pt x="201744" y="252293"/>
                      <a:pt x="201047" y="252758"/>
                    </a:cubicBezTo>
                    <a:cubicBezTo>
                      <a:pt x="197872" y="254875"/>
                      <a:pt x="195142" y="257901"/>
                      <a:pt x="191522" y="259108"/>
                    </a:cubicBezTo>
                    <a:lnTo>
                      <a:pt x="162947" y="268633"/>
                    </a:lnTo>
                    <a:cubicBezTo>
                      <a:pt x="159772" y="269691"/>
                      <a:pt x="156669" y="270996"/>
                      <a:pt x="153422" y="271808"/>
                    </a:cubicBezTo>
                    <a:cubicBezTo>
                      <a:pt x="137475" y="275795"/>
                      <a:pt x="144862" y="273603"/>
                      <a:pt x="131197" y="278158"/>
                    </a:cubicBezTo>
                    <a:cubicBezTo>
                      <a:pt x="97092" y="274748"/>
                      <a:pt x="120085" y="276571"/>
                      <a:pt x="105797" y="271808"/>
                    </a:cubicBezTo>
                    <a:close/>
                  </a:path>
                </a:pathLst>
              </a:custGeom>
              <a:noFill/>
              <a:ln w="127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rot="16200000">
                <a:off x="3063098" y="2230092"/>
                <a:ext cx="293008" cy="290858"/>
              </a:xfrm>
              <a:custGeom>
                <a:avLst/>
                <a:gdLst>
                  <a:gd name="connsiteX0" fmla="*/ 105797 w 340985"/>
                  <a:gd name="connsiteY0" fmla="*/ 271808 h 338483"/>
                  <a:gd name="connsiteX1" fmla="*/ 45472 w 340985"/>
                  <a:gd name="connsiteY1" fmla="*/ 249583 h 338483"/>
                  <a:gd name="connsiteX2" fmla="*/ 32772 w 340985"/>
                  <a:gd name="connsiteY2" fmla="*/ 230533 h 338483"/>
                  <a:gd name="connsiteX3" fmla="*/ 29597 w 340985"/>
                  <a:gd name="connsiteY3" fmla="*/ 221008 h 338483"/>
                  <a:gd name="connsiteX4" fmla="*/ 16897 w 340985"/>
                  <a:gd name="connsiteY4" fmla="*/ 201958 h 338483"/>
                  <a:gd name="connsiteX5" fmla="*/ 23247 w 340985"/>
                  <a:gd name="connsiteY5" fmla="*/ 160683 h 338483"/>
                  <a:gd name="connsiteX6" fmla="*/ 32772 w 340985"/>
                  <a:gd name="connsiteY6" fmla="*/ 154333 h 338483"/>
                  <a:gd name="connsiteX7" fmla="*/ 54997 w 340985"/>
                  <a:gd name="connsiteY7" fmla="*/ 147983 h 338483"/>
                  <a:gd name="connsiteX8" fmla="*/ 86747 w 340985"/>
                  <a:gd name="connsiteY8" fmla="*/ 151158 h 338483"/>
                  <a:gd name="connsiteX9" fmla="*/ 102622 w 340985"/>
                  <a:gd name="connsiteY9" fmla="*/ 173383 h 338483"/>
                  <a:gd name="connsiteX10" fmla="*/ 108972 w 340985"/>
                  <a:gd name="connsiteY10" fmla="*/ 182908 h 338483"/>
                  <a:gd name="connsiteX11" fmla="*/ 118497 w 340985"/>
                  <a:gd name="connsiteY11" fmla="*/ 211483 h 338483"/>
                  <a:gd name="connsiteX12" fmla="*/ 121672 w 340985"/>
                  <a:gd name="connsiteY12" fmla="*/ 221008 h 338483"/>
                  <a:gd name="connsiteX13" fmla="*/ 128022 w 340985"/>
                  <a:gd name="connsiteY13" fmla="*/ 262283 h 338483"/>
                  <a:gd name="connsiteX14" fmla="*/ 134372 w 340985"/>
                  <a:gd name="connsiteY14" fmla="*/ 271808 h 338483"/>
                  <a:gd name="connsiteX15" fmla="*/ 162947 w 340985"/>
                  <a:gd name="connsiteY15" fmla="*/ 287683 h 338483"/>
                  <a:gd name="connsiteX16" fmla="*/ 201047 w 340985"/>
                  <a:gd name="connsiteY16" fmla="*/ 284508 h 338483"/>
                  <a:gd name="connsiteX17" fmla="*/ 213747 w 340985"/>
                  <a:gd name="connsiteY17" fmla="*/ 265458 h 338483"/>
                  <a:gd name="connsiteX18" fmla="*/ 220097 w 340985"/>
                  <a:gd name="connsiteY18" fmla="*/ 255933 h 338483"/>
                  <a:gd name="connsiteX19" fmla="*/ 216922 w 340985"/>
                  <a:gd name="connsiteY19" fmla="*/ 208308 h 338483"/>
                  <a:gd name="connsiteX20" fmla="*/ 197872 w 340985"/>
                  <a:gd name="connsiteY20" fmla="*/ 192433 h 338483"/>
                  <a:gd name="connsiteX21" fmla="*/ 188347 w 340985"/>
                  <a:gd name="connsiteY21" fmla="*/ 186083 h 338483"/>
                  <a:gd name="connsiteX22" fmla="*/ 169297 w 340985"/>
                  <a:gd name="connsiteY22" fmla="*/ 176558 h 338483"/>
                  <a:gd name="connsiteX23" fmla="*/ 166122 w 340985"/>
                  <a:gd name="connsiteY23" fmla="*/ 167033 h 338483"/>
                  <a:gd name="connsiteX24" fmla="*/ 178822 w 340985"/>
                  <a:gd name="connsiteY24" fmla="*/ 147983 h 338483"/>
                  <a:gd name="connsiteX25" fmla="*/ 188347 w 340985"/>
                  <a:gd name="connsiteY25" fmla="*/ 144808 h 338483"/>
                  <a:gd name="connsiteX26" fmla="*/ 229622 w 340985"/>
                  <a:gd name="connsiteY26" fmla="*/ 147983 h 338483"/>
                  <a:gd name="connsiteX27" fmla="*/ 239147 w 340985"/>
                  <a:gd name="connsiteY27" fmla="*/ 154333 h 338483"/>
                  <a:gd name="connsiteX28" fmla="*/ 251847 w 340985"/>
                  <a:gd name="connsiteY28" fmla="*/ 176558 h 338483"/>
                  <a:gd name="connsiteX29" fmla="*/ 258197 w 340985"/>
                  <a:gd name="connsiteY29" fmla="*/ 236883 h 338483"/>
                  <a:gd name="connsiteX30" fmla="*/ 267722 w 340985"/>
                  <a:gd name="connsiteY30" fmla="*/ 255933 h 338483"/>
                  <a:gd name="connsiteX31" fmla="*/ 277247 w 340985"/>
                  <a:gd name="connsiteY31" fmla="*/ 259108 h 338483"/>
                  <a:gd name="connsiteX32" fmla="*/ 299472 w 340985"/>
                  <a:gd name="connsiteY32" fmla="*/ 255933 h 338483"/>
                  <a:gd name="connsiteX33" fmla="*/ 305822 w 340985"/>
                  <a:gd name="connsiteY33" fmla="*/ 246408 h 338483"/>
                  <a:gd name="connsiteX34" fmla="*/ 315347 w 340985"/>
                  <a:gd name="connsiteY34" fmla="*/ 243233 h 338483"/>
                  <a:gd name="connsiteX35" fmla="*/ 318522 w 340985"/>
                  <a:gd name="connsiteY35" fmla="*/ 233708 h 338483"/>
                  <a:gd name="connsiteX36" fmla="*/ 331222 w 340985"/>
                  <a:gd name="connsiteY36" fmla="*/ 214658 h 338483"/>
                  <a:gd name="connsiteX37" fmla="*/ 331222 w 340985"/>
                  <a:gd name="connsiteY37" fmla="*/ 113058 h 338483"/>
                  <a:gd name="connsiteX38" fmla="*/ 315347 w 340985"/>
                  <a:gd name="connsiteY38" fmla="*/ 94008 h 338483"/>
                  <a:gd name="connsiteX39" fmla="*/ 302647 w 340985"/>
                  <a:gd name="connsiteY39" fmla="*/ 74958 h 338483"/>
                  <a:gd name="connsiteX40" fmla="*/ 289947 w 340985"/>
                  <a:gd name="connsiteY40" fmla="*/ 68608 h 338483"/>
                  <a:gd name="connsiteX41" fmla="*/ 280422 w 340985"/>
                  <a:gd name="connsiteY41" fmla="*/ 62258 h 338483"/>
                  <a:gd name="connsiteX42" fmla="*/ 270897 w 340985"/>
                  <a:gd name="connsiteY42" fmla="*/ 59083 h 338483"/>
                  <a:gd name="connsiteX43" fmla="*/ 242322 w 340985"/>
                  <a:gd name="connsiteY43" fmla="*/ 62258 h 338483"/>
                  <a:gd name="connsiteX44" fmla="*/ 239147 w 340985"/>
                  <a:gd name="connsiteY44" fmla="*/ 94008 h 338483"/>
                  <a:gd name="connsiteX45" fmla="*/ 220097 w 340985"/>
                  <a:gd name="connsiteY45" fmla="*/ 103533 h 338483"/>
                  <a:gd name="connsiteX46" fmla="*/ 204222 w 340985"/>
                  <a:gd name="connsiteY46" fmla="*/ 100358 h 338483"/>
                  <a:gd name="connsiteX47" fmla="*/ 197872 w 340985"/>
                  <a:gd name="connsiteY47" fmla="*/ 81308 h 338483"/>
                  <a:gd name="connsiteX48" fmla="*/ 191522 w 340985"/>
                  <a:gd name="connsiteY48" fmla="*/ 30508 h 338483"/>
                  <a:gd name="connsiteX49" fmla="*/ 185172 w 340985"/>
                  <a:gd name="connsiteY49" fmla="*/ 20983 h 338483"/>
                  <a:gd name="connsiteX50" fmla="*/ 175647 w 340985"/>
                  <a:gd name="connsiteY50" fmla="*/ 11458 h 338483"/>
                  <a:gd name="connsiteX51" fmla="*/ 166122 w 340985"/>
                  <a:gd name="connsiteY51" fmla="*/ 8283 h 338483"/>
                  <a:gd name="connsiteX52" fmla="*/ 153422 w 340985"/>
                  <a:gd name="connsiteY52" fmla="*/ 1933 h 338483"/>
                  <a:gd name="connsiteX53" fmla="*/ 89922 w 340985"/>
                  <a:gd name="connsiteY53" fmla="*/ 8283 h 338483"/>
                  <a:gd name="connsiteX54" fmla="*/ 70872 w 340985"/>
                  <a:gd name="connsiteY54" fmla="*/ 24158 h 338483"/>
                  <a:gd name="connsiteX55" fmla="*/ 51822 w 340985"/>
                  <a:gd name="connsiteY55" fmla="*/ 36858 h 338483"/>
                  <a:gd name="connsiteX56" fmla="*/ 48647 w 340985"/>
                  <a:gd name="connsiteY56" fmla="*/ 46383 h 338483"/>
                  <a:gd name="connsiteX57" fmla="*/ 42297 w 340985"/>
                  <a:gd name="connsiteY57" fmla="*/ 55908 h 338483"/>
                  <a:gd name="connsiteX58" fmla="*/ 61347 w 340985"/>
                  <a:gd name="connsiteY58" fmla="*/ 78133 h 338483"/>
                  <a:gd name="connsiteX59" fmla="*/ 102622 w 340985"/>
                  <a:gd name="connsiteY59" fmla="*/ 68608 h 338483"/>
                  <a:gd name="connsiteX60" fmla="*/ 112147 w 340985"/>
                  <a:gd name="connsiteY60" fmla="*/ 62258 h 338483"/>
                  <a:gd name="connsiteX61" fmla="*/ 137547 w 340985"/>
                  <a:gd name="connsiteY61" fmla="*/ 65433 h 338483"/>
                  <a:gd name="connsiteX62" fmla="*/ 147072 w 340985"/>
                  <a:gd name="connsiteY62" fmla="*/ 68608 h 338483"/>
                  <a:gd name="connsiteX63" fmla="*/ 150247 w 340985"/>
                  <a:gd name="connsiteY63" fmla="*/ 78133 h 338483"/>
                  <a:gd name="connsiteX64" fmla="*/ 147072 w 340985"/>
                  <a:gd name="connsiteY64" fmla="*/ 94008 h 338483"/>
                  <a:gd name="connsiteX65" fmla="*/ 115322 w 340985"/>
                  <a:gd name="connsiteY65" fmla="*/ 97183 h 338483"/>
                  <a:gd name="connsiteX66" fmla="*/ 93097 w 340985"/>
                  <a:gd name="connsiteY66" fmla="*/ 103533 h 338483"/>
                  <a:gd name="connsiteX67" fmla="*/ 61347 w 340985"/>
                  <a:gd name="connsiteY67" fmla="*/ 109883 h 338483"/>
                  <a:gd name="connsiteX68" fmla="*/ 39122 w 340985"/>
                  <a:gd name="connsiteY68" fmla="*/ 116233 h 338483"/>
                  <a:gd name="connsiteX69" fmla="*/ 29597 w 340985"/>
                  <a:gd name="connsiteY69" fmla="*/ 122583 h 338483"/>
                  <a:gd name="connsiteX70" fmla="*/ 7372 w 340985"/>
                  <a:gd name="connsiteY70" fmla="*/ 147983 h 338483"/>
                  <a:gd name="connsiteX71" fmla="*/ 10547 w 340985"/>
                  <a:gd name="connsiteY71" fmla="*/ 192433 h 338483"/>
                  <a:gd name="connsiteX72" fmla="*/ 29597 w 340985"/>
                  <a:gd name="connsiteY72" fmla="*/ 201958 h 338483"/>
                  <a:gd name="connsiteX73" fmla="*/ 70872 w 340985"/>
                  <a:gd name="connsiteY73" fmla="*/ 192433 h 338483"/>
                  <a:gd name="connsiteX74" fmla="*/ 80397 w 340985"/>
                  <a:gd name="connsiteY74" fmla="*/ 182908 h 338483"/>
                  <a:gd name="connsiteX75" fmla="*/ 99447 w 340985"/>
                  <a:gd name="connsiteY75" fmla="*/ 170208 h 338483"/>
                  <a:gd name="connsiteX76" fmla="*/ 105797 w 340985"/>
                  <a:gd name="connsiteY76" fmla="*/ 160683 h 338483"/>
                  <a:gd name="connsiteX77" fmla="*/ 124847 w 340985"/>
                  <a:gd name="connsiteY77" fmla="*/ 144808 h 338483"/>
                  <a:gd name="connsiteX78" fmla="*/ 137547 w 340985"/>
                  <a:gd name="connsiteY78" fmla="*/ 135283 h 338483"/>
                  <a:gd name="connsiteX79" fmla="*/ 178822 w 340985"/>
                  <a:gd name="connsiteY79" fmla="*/ 119408 h 338483"/>
                  <a:gd name="connsiteX80" fmla="*/ 191522 w 340985"/>
                  <a:gd name="connsiteY80" fmla="*/ 116233 h 338483"/>
                  <a:gd name="connsiteX81" fmla="*/ 216922 w 340985"/>
                  <a:gd name="connsiteY81" fmla="*/ 109883 h 338483"/>
                  <a:gd name="connsiteX82" fmla="*/ 264547 w 340985"/>
                  <a:gd name="connsiteY82" fmla="*/ 113058 h 338483"/>
                  <a:gd name="connsiteX83" fmla="*/ 280422 w 340985"/>
                  <a:gd name="connsiteY83" fmla="*/ 128933 h 338483"/>
                  <a:gd name="connsiteX84" fmla="*/ 283597 w 340985"/>
                  <a:gd name="connsiteY84" fmla="*/ 138458 h 338483"/>
                  <a:gd name="connsiteX85" fmla="*/ 293122 w 340985"/>
                  <a:gd name="connsiteY85" fmla="*/ 157508 h 338483"/>
                  <a:gd name="connsiteX86" fmla="*/ 289947 w 340985"/>
                  <a:gd name="connsiteY86" fmla="*/ 186083 h 338483"/>
                  <a:gd name="connsiteX87" fmla="*/ 280422 w 340985"/>
                  <a:gd name="connsiteY87" fmla="*/ 195608 h 338483"/>
                  <a:gd name="connsiteX88" fmla="*/ 270897 w 340985"/>
                  <a:gd name="connsiteY88" fmla="*/ 201958 h 338483"/>
                  <a:gd name="connsiteX89" fmla="*/ 248672 w 340985"/>
                  <a:gd name="connsiteY89" fmla="*/ 208308 h 338483"/>
                  <a:gd name="connsiteX90" fmla="*/ 220097 w 340985"/>
                  <a:gd name="connsiteY90" fmla="*/ 205133 h 338483"/>
                  <a:gd name="connsiteX91" fmla="*/ 207397 w 340985"/>
                  <a:gd name="connsiteY91" fmla="*/ 186083 h 338483"/>
                  <a:gd name="connsiteX92" fmla="*/ 201047 w 340985"/>
                  <a:gd name="connsiteY92" fmla="*/ 173383 h 338483"/>
                  <a:gd name="connsiteX93" fmla="*/ 197872 w 340985"/>
                  <a:gd name="connsiteY93" fmla="*/ 163858 h 338483"/>
                  <a:gd name="connsiteX94" fmla="*/ 188347 w 340985"/>
                  <a:gd name="connsiteY94" fmla="*/ 144808 h 338483"/>
                  <a:gd name="connsiteX95" fmla="*/ 185172 w 340985"/>
                  <a:gd name="connsiteY95" fmla="*/ 128933 h 338483"/>
                  <a:gd name="connsiteX96" fmla="*/ 178822 w 340985"/>
                  <a:gd name="connsiteY96" fmla="*/ 100358 h 338483"/>
                  <a:gd name="connsiteX97" fmla="*/ 162947 w 340985"/>
                  <a:gd name="connsiteY97" fmla="*/ 81308 h 338483"/>
                  <a:gd name="connsiteX98" fmla="*/ 134372 w 340985"/>
                  <a:gd name="connsiteY98" fmla="*/ 78133 h 338483"/>
                  <a:gd name="connsiteX99" fmla="*/ 108972 w 340985"/>
                  <a:gd name="connsiteY99" fmla="*/ 81308 h 338483"/>
                  <a:gd name="connsiteX100" fmla="*/ 105797 w 340985"/>
                  <a:gd name="connsiteY100" fmla="*/ 90833 h 338483"/>
                  <a:gd name="connsiteX101" fmla="*/ 99447 w 340985"/>
                  <a:gd name="connsiteY101" fmla="*/ 132108 h 338483"/>
                  <a:gd name="connsiteX102" fmla="*/ 102622 w 340985"/>
                  <a:gd name="connsiteY102" fmla="*/ 186083 h 338483"/>
                  <a:gd name="connsiteX103" fmla="*/ 124847 w 340985"/>
                  <a:gd name="connsiteY103" fmla="*/ 214658 h 338483"/>
                  <a:gd name="connsiteX104" fmla="*/ 131197 w 340985"/>
                  <a:gd name="connsiteY104" fmla="*/ 224183 h 338483"/>
                  <a:gd name="connsiteX105" fmla="*/ 153422 w 340985"/>
                  <a:gd name="connsiteY105" fmla="*/ 236883 h 338483"/>
                  <a:gd name="connsiteX106" fmla="*/ 162947 w 340985"/>
                  <a:gd name="connsiteY106" fmla="*/ 243233 h 338483"/>
                  <a:gd name="connsiteX107" fmla="*/ 201047 w 340985"/>
                  <a:gd name="connsiteY107" fmla="*/ 249583 h 338483"/>
                  <a:gd name="connsiteX108" fmla="*/ 216922 w 340985"/>
                  <a:gd name="connsiteY108" fmla="*/ 252758 h 338483"/>
                  <a:gd name="connsiteX109" fmla="*/ 226447 w 340985"/>
                  <a:gd name="connsiteY109" fmla="*/ 255933 h 338483"/>
                  <a:gd name="connsiteX110" fmla="*/ 239147 w 340985"/>
                  <a:gd name="connsiteY110" fmla="*/ 259108 h 338483"/>
                  <a:gd name="connsiteX111" fmla="*/ 255022 w 340985"/>
                  <a:gd name="connsiteY111" fmla="*/ 287683 h 338483"/>
                  <a:gd name="connsiteX112" fmla="*/ 245497 w 340985"/>
                  <a:gd name="connsiteY112" fmla="*/ 316258 h 338483"/>
                  <a:gd name="connsiteX113" fmla="*/ 235972 w 340985"/>
                  <a:gd name="connsiteY113" fmla="*/ 319433 h 338483"/>
                  <a:gd name="connsiteX114" fmla="*/ 213747 w 340985"/>
                  <a:gd name="connsiteY114" fmla="*/ 332133 h 338483"/>
                  <a:gd name="connsiteX115" fmla="*/ 181997 w 340985"/>
                  <a:gd name="connsiteY115" fmla="*/ 338483 h 338483"/>
                  <a:gd name="connsiteX116" fmla="*/ 105797 w 340985"/>
                  <a:gd name="connsiteY116" fmla="*/ 335308 h 338483"/>
                  <a:gd name="connsiteX117" fmla="*/ 77222 w 340985"/>
                  <a:gd name="connsiteY117" fmla="*/ 322608 h 338483"/>
                  <a:gd name="connsiteX118" fmla="*/ 67697 w 340985"/>
                  <a:gd name="connsiteY118" fmla="*/ 319433 h 338483"/>
                  <a:gd name="connsiteX119" fmla="*/ 39122 w 340985"/>
                  <a:gd name="connsiteY119" fmla="*/ 297208 h 338483"/>
                  <a:gd name="connsiteX120" fmla="*/ 26422 w 340985"/>
                  <a:gd name="connsiteY120" fmla="*/ 268633 h 338483"/>
                  <a:gd name="connsiteX121" fmla="*/ 26422 w 340985"/>
                  <a:gd name="connsiteY121" fmla="*/ 268633 h 338483"/>
                  <a:gd name="connsiteX122" fmla="*/ 16897 w 340985"/>
                  <a:gd name="connsiteY122" fmla="*/ 255933 h 338483"/>
                  <a:gd name="connsiteX123" fmla="*/ 16897 w 340985"/>
                  <a:gd name="connsiteY123" fmla="*/ 176558 h 338483"/>
                  <a:gd name="connsiteX124" fmla="*/ 39122 w 340985"/>
                  <a:gd name="connsiteY124" fmla="*/ 147983 h 338483"/>
                  <a:gd name="connsiteX125" fmla="*/ 48647 w 340985"/>
                  <a:gd name="connsiteY125" fmla="*/ 138458 h 338483"/>
                  <a:gd name="connsiteX126" fmla="*/ 67697 w 340985"/>
                  <a:gd name="connsiteY126" fmla="*/ 132108 h 338483"/>
                  <a:gd name="connsiteX127" fmla="*/ 77222 w 340985"/>
                  <a:gd name="connsiteY127" fmla="*/ 128933 h 338483"/>
                  <a:gd name="connsiteX128" fmla="*/ 105797 w 340985"/>
                  <a:gd name="connsiteY128" fmla="*/ 122583 h 338483"/>
                  <a:gd name="connsiteX129" fmla="*/ 178822 w 340985"/>
                  <a:gd name="connsiteY129" fmla="*/ 125758 h 338483"/>
                  <a:gd name="connsiteX130" fmla="*/ 201047 w 340985"/>
                  <a:gd name="connsiteY130" fmla="*/ 138458 h 338483"/>
                  <a:gd name="connsiteX131" fmla="*/ 220097 w 340985"/>
                  <a:gd name="connsiteY131" fmla="*/ 160683 h 338483"/>
                  <a:gd name="connsiteX132" fmla="*/ 226447 w 340985"/>
                  <a:gd name="connsiteY132" fmla="*/ 176558 h 338483"/>
                  <a:gd name="connsiteX133" fmla="*/ 232797 w 340985"/>
                  <a:gd name="connsiteY133" fmla="*/ 198783 h 338483"/>
                  <a:gd name="connsiteX134" fmla="*/ 229622 w 340985"/>
                  <a:gd name="connsiteY134" fmla="*/ 230533 h 338483"/>
                  <a:gd name="connsiteX135" fmla="*/ 201047 w 340985"/>
                  <a:gd name="connsiteY135" fmla="*/ 252758 h 338483"/>
                  <a:gd name="connsiteX136" fmla="*/ 191522 w 340985"/>
                  <a:gd name="connsiteY136" fmla="*/ 259108 h 338483"/>
                  <a:gd name="connsiteX137" fmla="*/ 162947 w 340985"/>
                  <a:gd name="connsiteY137" fmla="*/ 268633 h 338483"/>
                  <a:gd name="connsiteX138" fmla="*/ 153422 w 340985"/>
                  <a:gd name="connsiteY138" fmla="*/ 271808 h 338483"/>
                  <a:gd name="connsiteX139" fmla="*/ 131197 w 340985"/>
                  <a:gd name="connsiteY139" fmla="*/ 278158 h 338483"/>
                  <a:gd name="connsiteX140" fmla="*/ 105797 w 340985"/>
                  <a:gd name="connsiteY140" fmla="*/ 271808 h 33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40985" h="338483">
                    <a:moveTo>
                      <a:pt x="105797" y="271808"/>
                    </a:moveTo>
                    <a:cubicBezTo>
                      <a:pt x="91509" y="267045"/>
                      <a:pt x="61727" y="273965"/>
                      <a:pt x="45472" y="249583"/>
                    </a:cubicBezTo>
                    <a:cubicBezTo>
                      <a:pt x="41239" y="243233"/>
                      <a:pt x="35185" y="237773"/>
                      <a:pt x="32772" y="230533"/>
                    </a:cubicBezTo>
                    <a:cubicBezTo>
                      <a:pt x="31714" y="227358"/>
                      <a:pt x="31222" y="223934"/>
                      <a:pt x="29597" y="221008"/>
                    </a:cubicBezTo>
                    <a:cubicBezTo>
                      <a:pt x="25891" y="214337"/>
                      <a:pt x="16897" y="201958"/>
                      <a:pt x="16897" y="201958"/>
                    </a:cubicBezTo>
                    <a:cubicBezTo>
                      <a:pt x="19014" y="188200"/>
                      <a:pt x="18845" y="173889"/>
                      <a:pt x="23247" y="160683"/>
                    </a:cubicBezTo>
                    <a:cubicBezTo>
                      <a:pt x="24454" y="157063"/>
                      <a:pt x="29359" y="156040"/>
                      <a:pt x="32772" y="154333"/>
                    </a:cubicBezTo>
                    <a:cubicBezTo>
                      <a:pt x="37327" y="152056"/>
                      <a:pt x="50928" y="149000"/>
                      <a:pt x="54997" y="147983"/>
                    </a:cubicBezTo>
                    <a:cubicBezTo>
                      <a:pt x="65580" y="149041"/>
                      <a:pt x="76581" y="148030"/>
                      <a:pt x="86747" y="151158"/>
                    </a:cubicBezTo>
                    <a:cubicBezTo>
                      <a:pt x="94815" y="153640"/>
                      <a:pt x="99328" y="167618"/>
                      <a:pt x="102622" y="173383"/>
                    </a:cubicBezTo>
                    <a:cubicBezTo>
                      <a:pt x="104515" y="176696"/>
                      <a:pt x="107422" y="179421"/>
                      <a:pt x="108972" y="182908"/>
                    </a:cubicBezTo>
                    <a:lnTo>
                      <a:pt x="118497" y="211483"/>
                    </a:lnTo>
                    <a:lnTo>
                      <a:pt x="121672" y="221008"/>
                    </a:lnTo>
                    <a:cubicBezTo>
                      <a:pt x="122162" y="224932"/>
                      <a:pt x="125295" y="255010"/>
                      <a:pt x="128022" y="262283"/>
                    </a:cubicBezTo>
                    <a:cubicBezTo>
                      <a:pt x="129362" y="265856"/>
                      <a:pt x="131500" y="269295"/>
                      <a:pt x="134372" y="271808"/>
                    </a:cubicBezTo>
                    <a:cubicBezTo>
                      <a:pt x="147809" y="283565"/>
                      <a:pt x="149865" y="283322"/>
                      <a:pt x="162947" y="287683"/>
                    </a:cubicBezTo>
                    <a:cubicBezTo>
                      <a:pt x="175647" y="286625"/>
                      <a:pt x="188733" y="287792"/>
                      <a:pt x="201047" y="284508"/>
                    </a:cubicBezTo>
                    <a:cubicBezTo>
                      <a:pt x="211464" y="281730"/>
                      <a:pt x="210251" y="272450"/>
                      <a:pt x="213747" y="265458"/>
                    </a:cubicBezTo>
                    <a:cubicBezTo>
                      <a:pt x="215454" y="262045"/>
                      <a:pt x="217980" y="259108"/>
                      <a:pt x="220097" y="255933"/>
                    </a:cubicBezTo>
                    <a:cubicBezTo>
                      <a:pt x="219039" y="240058"/>
                      <a:pt x="219538" y="224002"/>
                      <a:pt x="216922" y="208308"/>
                    </a:cubicBezTo>
                    <a:cubicBezTo>
                      <a:pt x="215216" y="198071"/>
                      <a:pt x="204969" y="196488"/>
                      <a:pt x="197872" y="192433"/>
                    </a:cubicBezTo>
                    <a:cubicBezTo>
                      <a:pt x="194559" y="190540"/>
                      <a:pt x="191760" y="187790"/>
                      <a:pt x="188347" y="186083"/>
                    </a:cubicBezTo>
                    <a:cubicBezTo>
                      <a:pt x="162057" y="172938"/>
                      <a:pt x="196594" y="194756"/>
                      <a:pt x="169297" y="176558"/>
                    </a:cubicBezTo>
                    <a:cubicBezTo>
                      <a:pt x="168239" y="173383"/>
                      <a:pt x="166122" y="170380"/>
                      <a:pt x="166122" y="167033"/>
                    </a:cubicBezTo>
                    <a:cubicBezTo>
                      <a:pt x="166122" y="159266"/>
                      <a:pt x="173095" y="151801"/>
                      <a:pt x="178822" y="147983"/>
                    </a:cubicBezTo>
                    <a:cubicBezTo>
                      <a:pt x="181607" y="146127"/>
                      <a:pt x="185172" y="145866"/>
                      <a:pt x="188347" y="144808"/>
                    </a:cubicBezTo>
                    <a:cubicBezTo>
                      <a:pt x="202105" y="145866"/>
                      <a:pt x="216059" y="145440"/>
                      <a:pt x="229622" y="147983"/>
                    </a:cubicBezTo>
                    <a:cubicBezTo>
                      <a:pt x="233373" y="148686"/>
                      <a:pt x="236449" y="151635"/>
                      <a:pt x="239147" y="154333"/>
                    </a:cubicBezTo>
                    <a:cubicBezTo>
                      <a:pt x="243635" y="158821"/>
                      <a:pt x="249357" y="171578"/>
                      <a:pt x="251847" y="176558"/>
                    </a:cubicBezTo>
                    <a:cubicBezTo>
                      <a:pt x="253964" y="196666"/>
                      <a:pt x="251803" y="217701"/>
                      <a:pt x="258197" y="236883"/>
                    </a:cubicBezTo>
                    <a:cubicBezTo>
                      <a:pt x="260289" y="243158"/>
                      <a:pt x="262127" y="251457"/>
                      <a:pt x="267722" y="255933"/>
                    </a:cubicBezTo>
                    <a:cubicBezTo>
                      <a:pt x="270335" y="258024"/>
                      <a:pt x="274072" y="258050"/>
                      <a:pt x="277247" y="259108"/>
                    </a:cubicBezTo>
                    <a:cubicBezTo>
                      <a:pt x="284655" y="258050"/>
                      <a:pt x="292633" y="258972"/>
                      <a:pt x="299472" y="255933"/>
                    </a:cubicBezTo>
                    <a:cubicBezTo>
                      <a:pt x="302959" y="254383"/>
                      <a:pt x="302842" y="248792"/>
                      <a:pt x="305822" y="246408"/>
                    </a:cubicBezTo>
                    <a:cubicBezTo>
                      <a:pt x="308435" y="244317"/>
                      <a:pt x="312172" y="244291"/>
                      <a:pt x="315347" y="243233"/>
                    </a:cubicBezTo>
                    <a:cubicBezTo>
                      <a:pt x="316405" y="240058"/>
                      <a:pt x="316897" y="236634"/>
                      <a:pt x="318522" y="233708"/>
                    </a:cubicBezTo>
                    <a:cubicBezTo>
                      <a:pt x="322228" y="227037"/>
                      <a:pt x="331222" y="214658"/>
                      <a:pt x="331222" y="214658"/>
                    </a:cubicBezTo>
                    <a:cubicBezTo>
                      <a:pt x="340985" y="175608"/>
                      <a:pt x="338658" y="189897"/>
                      <a:pt x="331222" y="113058"/>
                    </a:cubicBezTo>
                    <a:cubicBezTo>
                      <a:pt x="330685" y="107505"/>
                      <a:pt x="317800" y="97162"/>
                      <a:pt x="315347" y="94008"/>
                    </a:cubicBezTo>
                    <a:cubicBezTo>
                      <a:pt x="310662" y="87984"/>
                      <a:pt x="309473" y="78371"/>
                      <a:pt x="302647" y="74958"/>
                    </a:cubicBezTo>
                    <a:cubicBezTo>
                      <a:pt x="298414" y="72841"/>
                      <a:pt x="294056" y="70956"/>
                      <a:pt x="289947" y="68608"/>
                    </a:cubicBezTo>
                    <a:cubicBezTo>
                      <a:pt x="286634" y="66715"/>
                      <a:pt x="283835" y="63965"/>
                      <a:pt x="280422" y="62258"/>
                    </a:cubicBezTo>
                    <a:cubicBezTo>
                      <a:pt x="277429" y="60761"/>
                      <a:pt x="274072" y="60141"/>
                      <a:pt x="270897" y="59083"/>
                    </a:cubicBezTo>
                    <a:cubicBezTo>
                      <a:pt x="261372" y="60141"/>
                      <a:pt x="248769" y="55167"/>
                      <a:pt x="242322" y="62258"/>
                    </a:cubicBezTo>
                    <a:cubicBezTo>
                      <a:pt x="235167" y="70128"/>
                      <a:pt x="242510" y="83918"/>
                      <a:pt x="239147" y="94008"/>
                    </a:cubicBezTo>
                    <a:cubicBezTo>
                      <a:pt x="237608" y="98624"/>
                      <a:pt x="223795" y="102300"/>
                      <a:pt x="220097" y="103533"/>
                    </a:cubicBezTo>
                    <a:cubicBezTo>
                      <a:pt x="214805" y="102475"/>
                      <a:pt x="208038" y="104174"/>
                      <a:pt x="204222" y="100358"/>
                    </a:cubicBezTo>
                    <a:cubicBezTo>
                      <a:pt x="199489" y="95625"/>
                      <a:pt x="197872" y="81308"/>
                      <a:pt x="197872" y="81308"/>
                    </a:cubicBezTo>
                    <a:cubicBezTo>
                      <a:pt x="197266" y="73430"/>
                      <a:pt x="198375" y="44215"/>
                      <a:pt x="191522" y="30508"/>
                    </a:cubicBezTo>
                    <a:cubicBezTo>
                      <a:pt x="189815" y="27095"/>
                      <a:pt x="187615" y="23914"/>
                      <a:pt x="185172" y="20983"/>
                    </a:cubicBezTo>
                    <a:cubicBezTo>
                      <a:pt x="182297" y="17534"/>
                      <a:pt x="179383" y="13949"/>
                      <a:pt x="175647" y="11458"/>
                    </a:cubicBezTo>
                    <a:cubicBezTo>
                      <a:pt x="172862" y="9602"/>
                      <a:pt x="169198" y="9601"/>
                      <a:pt x="166122" y="8283"/>
                    </a:cubicBezTo>
                    <a:cubicBezTo>
                      <a:pt x="161772" y="6419"/>
                      <a:pt x="157655" y="4050"/>
                      <a:pt x="153422" y="1933"/>
                    </a:cubicBezTo>
                    <a:cubicBezTo>
                      <a:pt x="150268" y="2119"/>
                      <a:pt x="106487" y="0"/>
                      <a:pt x="89922" y="8283"/>
                    </a:cubicBezTo>
                    <a:cubicBezTo>
                      <a:pt x="76307" y="15090"/>
                      <a:pt x="83511" y="14327"/>
                      <a:pt x="70872" y="24158"/>
                    </a:cubicBezTo>
                    <a:cubicBezTo>
                      <a:pt x="64848" y="28843"/>
                      <a:pt x="51822" y="36858"/>
                      <a:pt x="51822" y="36858"/>
                    </a:cubicBezTo>
                    <a:cubicBezTo>
                      <a:pt x="50764" y="40033"/>
                      <a:pt x="50144" y="43390"/>
                      <a:pt x="48647" y="46383"/>
                    </a:cubicBezTo>
                    <a:cubicBezTo>
                      <a:pt x="46940" y="49796"/>
                      <a:pt x="42297" y="52092"/>
                      <a:pt x="42297" y="55908"/>
                    </a:cubicBezTo>
                    <a:cubicBezTo>
                      <a:pt x="42297" y="77165"/>
                      <a:pt x="47193" y="74594"/>
                      <a:pt x="61347" y="78133"/>
                    </a:cubicBezTo>
                    <a:cubicBezTo>
                      <a:pt x="71593" y="76669"/>
                      <a:pt x="93113" y="74947"/>
                      <a:pt x="102622" y="68608"/>
                    </a:cubicBezTo>
                    <a:lnTo>
                      <a:pt x="112147" y="62258"/>
                    </a:lnTo>
                    <a:cubicBezTo>
                      <a:pt x="120614" y="63316"/>
                      <a:pt x="129152" y="63907"/>
                      <a:pt x="137547" y="65433"/>
                    </a:cubicBezTo>
                    <a:cubicBezTo>
                      <a:pt x="140840" y="66032"/>
                      <a:pt x="144705" y="66241"/>
                      <a:pt x="147072" y="68608"/>
                    </a:cubicBezTo>
                    <a:cubicBezTo>
                      <a:pt x="149439" y="70975"/>
                      <a:pt x="149189" y="74958"/>
                      <a:pt x="150247" y="78133"/>
                    </a:cubicBezTo>
                    <a:cubicBezTo>
                      <a:pt x="149189" y="83425"/>
                      <a:pt x="151810" y="91424"/>
                      <a:pt x="147072" y="94008"/>
                    </a:cubicBezTo>
                    <a:cubicBezTo>
                      <a:pt x="137735" y="99101"/>
                      <a:pt x="125851" y="95679"/>
                      <a:pt x="115322" y="97183"/>
                    </a:cubicBezTo>
                    <a:cubicBezTo>
                      <a:pt x="98024" y="99654"/>
                      <a:pt x="107798" y="100141"/>
                      <a:pt x="93097" y="103533"/>
                    </a:cubicBezTo>
                    <a:cubicBezTo>
                      <a:pt x="82580" y="105960"/>
                      <a:pt x="71586" y="106470"/>
                      <a:pt x="61347" y="109883"/>
                    </a:cubicBezTo>
                    <a:cubicBezTo>
                      <a:pt x="47682" y="114438"/>
                      <a:pt x="55069" y="112246"/>
                      <a:pt x="39122" y="116233"/>
                    </a:cubicBezTo>
                    <a:cubicBezTo>
                      <a:pt x="35947" y="118350"/>
                      <a:pt x="32110" y="119711"/>
                      <a:pt x="29597" y="122583"/>
                    </a:cubicBezTo>
                    <a:cubicBezTo>
                      <a:pt x="3668" y="152216"/>
                      <a:pt x="28803" y="133696"/>
                      <a:pt x="7372" y="147983"/>
                    </a:cubicBezTo>
                    <a:cubicBezTo>
                      <a:pt x="1473" y="165680"/>
                      <a:pt x="0" y="165011"/>
                      <a:pt x="10547" y="192433"/>
                    </a:cubicBezTo>
                    <a:cubicBezTo>
                      <a:pt x="12357" y="197140"/>
                      <a:pt x="25661" y="200646"/>
                      <a:pt x="29597" y="201958"/>
                    </a:cubicBezTo>
                    <a:cubicBezTo>
                      <a:pt x="53504" y="199567"/>
                      <a:pt x="56673" y="204265"/>
                      <a:pt x="70872" y="192433"/>
                    </a:cubicBezTo>
                    <a:cubicBezTo>
                      <a:pt x="74321" y="189558"/>
                      <a:pt x="76853" y="185665"/>
                      <a:pt x="80397" y="182908"/>
                    </a:cubicBezTo>
                    <a:cubicBezTo>
                      <a:pt x="86421" y="178223"/>
                      <a:pt x="99447" y="170208"/>
                      <a:pt x="99447" y="170208"/>
                    </a:cubicBezTo>
                    <a:cubicBezTo>
                      <a:pt x="101564" y="167033"/>
                      <a:pt x="103354" y="163614"/>
                      <a:pt x="105797" y="160683"/>
                    </a:cubicBezTo>
                    <a:cubicBezTo>
                      <a:pt x="114517" y="150219"/>
                      <a:pt x="114563" y="152154"/>
                      <a:pt x="124847" y="144808"/>
                    </a:cubicBezTo>
                    <a:cubicBezTo>
                      <a:pt x="129153" y="141732"/>
                      <a:pt x="132814" y="137650"/>
                      <a:pt x="137547" y="135283"/>
                    </a:cubicBezTo>
                    <a:cubicBezTo>
                      <a:pt x="140744" y="133684"/>
                      <a:pt x="167779" y="122563"/>
                      <a:pt x="178822" y="119408"/>
                    </a:cubicBezTo>
                    <a:cubicBezTo>
                      <a:pt x="183018" y="118209"/>
                      <a:pt x="187326" y="117432"/>
                      <a:pt x="191522" y="116233"/>
                    </a:cubicBezTo>
                    <a:cubicBezTo>
                      <a:pt x="214302" y="109724"/>
                      <a:pt x="184647" y="116338"/>
                      <a:pt x="216922" y="109883"/>
                    </a:cubicBezTo>
                    <a:cubicBezTo>
                      <a:pt x="232797" y="110941"/>
                      <a:pt x="248853" y="110442"/>
                      <a:pt x="264547" y="113058"/>
                    </a:cubicBezTo>
                    <a:cubicBezTo>
                      <a:pt x="271474" y="114213"/>
                      <a:pt x="277728" y="123545"/>
                      <a:pt x="280422" y="128933"/>
                    </a:cubicBezTo>
                    <a:cubicBezTo>
                      <a:pt x="281919" y="131926"/>
                      <a:pt x="282100" y="135465"/>
                      <a:pt x="283597" y="138458"/>
                    </a:cubicBezTo>
                    <a:cubicBezTo>
                      <a:pt x="295907" y="163077"/>
                      <a:pt x="285142" y="133567"/>
                      <a:pt x="293122" y="157508"/>
                    </a:cubicBezTo>
                    <a:cubicBezTo>
                      <a:pt x="292064" y="167033"/>
                      <a:pt x="292978" y="176991"/>
                      <a:pt x="289947" y="186083"/>
                    </a:cubicBezTo>
                    <a:cubicBezTo>
                      <a:pt x="288527" y="190343"/>
                      <a:pt x="283871" y="192733"/>
                      <a:pt x="280422" y="195608"/>
                    </a:cubicBezTo>
                    <a:cubicBezTo>
                      <a:pt x="277491" y="198051"/>
                      <a:pt x="274310" y="200251"/>
                      <a:pt x="270897" y="201958"/>
                    </a:cubicBezTo>
                    <a:cubicBezTo>
                      <a:pt x="266342" y="204235"/>
                      <a:pt x="252741" y="207291"/>
                      <a:pt x="248672" y="208308"/>
                    </a:cubicBezTo>
                    <a:cubicBezTo>
                      <a:pt x="239147" y="207250"/>
                      <a:pt x="229189" y="208164"/>
                      <a:pt x="220097" y="205133"/>
                    </a:cubicBezTo>
                    <a:cubicBezTo>
                      <a:pt x="210114" y="201805"/>
                      <a:pt x="210569" y="193484"/>
                      <a:pt x="207397" y="186083"/>
                    </a:cubicBezTo>
                    <a:cubicBezTo>
                      <a:pt x="205533" y="181733"/>
                      <a:pt x="202911" y="177733"/>
                      <a:pt x="201047" y="173383"/>
                    </a:cubicBezTo>
                    <a:cubicBezTo>
                      <a:pt x="199729" y="170307"/>
                      <a:pt x="199369" y="166851"/>
                      <a:pt x="197872" y="163858"/>
                    </a:cubicBezTo>
                    <a:cubicBezTo>
                      <a:pt x="190112" y="148338"/>
                      <a:pt x="192337" y="160769"/>
                      <a:pt x="188347" y="144808"/>
                    </a:cubicBezTo>
                    <a:cubicBezTo>
                      <a:pt x="187038" y="139573"/>
                      <a:pt x="186137" y="134242"/>
                      <a:pt x="185172" y="128933"/>
                    </a:cubicBezTo>
                    <a:cubicBezTo>
                      <a:pt x="183778" y="121268"/>
                      <a:pt x="182821" y="108355"/>
                      <a:pt x="178822" y="100358"/>
                    </a:cubicBezTo>
                    <a:cubicBezTo>
                      <a:pt x="176789" y="96291"/>
                      <a:pt x="167160" y="82712"/>
                      <a:pt x="162947" y="81308"/>
                    </a:cubicBezTo>
                    <a:cubicBezTo>
                      <a:pt x="153855" y="78277"/>
                      <a:pt x="143897" y="79191"/>
                      <a:pt x="134372" y="78133"/>
                    </a:cubicBezTo>
                    <a:cubicBezTo>
                      <a:pt x="125905" y="79191"/>
                      <a:pt x="116769" y="77843"/>
                      <a:pt x="108972" y="81308"/>
                    </a:cubicBezTo>
                    <a:cubicBezTo>
                      <a:pt x="105914" y="82667"/>
                      <a:pt x="106523" y="87566"/>
                      <a:pt x="105797" y="90833"/>
                    </a:cubicBezTo>
                    <a:cubicBezTo>
                      <a:pt x="104035" y="98763"/>
                      <a:pt x="100460" y="125018"/>
                      <a:pt x="99447" y="132108"/>
                    </a:cubicBezTo>
                    <a:cubicBezTo>
                      <a:pt x="100505" y="150100"/>
                      <a:pt x="98793" y="168472"/>
                      <a:pt x="102622" y="186083"/>
                    </a:cubicBezTo>
                    <a:cubicBezTo>
                      <a:pt x="105454" y="199111"/>
                      <a:pt x="117197" y="205478"/>
                      <a:pt x="124847" y="214658"/>
                    </a:cubicBezTo>
                    <a:cubicBezTo>
                      <a:pt x="127290" y="217589"/>
                      <a:pt x="128499" y="221485"/>
                      <a:pt x="131197" y="224183"/>
                    </a:cubicBezTo>
                    <a:cubicBezTo>
                      <a:pt x="136354" y="229340"/>
                      <a:pt x="147612" y="233563"/>
                      <a:pt x="153422" y="236883"/>
                    </a:cubicBezTo>
                    <a:cubicBezTo>
                      <a:pt x="156735" y="238776"/>
                      <a:pt x="159260" y="242250"/>
                      <a:pt x="162947" y="243233"/>
                    </a:cubicBezTo>
                    <a:cubicBezTo>
                      <a:pt x="175387" y="246550"/>
                      <a:pt x="188422" y="247058"/>
                      <a:pt x="201047" y="249583"/>
                    </a:cubicBezTo>
                    <a:cubicBezTo>
                      <a:pt x="206339" y="250641"/>
                      <a:pt x="211687" y="251449"/>
                      <a:pt x="216922" y="252758"/>
                    </a:cubicBezTo>
                    <a:cubicBezTo>
                      <a:pt x="220169" y="253570"/>
                      <a:pt x="223229" y="255014"/>
                      <a:pt x="226447" y="255933"/>
                    </a:cubicBezTo>
                    <a:cubicBezTo>
                      <a:pt x="230643" y="257132"/>
                      <a:pt x="234914" y="258050"/>
                      <a:pt x="239147" y="259108"/>
                    </a:cubicBezTo>
                    <a:cubicBezTo>
                      <a:pt x="253703" y="280943"/>
                      <a:pt x="249434" y="270918"/>
                      <a:pt x="255022" y="287683"/>
                    </a:cubicBezTo>
                    <a:cubicBezTo>
                      <a:pt x="253473" y="296978"/>
                      <a:pt x="254082" y="309390"/>
                      <a:pt x="245497" y="316258"/>
                    </a:cubicBezTo>
                    <a:cubicBezTo>
                      <a:pt x="242884" y="318349"/>
                      <a:pt x="238965" y="317936"/>
                      <a:pt x="235972" y="319433"/>
                    </a:cubicBezTo>
                    <a:cubicBezTo>
                      <a:pt x="204086" y="335376"/>
                      <a:pt x="252711" y="315434"/>
                      <a:pt x="213747" y="332133"/>
                    </a:cubicBezTo>
                    <a:cubicBezTo>
                      <a:pt x="202664" y="336883"/>
                      <a:pt x="195144" y="336605"/>
                      <a:pt x="181997" y="338483"/>
                    </a:cubicBezTo>
                    <a:cubicBezTo>
                      <a:pt x="156597" y="337425"/>
                      <a:pt x="131159" y="337057"/>
                      <a:pt x="105797" y="335308"/>
                    </a:cubicBezTo>
                    <a:cubicBezTo>
                      <a:pt x="84059" y="333809"/>
                      <a:pt x="94900" y="332710"/>
                      <a:pt x="77222" y="322608"/>
                    </a:cubicBezTo>
                    <a:cubicBezTo>
                      <a:pt x="74316" y="320948"/>
                      <a:pt x="70623" y="321058"/>
                      <a:pt x="67697" y="319433"/>
                    </a:cubicBezTo>
                    <a:cubicBezTo>
                      <a:pt x="56710" y="313329"/>
                      <a:pt x="47101" y="306783"/>
                      <a:pt x="39122" y="297208"/>
                    </a:cubicBezTo>
                    <a:cubicBezTo>
                      <a:pt x="30736" y="287145"/>
                      <a:pt x="31037" y="282477"/>
                      <a:pt x="26422" y="268633"/>
                    </a:cubicBezTo>
                    <a:lnTo>
                      <a:pt x="26422" y="268633"/>
                    </a:lnTo>
                    <a:lnTo>
                      <a:pt x="16897" y="255933"/>
                    </a:lnTo>
                    <a:cubicBezTo>
                      <a:pt x="6644" y="225175"/>
                      <a:pt x="11531" y="243634"/>
                      <a:pt x="16897" y="176558"/>
                    </a:cubicBezTo>
                    <a:cubicBezTo>
                      <a:pt x="17943" y="163482"/>
                      <a:pt x="31038" y="156067"/>
                      <a:pt x="39122" y="147983"/>
                    </a:cubicBezTo>
                    <a:cubicBezTo>
                      <a:pt x="42297" y="144808"/>
                      <a:pt x="44387" y="139878"/>
                      <a:pt x="48647" y="138458"/>
                    </a:cubicBezTo>
                    <a:lnTo>
                      <a:pt x="67697" y="132108"/>
                    </a:lnTo>
                    <a:cubicBezTo>
                      <a:pt x="70872" y="131050"/>
                      <a:pt x="73975" y="129745"/>
                      <a:pt x="77222" y="128933"/>
                    </a:cubicBezTo>
                    <a:cubicBezTo>
                      <a:pt x="95157" y="124449"/>
                      <a:pt x="85643" y="126614"/>
                      <a:pt x="105797" y="122583"/>
                    </a:cubicBezTo>
                    <a:cubicBezTo>
                      <a:pt x="130139" y="123641"/>
                      <a:pt x="154529" y="123889"/>
                      <a:pt x="178822" y="125758"/>
                    </a:cubicBezTo>
                    <a:cubicBezTo>
                      <a:pt x="187251" y="126406"/>
                      <a:pt x="195339" y="133566"/>
                      <a:pt x="201047" y="138458"/>
                    </a:cubicBezTo>
                    <a:cubicBezTo>
                      <a:pt x="207172" y="143708"/>
                      <a:pt x="216295" y="153839"/>
                      <a:pt x="220097" y="160683"/>
                    </a:cubicBezTo>
                    <a:cubicBezTo>
                      <a:pt x="222865" y="165665"/>
                      <a:pt x="224446" y="171222"/>
                      <a:pt x="226447" y="176558"/>
                    </a:cubicBezTo>
                    <a:cubicBezTo>
                      <a:pt x="229863" y="185668"/>
                      <a:pt x="230295" y="188775"/>
                      <a:pt x="232797" y="198783"/>
                    </a:cubicBezTo>
                    <a:cubicBezTo>
                      <a:pt x="231739" y="209366"/>
                      <a:pt x="232750" y="220367"/>
                      <a:pt x="229622" y="230533"/>
                    </a:cubicBezTo>
                    <a:cubicBezTo>
                      <a:pt x="227697" y="236790"/>
                      <a:pt x="201744" y="252293"/>
                      <a:pt x="201047" y="252758"/>
                    </a:cubicBezTo>
                    <a:cubicBezTo>
                      <a:pt x="197872" y="254875"/>
                      <a:pt x="195142" y="257901"/>
                      <a:pt x="191522" y="259108"/>
                    </a:cubicBezTo>
                    <a:lnTo>
                      <a:pt x="162947" y="268633"/>
                    </a:lnTo>
                    <a:cubicBezTo>
                      <a:pt x="159772" y="269691"/>
                      <a:pt x="156669" y="270996"/>
                      <a:pt x="153422" y="271808"/>
                    </a:cubicBezTo>
                    <a:cubicBezTo>
                      <a:pt x="137475" y="275795"/>
                      <a:pt x="144862" y="273603"/>
                      <a:pt x="131197" y="278158"/>
                    </a:cubicBezTo>
                    <a:cubicBezTo>
                      <a:pt x="97092" y="274748"/>
                      <a:pt x="120085" y="276571"/>
                      <a:pt x="105797" y="271808"/>
                    </a:cubicBezTo>
                    <a:close/>
                  </a:path>
                </a:pathLst>
              </a:custGeom>
              <a:noFill/>
              <a:ln w="127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rot="5400000">
                <a:off x="3537746" y="1649689"/>
                <a:ext cx="293008" cy="290858"/>
              </a:xfrm>
              <a:custGeom>
                <a:avLst/>
                <a:gdLst>
                  <a:gd name="connsiteX0" fmla="*/ 105797 w 340985"/>
                  <a:gd name="connsiteY0" fmla="*/ 271808 h 338483"/>
                  <a:gd name="connsiteX1" fmla="*/ 45472 w 340985"/>
                  <a:gd name="connsiteY1" fmla="*/ 249583 h 338483"/>
                  <a:gd name="connsiteX2" fmla="*/ 32772 w 340985"/>
                  <a:gd name="connsiteY2" fmla="*/ 230533 h 338483"/>
                  <a:gd name="connsiteX3" fmla="*/ 29597 w 340985"/>
                  <a:gd name="connsiteY3" fmla="*/ 221008 h 338483"/>
                  <a:gd name="connsiteX4" fmla="*/ 16897 w 340985"/>
                  <a:gd name="connsiteY4" fmla="*/ 201958 h 338483"/>
                  <a:gd name="connsiteX5" fmla="*/ 23247 w 340985"/>
                  <a:gd name="connsiteY5" fmla="*/ 160683 h 338483"/>
                  <a:gd name="connsiteX6" fmla="*/ 32772 w 340985"/>
                  <a:gd name="connsiteY6" fmla="*/ 154333 h 338483"/>
                  <a:gd name="connsiteX7" fmla="*/ 54997 w 340985"/>
                  <a:gd name="connsiteY7" fmla="*/ 147983 h 338483"/>
                  <a:gd name="connsiteX8" fmla="*/ 86747 w 340985"/>
                  <a:gd name="connsiteY8" fmla="*/ 151158 h 338483"/>
                  <a:gd name="connsiteX9" fmla="*/ 102622 w 340985"/>
                  <a:gd name="connsiteY9" fmla="*/ 173383 h 338483"/>
                  <a:gd name="connsiteX10" fmla="*/ 108972 w 340985"/>
                  <a:gd name="connsiteY10" fmla="*/ 182908 h 338483"/>
                  <a:gd name="connsiteX11" fmla="*/ 118497 w 340985"/>
                  <a:gd name="connsiteY11" fmla="*/ 211483 h 338483"/>
                  <a:gd name="connsiteX12" fmla="*/ 121672 w 340985"/>
                  <a:gd name="connsiteY12" fmla="*/ 221008 h 338483"/>
                  <a:gd name="connsiteX13" fmla="*/ 128022 w 340985"/>
                  <a:gd name="connsiteY13" fmla="*/ 262283 h 338483"/>
                  <a:gd name="connsiteX14" fmla="*/ 134372 w 340985"/>
                  <a:gd name="connsiteY14" fmla="*/ 271808 h 338483"/>
                  <a:gd name="connsiteX15" fmla="*/ 162947 w 340985"/>
                  <a:gd name="connsiteY15" fmla="*/ 287683 h 338483"/>
                  <a:gd name="connsiteX16" fmla="*/ 201047 w 340985"/>
                  <a:gd name="connsiteY16" fmla="*/ 284508 h 338483"/>
                  <a:gd name="connsiteX17" fmla="*/ 213747 w 340985"/>
                  <a:gd name="connsiteY17" fmla="*/ 265458 h 338483"/>
                  <a:gd name="connsiteX18" fmla="*/ 220097 w 340985"/>
                  <a:gd name="connsiteY18" fmla="*/ 255933 h 338483"/>
                  <a:gd name="connsiteX19" fmla="*/ 216922 w 340985"/>
                  <a:gd name="connsiteY19" fmla="*/ 208308 h 338483"/>
                  <a:gd name="connsiteX20" fmla="*/ 197872 w 340985"/>
                  <a:gd name="connsiteY20" fmla="*/ 192433 h 338483"/>
                  <a:gd name="connsiteX21" fmla="*/ 188347 w 340985"/>
                  <a:gd name="connsiteY21" fmla="*/ 186083 h 338483"/>
                  <a:gd name="connsiteX22" fmla="*/ 169297 w 340985"/>
                  <a:gd name="connsiteY22" fmla="*/ 176558 h 338483"/>
                  <a:gd name="connsiteX23" fmla="*/ 166122 w 340985"/>
                  <a:gd name="connsiteY23" fmla="*/ 167033 h 338483"/>
                  <a:gd name="connsiteX24" fmla="*/ 178822 w 340985"/>
                  <a:gd name="connsiteY24" fmla="*/ 147983 h 338483"/>
                  <a:gd name="connsiteX25" fmla="*/ 188347 w 340985"/>
                  <a:gd name="connsiteY25" fmla="*/ 144808 h 338483"/>
                  <a:gd name="connsiteX26" fmla="*/ 229622 w 340985"/>
                  <a:gd name="connsiteY26" fmla="*/ 147983 h 338483"/>
                  <a:gd name="connsiteX27" fmla="*/ 239147 w 340985"/>
                  <a:gd name="connsiteY27" fmla="*/ 154333 h 338483"/>
                  <a:gd name="connsiteX28" fmla="*/ 251847 w 340985"/>
                  <a:gd name="connsiteY28" fmla="*/ 176558 h 338483"/>
                  <a:gd name="connsiteX29" fmla="*/ 258197 w 340985"/>
                  <a:gd name="connsiteY29" fmla="*/ 236883 h 338483"/>
                  <a:gd name="connsiteX30" fmla="*/ 267722 w 340985"/>
                  <a:gd name="connsiteY30" fmla="*/ 255933 h 338483"/>
                  <a:gd name="connsiteX31" fmla="*/ 277247 w 340985"/>
                  <a:gd name="connsiteY31" fmla="*/ 259108 h 338483"/>
                  <a:gd name="connsiteX32" fmla="*/ 299472 w 340985"/>
                  <a:gd name="connsiteY32" fmla="*/ 255933 h 338483"/>
                  <a:gd name="connsiteX33" fmla="*/ 305822 w 340985"/>
                  <a:gd name="connsiteY33" fmla="*/ 246408 h 338483"/>
                  <a:gd name="connsiteX34" fmla="*/ 315347 w 340985"/>
                  <a:gd name="connsiteY34" fmla="*/ 243233 h 338483"/>
                  <a:gd name="connsiteX35" fmla="*/ 318522 w 340985"/>
                  <a:gd name="connsiteY35" fmla="*/ 233708 h 338483"/>
                  <a:gd name="connsiteX36" fmla="*/ 331222 w 340985"/>
                  <a:gd name="connsiteY36" fmla="*/ 214658 h 338483"/>
                  <a:gd name="connsiteX37" fmla="*/ 331222 w 340985"/>
                  <a:gd name="connsiteY37" fmla="*/ 113058 h 338483"/>
                  <a:gd name="connsiteX38" fmla="*/ 315347 w 340985"/>
                  <a:gd name="connsiteY38" fmla="*/ 94008 h 338483"/>
                  <a:gd name="connsiteX39" fmla="*/ 302647 w 340985"/>
                  <a:gd name="connsiteY39" fmla="*/ 74958 h 338483"/>
                  <a:gd name="connsiteX40" fmla="*/ 289947 w 340985"/>
                  <a:gd name="connsiteY40" fmla="*/ 68608 h 338483"/>
                  <a:gd name="connsiteX41" fmla="*/ 280422 w 340985"/>
                  <a:gd name="connsiteY41" fmla="*/ 62258 h 338483"/>
                  <a:gd name="connsiteX42" fmla="*/ 270897 w 340985"/>
                  <a:gd name="connsiteY42" fmla="*/ 59083 h 338483"/>
                  <a:gd name="connsiteX43" fmla="*/ 242322 w 340985"/>
                  <a:gd name="connsiteY43" fmla="*/ 62258 h 338483"/>
                  <a:gd name="connsiteX44" fmla="*/ 239147 w 340985"/>
                  <a:gd name="connsiteY44" fmla="*/ 94008 h 338483"/>
                  <a:gd name="connsiteX45" fmla="*/ 220097 w 340985"/>
                  <a:gd name="connsiteY45" fmla="*/ 103533 h 338483"/>
                  <a:gd name="connsiteX46" fmla="*/ 204222 w 340985"/>
                  <a:gd name="connsiteY46" fmla="*/ 100358 h 338483"/>
                  <a:gd name="connsiteX47" fmla="*/ 197872 w 340985"/>
                  <a:gd name="connsiteY47" fmla="*/ 81308 h 338483"/>
                  <a:gd name="connsiteX48" fmla="*/ 191522 w 340985"/>
                  <a:gd name="connsiteY48" fmla="*/ 30508 h 338483"/>
                  <a:gd name="connsiteX49" fmla="*/ 185172 w 340985"/>
                  <a:gd name="connsiteY49" fmla="*/ 20983 h 338483"/>
                  <a:gd name="connsiteX50" fmla="*/ 175647 w 340985"/>
                  <a:gd name="connsiteY50" fmla="*/ 11458 h 338483"/>
                  <a:gd name="connsiteX51" fmla="*/ 166122 w 340985"/>
                  <a:gd name="connsiteY51" fmla="*/ 8283 h 338483"/>
                  <a:gd name="connsiteX52" fmla="*/ 153422 w 340985"/>
                  <a:gd name="connsiteY52" fmla="*/ 1933 h 338483"/>
                  <a:gd name="connsiteX53" fmla="*/ 89922 w 340985"/>
                  <a:gd name="connsiteY53" fmla="*/ 8283 h 338483"/>
                  <a:gd name="connsiteX54" fmla="*/ 70872 w 340985"/>
                  <a:gd name="connsiteY54" fmla="*/ 24158 h 338483"/>
                  <a:gd name="connsiteX55" fmla="*/ 51822 w 340985"/>
                  <a:gd name="connsiteY55" fmla="*/ 36858 h 338483"/>
                  <a:gd name="connsiteX56" fmla="*/ 48647 w 340985"/>
                  <a:gd name="connsiteY56" fmla="*/ 46383 h 338483"/>
                  <a:gd name="connsiteX57" fmla="*/ 42297 w 340985"/>
                  <a:gd name="connsiteY57" fmla="*/ 55908 h 338483"/>
                  <a:gd name="connsiteX58" fmla="*/ 61347 w 340985"/>
                  <a:gd name="connsiteY58" fmla="*/ 78133 h 338483"/>
                  <a:gd name="connsiteX59" fmla="*/ 102622 w 340985"/>
                  <a:gd name="connsiteY59" fmla="*/ 68608 h 338483"/>
                  <a:gd name="connsiteX60" fmla="*/ 112147 w 340985"/>
                  <a:gd name="connsiteY60" fmla="*/ 62258 h 338483"/>
                  <a:gd name="connsiteX61" fmla="*/ 137547 w 340985"/>
                  <a:gd name="connsiteY61" fmla="*/ 65433 h 338483"/>
                  <a:gd name="connsiteX62" fmla="*/ 147072 w 340985"/>
                  <a:gd name="connsiteY62" fmla="*/ 68608 h 338483"/>
                  <a:gd name="connsiteX63" fmla="*/ 150247 w 340985"/>
                  <a:gd name="connsiteY63" fmla="*/ 78133 h 338483"/>
                  <a:gd name="connsiteX64" fmla="*/ 147072 w 340985"/>
                  <a:gd name="connsiteY64" fmla="*/ 94008 h 338483"/>
                  <a:gd name="connsiteX65" fmla="*/ 115322 w 340985"/>
                  <a:gd name="connsiteY65" fmla="*/ 97183 h 338483"/>
                  <a:gd name="connsiteX66" fmla="*/ 93097 w 340985"/>
                  <a:gd name="connsiteY66" fmla="*/ 103533 h 338483"/>
                  <a:gd name="connsiteX67" fmla="*/ 61347 w 340985"/>
                  <a:gd name="connsiteY67" fmla="*/ 109883 h 338483"/>
                  <a:gd name="connsiteX68" fmla="*/ 39122 w 340985"/>
                  <a:gd name="connsiteY68" fmla="*/ 116233 h 338483"/>
                  <a:gd name="connsiteX69" fmla="*/ 29597 w 340985"/>
                  <a:gd name="connsiteY69" fmla="*/ 122583 h 338483"/>
                  <a:gd name="connsiteX70" fmla="*/ 7372 w 340985"/>
                  <a:gd name="connsiteY70" fmla="*/ 147983 h 338483"/>
                  <a:gd name="connsiteX71" fmla="*/ 10547 w 340985"/>
                  <a:gd name="connsiteY71" fmla="*/ 192433 h 338483"/>
                  <a:gd name="connsiteX72" fmla="*/ 29597 w 340985"/>
                  <a:gd name="connsiteY72" fmla="*/ 201958 h 338483"/>
                  <a:gd name="connsiteX73" fmla="*/ 70872 w 340985"/>
                  <a:gd name="connsiteY73" fmla="*/ 192433 h 338483"/>
                  <a:gd name="connsiteX74" fmla="*/ 80397 w 340985"/>
                  <a:gd name="connsiteY74" fmla="*/ 182908 h 338483"/>
                  <a:gd name="connsiteX75" fmla="*/ 99447 w 340985"/>
                  <a:gd name="connsiteY75" fmla="*/ 170208 h 338483"/>
                  <a:gd name="connsiteX76" fmla="*/ 105797 w 340985"/>
                  <a:gd name="connsiteY76" fmla="*/ 160683 h 338483"/>
                  <a:gd name="connsiteX77" fmla="*/ 124847 w 340985"/>
                  <a:gd name="connsiteY77" fmla="*/ 144808 h 338483"/>
                  <a:gd name="connsiteX78" fmla="*/ 137547 w 340985"/>
                  <a:gd name="connsiteY78" fmla="*/ 135283 h 338483"/>
                  <a:gd name="connsiteX79" fmla="*/ 178822 w 340985"/>
                  <a:gd name="connsiteY79" fmla="*/ 119408 h 338483"/>
                  <a:gd name="connsiteX80" fmla="*/ 191522 w 340985"/>
                  <a:gd name="connsiteY80" fmla="*/ 116233 h 338483"/>
                  <a:gd name="connsiteX81" fmla="*/ 216922 w 340985"/>
                  <a:gd name="connsiteY81" fmla="*/ 109883 h 338483"/>
                  <a:gd name="connsiteX82" fmla="*/ 264547 w 340985"/>
                  <a:gd name="connsiteY82" fmla="*/ 113058 h 338483"/>
                  <a:gd name="connsiteX83" fmla="*/ 280422 w 340985"/>
                  <a:gd name="connsiteY83" fmla="*/ 128933 h 338483"/>
                  <a:gd name="connsiteX84" fmla="*/ 283597 w 340985"/>
                  <a:gd name="connsiteY84" fmla="*/ 138458 h 338483"/>
                  <a:gd name="connsiteX85" fmla="*/ 293122 w 340985"/>
                  <a:gd name="connsiteY85" fmla="*/ 157508 h 338483"/>
                  <a:gd name="connsiteX86" fmla="*/ 289947 w 340985"/>
                  <a:gd name="connsiteY86" fmla="*/ 186083 h 338483"/>
                  <a:gd name="connsiteX87" fmla="*/ 280422 w 340985"/>
                  <a:gd name="connsiteY87" fmla="*/ 195608 h 338483"/>
                  <a:gd name="connsiteX88" fmla="*/ 270897 w 340985"/>
                  <a:gd name="connsiteY88" fmla="*/ 201958 h 338483"/>
                  <a:gd name="connsiteX89" fmla="*/ 248672 w 340985"/>
                  <a:gd name="connsiteY89" fmla="*/ 208308 h 338483"/>
                  <a:gd name="connsiteX90" fmla="*/ 220097 w 340985"/>
                  <a:gd name="connsiteY90" fmla="*/ 205133 h 338483"/>
                  <a:gd name="connsiteX91" fmla="*/ 207397 w 340985"/>
                  <a:gd name="connsiteY91" fmla="*/ 186083 h 338483"/>
                  <a:gd name="connsiteX92" fmla="*/ 201047 w 340985"/>
                  <a:gd name="connsiteY92" fmla="*/ 173383 h 338483"/>
                  <a:gd name="connsiteX93" fmla="*/ 197872 w 340985"/>
                  <a:gd name="connsiteY93" fmla="*/ 163858 h 338483"/>
                  <a:gd name="connsiteX94" fmla="*/ 188347 w 340985"/>
                  <a:gd name="connsiteY94" fmla="*/ 144808 h 338483"/>
                  <a:gd name="connsiteX95" fmla="*/ 185172 w 340985"/>
                  <a:gd name="connsiteY95" fmla="*/ 128933 h 338483"/>
                  <a:gd name="connsiteX96" fmla="*/ 178822 w 340985"/>
                  <a:gd name="connsiteY96" fmla="*/ 100358 h 338483"/>
                  <a:gd name="connsiteX97" fmla="*/ 162947 w 340985"/>
                  <a:gd name="connsiteY97" fmla="*/ 81308 h 338483"/>
                  <a:gd name="connsiteX98" fmla="*/ 134372 w 340985"/>
                  <a:gd name="connsiteY98" fmla="*/ 78133 h 338483"/>
                  <a:gd name="connsiteX99" fmla="*/ 108972 w 340985"/>
                  <a:gd name="connsiteY99" fmla="*/ 81308 h 338483"/>
                  <a:gd name="connsiteX100" fmla="*/ 105797 w 340985"/>
                  <a:gd name="connsiteY100" fmla="*/ 90833 h 338483"/>
                  <a:gd name="connsiteX101" fmla="*/ 99447 w 340985"/>
                  <a:gd name="connsiteY101" fmla="*/ 132108 h 338483"/>
                  <a:gd name="connsiteX102" fmla="*/ 102622 w 340985"/>
                  <a:gd name="connsiteY102" fmla="*/ 186083 h 338483"/>
                  <a:gd name="connsiteX103" fmla="*/ 124847 w 340985"/>
                  <a:gd name="connsiteY103" fmla="*/ 214658 h 338483"/>
                  <a:gd name="connsiteX104" fmla="*/ 131197 w 340985"/>
                  <a:gd name="connsiteY104" fmla="*/ 224183 h 338483"/>
                  <a:gd name="connsiteX105" fmla="*/ 153422 w 340985"/>
                  <a:gd name="connsiteY105" fmla="*/ 236883 h 338483"/>
                  <a:gd name="connsiteX106" fmla="*/ 162947 w 340985"/>
                  <a:gd name="connsiteY106" fmla="*/ 243233 h 338483"/>
                  <a:gd name="connsiteX107" fmla="*/ 201047 w 340985"/>
                  <a:gd name="connsiteY107" fmla="*/ 249583 h 338483"/>
                  <a:gd name="connsiteX108" fmla="*/ 216922 w 340985"/>
                  <a:gd name="connsiteY108" fmla="*/ 252758 h 338483"/>
                  <a:gd name="connsiteX109" fmla="*/ 226447 w 340985"/>
                  <a:gd name="connsiteY109" fmla="*/ 255933 h 338483"/>
                  <a:gd name="connsiteX110" fmla="*/ 239147 w 340985"/>
                  <a:gd name="connsiteY110" fmla="*/ 259108 h 338483"/>
                  <a:gd name="connsiteX111" fmla="*/ 255022 w 340985"/>
                  <a:gd name="connsiteY111" fmla="*/ 287683 h 338483"/>
                  <a:gd name="connsiteX112" fmla="*/ 245497 w 340985"/>
                  <a:gd name="connsiteY112" fmla="*/ 316258 h 338483"/>
                  <a:gd name="connsiteX113" fmla="*/ 235972 w 340985"/>
                  <a:gd name="connsiteY113" fmla="*/ 319433 h 338483"/>
                  <a:gd name="connsiteX114" fmla="*/ 213747 w 340985"/>
                  <a:gd name="connsiteY114" fmla="*/ 332133 h 338483"/>
                  <a:gd name="connsiteX115" fmla="*/ 181997 w 340985"/>
                  <a:gd name="connsiteY115" fmla="*/ 338483 h 338483"/>
                  <a:gd name="connsiteX116" fmla="*/ 105797 w 340985"/>
                  <a:gd name="connsiteY116" fmla="*/ 335308 h 338483"/>
                  <a:gd name="connsiteX117" fmla="*/ 77222 w 340985"/>
                  <a:gd name="connsiteY117" fmla="*/ 322608 h 338483"/>
                  <a:gd name="connsiteX118" fmla="*/ 67697 w 340985"/>
                  <a:gd name="connsiteY118" fmla="*/ 319433 h 338483"/>
                  <a:gd name="connsiteX119" fmla="*/ 39122 w 340985"/>
                  <a:gd name="connsiteY119" fmla="*/ 297208 h 338483"/>
                  <a:gd name="connsiteX120" fmla="*/ 26422 w 340985"/>
                  <a:gd name="connsiteY120" fmla="*/ 268633 h 338483"/>
                  <a:gd name="connsiteX121" fmla="*/ 26422 w 340985"/>
                  <a:gd name="connsiteY121" fmla="*/ 268633 h 338483"/>
                  <a:gd name="connsiteX122" fmla="*/ 16897 w 340985"/>
                  <a:gd name="connsiteY122" fmla="*/ 255933 h 338483"/>
                  <a:gd name="connsiteX123" fmla="*/ 16897 w 340985"/>
                  <a:gd name="connsiteY123" fmla="*/ 176558 h 338483"/>
                  <a:gd name="connsiteX124" fmla="*/ 39122 w 340985"/>
                  <a:gd name="connsiteY124" fmla="*/ 147983 h 338483"/>
                  <a:gd name="connsiteX125" fmla="*/ 48647 w 340985"/>
                  <a:gd name="connsiteY125" fmla="*/ 138458 h 338483"/>
                  <a:gd name="connsiteX126" fmla="*/ 67697 w 340985"/>
                  <a:gd name="connsiteY126" fmla="*/ 132108 h 338483"/>
                  <a:gd name="connsiteX127" fmla="*/ 77222 w 340985"/>
                  <a:gd name="connsiteY127" fmla="*/ 128933 h 338483"/>
                  <a:gd name="connsiteX128" fmla="*/ 105797 w 340985"/>
                  <a:gd name="connsiteY128" fmla="*/ 122583 h 338483"/>
                  <a:gd name="connsiteX129" fmla="*/ 178822 w 340985"/>
                  <a:gd name="connsiteY129" fmla="*/ 125758 h 338483"/>
                  <a:gd name="connsiteX130" fmla="*/ 201047 w 340985"/>
                  <a:gd name="connsiteY130" fmla="*/ 138458 h 338483"/>
                  <a:gd name="connsiteX131" fmla="*/ 220097 w 340985"/>
                  <a:gd name="connsiteY131" fmla="*/ 160683 h 338483"/>
                  <a:gd name="connsiteX132" fmla="*/ 226447 w 340985"/>
                  <a:gd name="connsiteY132" fmla="*/ 176558 h 338483"/>
                  <a:gd name="connsiteX133" fmla="*/ 232797 w 340985"/>
                  <a:gd name="connsiteY133" fmla="*/ 198783 h 338483"/>
                  <a:gd name="connsiteX134" fmla="*/ 229622 w 340985"/>
                  <a:gd name="connsiteY134" fmla="*/ 230533 h 338483"/>
                  <a:gd name="connsiteX135" fmla="*/ 201047 w 340985"/>
                  <a:gd name="connsiteY135" fmla="*/ 252758 h 338483"/>
                  <a:gd name="connsiteX136" fmla="*/ 191522 w 340985"/>
                  <a:gd name="connsiteY136" fmla="*/ 259108 h 338483"/>
                  <a:gd name="connsiteX137" fmla="*/ 162947 w 340985"/>
                  <a:gd name="connsiteY137" fmla="*/ 268633 h 338483"/>
                  <a:gd name="connsiteX138" fmla="*/ 153422 w 340985"/>
                  <a:gd name="connsiteY138" fmla="*/ 271808 h 338483"/>
                  <a:gd name="connsiteX139" fmla="*/ 131197 w 340985"/>
                  <a:gd name="connsiteY139" fmla="*/ 278158 h 338483"/>
                  <a:gd name="connsiteX140" fmla="*/ 105797 w 340985"/>
                  <a:gd name="connsiteY140" fmla="*/ 271808 h 33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40985" h="338483">
                    <a:moveTo>
                      <a:pt x="105797" y="271808"/>
                    </a:moveTo>
                    <a:cubicBezTo>
                      <a:pt x="91509" y="267045"/>
                      <a:pt x="61727" y="273965"/>
                      <a:pt x="45472" y="249583"/>
                    </a:cubicBezTo>
                    <a:cubicBezTo>
                      <a:pt x="41239" y="243233"/>
                      <a:pt x="35185" y="237773"/>
                      <a:pt x="32772" y="230533"/>
                    </a:cubicBezTo>
                    <a:cubicBezTo>
                      <a:pt x="31714" y="227358"/>
                      <a:pt x="31222" y="223934"/>
                      <a:pt x="29597" y="221008"/>
                    </a:cubicBezTo>
                    <a:cubicBezTo>
                      <a:pt x="25891" y="214337"/>
                      <a:pt x="16897" y="201958"/>
                      <a:pt x="16897" y="201958"/>
                    </a:cubicBezTo>
                    <a:cubicBezTo>
                      <a:pt x="19014" y="188200"/>
                      <a:pt x="18845" y="173889"/>
                      <a:pt x="23247" y="160683"/>
                    </a:cubicBezTo>
                    <a:cubicBezTo>
                      <a:pt x="24454" y="157063"/>
                      <a:pt x="29359" y="156040"/>
                      <a:pt x="32772" y="154333"/>
                    </a:cubicBezTo>
                    <a:cubicBezTo>
                      <a:pt x="37327" y="152056"/>
                      <a:pt x="50928" y="149000"/>
                      <a:pt x="54997" y="147983"/>
                    </a:cubicBezTo>
                    <a:cubicBezTo>
                      <a:pt x="65580" y="149041"/>
                      <a:pt x="76581" y="148030"/>
                      <a:pt x="86747" y="151158"/>
                    </a:cubicBezTo>
                    <a:cubicBezTo>
                      <a:pt x="94815" y="153640"/>
                      <a:pt x="99328" y="167618"/>
                      <a:pt x="102622" y="173383"/>
                    </a:cubicBezTo>
                    <a:cubicBezTo>
                      <a:pt x="104515" y="176696"/>
                      <a:pt x="107422" y="179421"/>
                      <a:pt x="108972" y="182908"/>
                    </a:cubicBezTo>
                    <a:lnTo>
                      <a:pt x="118497" y="211483"/>
                    </a:lnTo>
                    <a:lnTo>
                      <a:pt x="121672" y="221008"/>
                    </a:lnTo>
                    <a:cubicBezTo>
                      <a:pt x="122162" y="224932"/>
                      <a:pt x="125295" y="255010"/>
                      <a:pt x="128022" y="262283"/>
                    </a:cubicBezTo>
                    <a:cubicBezTo>
                      <a:pt x="129362" y="265856"/>
                      <a:pt x="131500" y="269295"/>
                      <a:pt x="134372" y="271808"/>
                    </a:cubicBezTo>
                    <a:cubicBezTo>
                      <a:pt x="147809" y="283565"/>
                      <a:pt x="149865" y="283322"/>
                      <a:pt x="162947" y="287683"/>
                    </a:cubicBezTo>
                    <a:cubicBezTo>
                      <a:pt x="175647" y="286625"/>
                      <a:pt x="188733" y="287792"/>
                      <a:pt x="201047" y="284508"/>
                    </a:cubicBezTo>
                    <a:cubicBezTo>
                      <a:pt x="211464" y="281730"/>
                      <a:pt x="210251" y="272450"/>
                      <a:pt x="213747" y="265458"/>
                    </a:cubicBezTo>
                    <a:cubicBezTo>
                      <a:pt x="215454" y="262045"/>
                      <a:pt x="217980" y="259108"/>
                      <a:pt x="220097" y="255933"/>
                    </a:cubicBezTo>
                    <a:cubicBezTo>
                      <a:pt x="219039" y="240058"/>
                      <a:pt x="219538" y="224002"/>
                      <a:pt x="216922" y="208308"/>
                    </a:cubicBezTo>
                    <a:cubicBezTo>
                      <a:pt x="215216" y="198071"/>
                      <a:pt x="204969" y="196488"/>
                      <a:pt x="197872" y="192433"/>
                    </a:cubicBezTo>
                    <a:cubicBezTo>
                      <a:pt x="194559" y="190540"/>
                      <a:pt x="191760" y="187790"/>
                      <a:pt x="188347" y="186083"/>
                    </a:cubicBezTo>
                    <a:cubicBezTo>
                      <a:pt x="162057" y="172938"/>
                      <a:pt x="196594" y="194756"/>
                      <a:pt x="169297" y="176558"/>
                    </a:cubicBezTo>
                    <a:cubicBezTo>
                      <a:pt x="168239" y="173383"/>
                      <a:pt x="166122" y="170380"/>
                      <a:pt x="166122" y="167033"/>
                    </a:cubicBezTo>
                    <a:cubicBezTo>
                      <a:pt x="166122" y="159266"/>
                      <a:pt x="173095" y="151801"/>
                      <a:pt x="178822" y="147983"/>
                    </a:cubicBezTo>
                    <a:cubicBezTo>
                      <a:pt x="181607" y="146127"/>
                      <a:pt x="185172" y="145866"/>
                      <a:pt x="188347" y="144808"/>
                    </a:cubicBezTo>
                    <a:cubicBezTo>
                      <a:pt x="202105" y="145866"/>
                      <a:pt x="216059" y="145440"/>
                      <a:pt x="229622" y="147983"/>
                    </a:cubicBezTo>
                    <a:cubicBezTo>
                      <a:pt x="233373" y="148686"/>
                      <a:pt x="236449" y="151635"/>
                      <a:pt x="239147" y="154333"/>
                    </a:cubicBezTo>
                    <a:cubicBezTo>
                      <a:pt x="243635" y="158821"/>
                      <a:pt x="249357" y="171578"/>
                      <a:pt x="251847" y="176558"/>
                    </a:cubicBezTo>
                    <a:cubicBezTo>
                      <a:pt x="253964" y="196666"/>
                      <a:pt x="251803" y="217701"/>
                      <a:pt x="258197" y="236883"/>
                    </a:cubicBezTo>
                    <a:cubicBezTo>
                      <a:pt x="260289" y="243158"/>
                      <a:pt x="262127" y="251457"/>
                      <a:pt x="267722" y="255933"/>
                    </a:cubicBezTo>
                    <a:cubicBezTo>
                      <a:pt x="270335" y="258024"/>
                      <a:pt x="274072" y="258050"/>
                      <a:pt x="277247" y="259108"/>
                    </a:cubicBezTo>
                    <a:cubicBezTo>
                      <a:pt x="284655" y="258050"/>
                      <a:pt x="292633" y="258972"/>
                      <a:pt x="299472" y="255933"/>
                    </a:cubicBezTo>
                    <a:cubicBezTo>
                      <a:pt x="302959" y="254383"/>
                      <a:pt x="302842" y="248792"/>
                      <a:pt x="305822" y="246408"/>
                    </a:cubicBezTo>
                    <a:cubicBezTo>
                      <a:pt x="308435" y="244317"/>
                      <a:pt x="312172" y="244291"/>
                      <a:pt x="315347" y="243233"/>
                    </a:cubicBezTo>
                    <a:cubicBezTo>
                      <a:pt x="316405" y="240058"/>
                      <a:pt x="316897" y="236634"/>
                      <a:pt x="318522" y="233708"/>
                    </a:cubicBezTo>
                    <a:cubicBezTo>
                      <a:pt x="322228" y="227037"/>
                      <a:pt x="331222" y="214658"/>
                      <a:pt x="331222" y="214658"/>
                    </a:cubicBezTo>
                    <a:cubicBezTo>
                      <a:pt x="340985" y="175608"/>
                      <a:pt x="338658" y="189897"/>
                      <a:pt x="331222" y="113058"/>
                    </a:cubicBezTo>
                    <a:cubicBezTo>
                      <a:pt x="330685" y="107505"/>
                      <a:pt x="317800" y="97162"/>
                      <a:pt x="315347" y="94008"/>
                    </a:cubicBezTo>
                    <a:cubicBezTo>
                      <a:pt x="310662" y="87984"/>
                      <a:pt x="309473" y="78371"/>
                      <a:pt x="302647" y="74958"/>
                    </a:cubicBezTo>
                    <a:cubicBezTo>
                      <a:pt x="298414" y="72841"/>
                      <a:pt x="294056" y="70956"/>
                      <a:pt x="289947" y="68608"/>
                    </a:cubicBezTo>
                    <a:cubicBezTo>
                      <a:pt x="286634" y="66715"/>
                      <a:pt x="283835" y="63965"/>
                      <a:pt x="280422" y="62258"/>
                    </a:cubicBezTo>
                    <a:cubicBezTo>
                      <a:pt x="277429" y="60761"/>
                      <a:pt x="274072" y="60141"/>
                      <a:pt x="270897" y="59083"/>
                    </a:cubicBezTo>
                    <a:cubicBezTo>
                      <a:pt x="261372" y="60141"/>
                      <a:pt x="248769" y="55167"/>
                      <a:pt x="242322" y="62258"/>
                    </a:cubicBezTo>
                    <a:cubicBezTo>
                      <a:pt x="235167" y="70128"/>
                      <a:pt x="242510" y="83918"/>
                      <a:pt x="239147" y="94008"/>
                    </a:cubicBezTo>
                    <a:cubicBezTo>
                      <a:pt x="237608" y="98624"/>
                      <a:pt x="223795" y="102300"/>
                      <a:pt x="220097" y="103533"/>
                    </a:cubicBezTo>
                    <a:cubicBezTo>
                      <a:pt x="214805" y="102475"/>
                      <a:pt x="208038" y="104174"/>
                      <a:pt x="204222" y="100358"/>
                    </a:cubicBezTo>
                    <a:cubicBezTo>
                      <a:pt x="199489" y="95625"/>
                      <a:pt x="197872" y="81308"/>
                      <a:pt x="197872" y="81308"/>
                    </a:cubicBezTo>
                    <a:cubicBezTo>
                      <a:pt x="197266" y="73430"/>
                      <a:pt x="198375" y="44215"/>
                      <a:pt x="191522" y="30508"/>
                    </a:cubicBezTo>
                    <a:cubicBezTo>
                      <a:pt x="189815" y="27095"/>
                      <a:pt x="187615" y="23914"/>
                      <a:pt x="185172" y="20983"/>
                    </a:cubicBezTo>
                    <a:cubicBezTo>
                      <a:pt x="182297" y="17534"/>
                      <a:pt x="179383" y="13949"/>
                      <a:pt x="175647" y="11458"/>
                    </a:cubicBezTo>
                    <a:cubicBezTo>
                      <a:pt x="172862" y="9602"/>
                      <a:pt x="169198" y="9601"/>
                      <a:pt x="166122" y="8283"/>
                    </a:cubicBezTo>
                    <a:cubicBezTo>
                      <a:pt x="161772" y="6419"/>
                      <a:pt x="157655" y="4050"/>
                      <a:pt x="153422" y="1933"/>
                    </a:cubicBezTo>
                    <a:cubicBezTo>
                      <a:pt x="150268" y="2119"/>
                      <a:pt x="106487" y="0"/>
                      <a:pt x="89922" y="8283"/>
                    </a:cubicBezTo>
                    <a:cubicBezTo>
                      <a:pt x="76307" y="15090"/>
                      <a:pt x="83511" y="14327"/>
                      <a:pt x="70872" y="24158"/>
                    </a:cubicBezTo>
                    <a:cubicBezTo>
                      <a:pt x="64848" y="28843"/>
                      <a:pt x="51822" y="36858"/>
                      <a:pt x="51822" y="36858"/>
                    </a:cubicBezTo>
                    <a:cubicBezTo>
                      <a:pt x="50764" y="40033"/>
                      <a:pt x="50144" y="43390"/>
                      <a:pt x="48647" y="46383"/>
                    </a:cubicBezTo>
                    <a:cubicBezTo>
                      <a:pt x="46940" y="49796"/>
                      <a:pt x="42297" y="52092"/>
                      <a:pt x="42297" y="55908"/>
                    </a:cubicBezTo>
                    <a:cubicBezTo>
                      <a:pt x="42297" y="77165"/>
                      <a:pt x="47193" y="74594"/>
                      <a:pt x="61347" y="78133"/>
                    </a:cubicBezTo>
                    <a:cubicBezTo>
                      <a:pt x="71593" y="76669"/>
                      <a:pt x="93113" y="74947"/>
                      <a:pt x="102622" y="68608"/>
                    </a:cubicBezTo>
                    <a:lnTo>
                      <a:pt x="112147" y="62258"/>
                    </a:lnTo>
                    <a:cubicBezTo>
                      <a:pt x="120614" y="63316"/>
                      <a:pt x="129152" y="63907"/>
                      <a:pt x="137547" y="65433"/>
                    </a:cubicBezTo>
                    <a:cubicBezTo>
                      <a:pt x="140840" y="66032"/>
                      <a:pt x="144705" y="66241"/>
                      <a:pt x="147072" y="68608"/>
                    </a:cubicBezTo>
                    <a:cubicBezTo>
                      <a:pt x="149439" y="70975"/>
                      <a:pt x="149189" y="74958"/>
                      <a:pt x="150247" y="78133"/>
                    </a:cubicBezTo>
                    <a:cubicBezTo>
                      <a:pt x="149189" y="83425"/>
                      <a:pt x="151810" y="91424"/>
                      <a:pt x="147072" y="94008"/>
                    </a:cubicBezTo>
                    <a:cubicBezTo>
                      <a:pt x="137735" y="99101"/>
                      <a:pt x="125851" y="95679"/>
                      <a:pt x="115322" y="97183"/>
                    </a:cubicBezTo>
                    <a:cubicBezTo>
                      <a:pt x="98024" y="99654"/>
                      <a:pt x="107798" y="100141"/>
                      <a:pt x="93097" y="103533"/>
                    </a:cubicBezTo>
                    <a:cubicBezTo>
                      <a:pt x="82580" y="105960"/>
                      <a:pt x="71586" y="106470"/>
                      <a:pt x="61347" y="109883"/>
                    </a:cubicBezTo>
                    <a:cubicBezTo>
                      <a:pt x="47682" y="114438"/>
                      <a:pt x="55069" y="112246"/>
                      <a:pt x="39122" y="116233"/>
                    </a:cubicBezTo>
                    <a:cubicBezTo>
                      <a:pt x="35947" y="118350"/>
                      <a:pt x="32110" y="119711"/>
                      <a:pt x="29597" y="122583"/>
                    </a:cubicBezTo>
                    <a:cubicBezTo>
                      <a:pt x="3668" y="152216"/>
                      <a:pt x="28803" y="133696"/>
                      <a:pt x="7372" y="147983"/>
                    </a:cubicBezTo>
                    <a:cubicBezTo>
                      <a:pt x="1473" y="165680"/>
                      <a:pt x="0" y="165011"/>
                      <a:pt x="10547" y="192433"/>
                    </a:cubicBezTo>
                    <a:cubicBezTo>
                      <a:pt x="12357" y="197140"/>
                      <a:pt x="25661" y="200646"/>
                      <a:pt x="29597" y="201958"/>
                    </a:cubicBezTo>
                    <a:cubicBezTo>
                      <a:pt x="53504" y="199567"/>
                      <a:pt x="56673" y="204265"/>
                      <a:pt x="70872" y="192433"/>
                    </a:cubicBezTo>
                    <a:cubicBezTo>
                      <a:pt x="74321" y="189558"/>
                      <a:pt x="76853" y="185665"/>
                      <a:pt x="80397" y="182908"/>
                    </a:cubicBezTo>
                    <a:cubicBezTo>
                      <a:pt x="86421" y="178223"/>
                      <a:pt x="99447" y="170208"/>
                      <a:pt x="99447" y="170208"/>
                    </a:cubicBezTo>
                    <a:cubicBezTo>
                      <a:pt x="101564" y="167033"/>
                      <a:pt x="103354" y="163614"/>
                      <a:pt x="105797" y="160683"/>
                    </a:cubicBezTo>
                    <a:cubicBezTo>
                      <a:pt x="114517" y="150219"/>
                      <a:pt x="114563" y="152154"/>
                      <a:pt x="124847" y="144808"/>
                    </a:cubicBezTo>
                    <a:cubicBezTo>
                      <a:pt x="129153" y="141732"/>
                      <a:pt x="132814" y="137650"/>
                      <a:pt x="137547" y="135283"/>
                    </a:cubicBezTo>
                    <a:cubicBezTo>
                      <a:pt x="140744" y="133684"/>
                      <a:pt x="167779" y="122563"/>
                      <a:pt x="178822" y="119408"/>
                    </a:cubicBezTo>
                    <a:cubicBezTo>
                      <a:pt x="183018" y="118209"/>
                      <a:pt x="187326" y="117432"/>
                      <a:pt x="191522" y="116233"/>
                    </a:cubicBezTo>
                    <a:cubicBezTo>
                      <a:pt x="214302" y="109724"/>
                      <a:pt x="184647" y="116338"/>
                      <a:pt x="216922" y="109883"/>
                    </a:cubicBezTo>
                    <a:cubicBezTo>
                      <a:pt x="232797" y="110941"/>
                      <a:pt x="248853" y="110442"/>
                      <a:pt x="264547" y="113058"/>
                    </a:cubicBezTo>
                    <a:cubicBezTo>
                      <a:pt x="271474" y="114213"/>
                      <a:pt x="277728" y="123545"/>
                      <a:pt x="280422" y="128933"/>
                    </a:cubicBezTo>
                    <a:cubicBezTo>
                      <a:pt x="281919" y="131926"/>
                      <a:pt x="282100" y="135465"/>
                      <a:pt x="283597" y="138458"/>
                    </a:cubicBezTo>
                    <a:cubicBezTo>
                      <a:pt x="295907" y="163077"/>
                      <a:pt x="285142" y="133567"/>
                      <a:pt x="293122" y="157508"/>
                    </a:cubicBezTo>
                    <a:cubicBezTo>
                      <a:pt x="292064" y="167033"/>
                      <a:pt x="292978" y="176991"/>
                      <a:pt x="289947" y="186083"/>
                    </a:cubicBezTo>
                    <a:cubicBezTo>
                      <a:pt x="288527" y="190343"/>
                      <a:pt x="283871" y="192733"/>
                      <a:pt x="280422" y="195608"/>
                    </a:cubicBezTo>
                    <a:cubicBezTo>
                      <a:pt x="277491" y="198051"/>
                      <a:pt x="274310" y="200251"/>
                      <a:pt x="270897" y="201958"/>
                    </a:cubicBezTo>
                    <a:cubicBezTo>
                      <a:pt x="266342" y="204235"/>
                      <a:pt x="252741" y="207291"/>
                      <a:pt x="248672" y="208308"/>
                    </a:cubicBezTo>
                    <a:cubicBezTo>
                      <a:pt x="239147" y="207250"/>
                      <a:pt x="229189" y="208164"/>
                      <a:pt x="220097" y="205133"/>
                    </a:cubicBezTo>
                    <a:cubicBezTo>
                      <a:pt x="210114" y="201805"/>
                      <a:pt x="210569" y="193484"/>
                      <a:pt x="207397" y="186083"/>
                    </a:cubicBezTo>
                    <a:cubicBezTo>
                      <a:pt x="205533" y="181733"/>
                      <a:pt x="202911" y="177733"/>
                      <a:pt x="201047" y="173383"/>
                    </a:cubicBezTo>
                    <a:cubicBezTo>
                      <a:pt x="199729" y="170307"/>
                      <a:pt x="199369" y="166851"/>
                      <a:pt x="197872" y="163858"/>
                    </a:cubicBezTo>
                    <a:cubicBezTo>
                      <a:pt x="190112" y="148338"/>
                      <a:pt x="192337" y="160769"/>
                      <a:pt x="188347" y="144808"/>
                    </a:cubicBezTo>
                    <a:cubicBezTo>
                      <a:pt x="187038" y="139573"/>
                      <a:pt x="186137" y="134242"/>
                      <a:pt x="185172" y="128933"/>
                    </a:cubicBezTo>
                    <a:cubicBezTo>
                      <a:pt x="183778" y="121268"/>
                      <a:pt x="182821" y="108355"/>
                      <a:pt x="178822" y="100358"/>
                    </a:cubicBezTo>
                    <a:cubicBezTo>
                      <a:pt x="176789" y="96291"/>
                      <a:pt x="167160" y="82712"/>
                      <a:pt x="162947" y="81308"/>
                    </a:cubicBezTo>
                    <a:cubicBezTo>
                      <a:pt x="153855" y="78277"/>
                      <a:pt x="143897" y="79191"/>
                      <a:pt x="134372" y="78133"/>
                    </a:cubicBezTo>
                    <a:cubicBezTo>
                      <a:pt x="125905" y="79191"/>
                      <a:pt x="116769" y="77843"/>
                      <a:pt x="108972" y="81308"/>
                    </a:cubicBezTo>
                    <a:cubicBezTo>
                      <a:pt x="105914" y="82667"/>
                      <a:pt x="106523" y="87566"/>
                      <a:pt x="105797" y="90833"/>
                    </a:cubicBezTo>
                    <a:cubicBezTo>
                      <a:pt x="104035" y="98763"/>
                      <a:pt x="100460" y="125018"/>
                      <a:pt x="99447" y="132108"/>
                    </a:cubicBezTo>
                    <a:cubicBezTo>
                      <a:pt x="100505" y="150100"/>
                      <a:pt x="98793" y="168472"/>
                      <a:pt x="102622" y="186083"/>
                    </a:cubicBezTo>
                    <a:cubicBezTo>
                      <a:pt x="105454" y="199111"/>
                      <a:pt x="117197" y="205478"/>
                      <a:pt x="124847" y="214658"/>
                    </a:cubicBezTo>
                    <a:cubicBezTo>
                      <a:pt x="127290" y="217589"/>
                      <a:pt x="128499" y="221485"/>
                      <a:pt x="131197" y="224183"/>
                    </a:cubicBezTo>
                    <a:cubicBezTo>
                      <a:pt x="136354" y="229340"/>
                      <a:pt x="147612" y="233563"/>
                      <a:pt x="153422" y="236883"/>
                    </a:cubicBezTo>
                    <a:cubicBezTo>
                      <a:pt x="156735" y="238776"/>
                      <a:pt x="159260" y="242250"/>
                      <a:pt x="162947" y="243233"/>
                    </a:cubicBezTo>
                    <a:cubicBezTo>
                      <a:pt x="175387" y="246550"/>
                      <a:pt x="188422" y="247058"/>
                      <a:pt x="201047" y="249583"/>
                    </a:cubicBezTo>
                    <a:cubicBezTo>
                      <a:pt x="206339" y="250641"/>
                      <a:pt x="211687" y="251449"/>
                      <a:pt x="216922" y="252758"/>
                    </a:cubicBezTo>
                    <a:cubicBezTo>
                      <a:pt x="220169" y="253570"/>
                      <a:pt x="223229" y="255014"/>
                      <a:pt x="226447" y="255933"/>
                    </a:cubicBezTo>
                    <a:cubicBezTo>
                      <a:pt x="230643" y="257132"/>
                      <a:pt x="234914" y="258050"/>
                      <a:pt x="239147" y="259108"/>
                    </a:cubicBezTo>
                    <a:cubicBezTo>
                      <a:pt x="253703" y="280943"/>
                      <a:pt x="249434" y="270918"/>
                      <a:pt x="255022" y="287683"/>
                    </a:cubicBezTo>
                    <a:cubicBezTo>
                      <a:pt x="253473" y="296978"/>
                      <a:pt x="254082" y="309390"/>
                      <a:pt x="245497" y="316258"/>
                    </a:cubicBezTo>
                    <a:cubicBezTo>
                      <a:pt x="242884" y="318349"/>
                      <a:pt x="238965" y="317936"/>
                      <a:pt x="235972" y="319433"/>
                    </a:cubicBezTo>
                    <a:cubicBezTo>
                      <a:pt x="204086" y="335376"/>
                      <a:pt x="252711" y="315434"/>
                      <a:pt x="213747" y="332133"/>
                    </a:cubicBezTo>
                    <a:cubicBezTo>
                      <a:pt x="202664" y="336883"/>
                      <a:pt x="195144" y="336605"/>
                      <a:pt x="181997" y="338483"/>
                    </a:cubicBezTo>
                    <a:cubicBezTo>
                      <a:pt x="156597" y="337425"/>
                      <a:pt x="131159" y="337057"/>
                      <a:pt x="105797" y="335308"/>
                    </a:cubicBezTo>
                    <a:cubicBezTo>
                      <a:pt x="84059" y="333809"/>
                      <a:pt x="94900" y="332710"/>
                      <a:pt x="77222" y="322608"/>
                    </a:cubicBezTo>
                    <a:cubicBezTo>
                      <a:pt x="74316" y="320948"/>
                      <a:pt x="70623" y="321058"/>
                      <a:pt x="67697" y="319433"/>
                    </a:cubicBezTo>
                    <a:cubicBezTo>
                      <a:pt x="56710" y="313329"/>
                      <a:pt x="47101" y="306783"/>
                      <a:pt x="39122" y="297208"/>
                    </a:cubicBezTo>
                    <a:cubicBezTo>
                      <a:pt x="30736" y="287145"/>
                      <a:pt x="31037" y="282477"/>
                      <a:pt x="26422" y="268633"/>
                    </a:cubicBezTo>
                    <a:lnTo>
                      <a:pt x="26422" y="268633"/>
                    </a:lnTo>
                    <a:lnTo>
                      <a:pt x="16897" y="255933"/>
                    </a:lnTo>
                    <a:cubicBezTo>
                      <a:pt x="6644" y="225175"/>
                      <a:pt x="11531" y="243634"/>
                      <a:pt x="16897" y="176558"/>
                    </a:cubicBezTo>
                    <a:cubicBezTo>
                      <a:pt x="17943" y="163482"/>
                      <a:pt x="31038" y="156067"/>
                      <a:pt x="39122" y="147983"/>
                    </a:cubicBezTo>
                    <a:cubicBezTo>
                      <a:pt x="42297" y="144808"/>
                      <a:pt x="44387" y="139878"/>
                      <a:pt x="48647" y="138458"/>
                    </a:cubicBezTo>
                    <a:lnTo>
                      <a:pt x="67697" y="132108"/>
                    </a:lnTo>
                    <a:cubicBezTo>
                      <a:pt x="70872" y="131050"/>
                      <a:pt x="73975" y="129745"/>
                      <a:pt x="77222" y="128933"/>
                    </a:cubicBezTo>
                    <a:cubicBezTo>
                      <a:pt x="95157" y="124449"/>
                      <a:pt x="85643" y="126614"/>
                      <a:pt x="105797" y="122583"/>
                    </a:cubicBezTo>
                    <a:cubicBezTo>
                      <a:pt x="130139" y="123641"/>
                      <a:pt x="154529" y="123889"/>
                      <a:pt x="178822" y="125758"/>
                    </a:cubicBezTo>
                    <a:cubicBezTo>
                      <a:pt x="187251" y="126406"/>
                      <a:pt x="195339" y="133566"/>
                      <a:pt x="201047" y="138458"/>
                    </a:cubicBezTo>
                    <a:cubicBezTo>
                      <a:pt x="207172" y="143708"/>
                      <a:pt x="216295" y="153839"/>
                      <a:pt x="220097" y="160683"/>
                    </a:cubicBezTo>
                    <a:cubicBezTo>
                      <a:pt x="222865" y="165665"/>
                      <a:pt x="224446" y="171222"/>
                      <a:pt x="226447" y="176558"/>
                    </a:cubicBezTo>
                    <a:cubicBezTo>
                      <a:pt x="229863" y="185668"/>
                      <a:pt x="230295" y="188775"/>
                      <a:pt x="232797" y="198783"/>
                    </a:cubicBezTo>
                    <a:cubicBezTo>
                      <a:pt x="231739" y="209366"/>
                      <a:pt x="232750" y="220367"/>
                      <a:pt x="229622" y="230533"/>
                    </a:cubicBezTo>
                    <a:cubicBezTo>
                      <a:pt x="227697" y="236790"/>
                      <a:pt x="201744" y="252293"/>
                      <a:pt x="201047" y="252758"/>
                    </a:cubicBezTo>
                    <a:cubicBezTo>
                      <a:pt x="197872" y="254875"/>
                      <a:pt x="195142" y="257901"/>
                      <a:pt x="191522" y="259108"/>
                    </a:cubicBezTo>
                    <a:lnTo>
                      <a:pt x="162947" y="268633"/>
                    </a:lnTo>
                    <a:cubicBezTo>
                      <a:pt x="159772" y="269691"/>
                      <a:pt x="156669" y="270996"/>
                      <a:pt x="153422" y="271808"/>
                    </a:cubicBezTo>
                    <a:cubicBezTo>
                      <a:pt x="137475" y="275795"/>
                      <a:pt x="144862" y="273603"/>
                      <a:pt x="131197" y="278158"/>
                    </a:cubicBezTo>
                    <a:cubicBezTo>
                      <a:pt x="97092" y="274748"/>
                      <a:pt x="120085" y="276571"/>
                      <a:pt x="105797" y="271808"/>
                    </a:cubicBezTo>
                    <a:close/>
                  </a:path>
                </a:pathLst>
              </a:custGeom>
              <a:noFill/>
              <a:ln w="127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2628900" y="1384300"/>
                <a:ext cx="598681" cy="1397000"/>
              </a:xfrm>
              <a:custGeom>
                <a:avLst/>
                <a:gdLst>
                  <a:gd name="connsiteX0" fmla="*/ 279400 w 598681"/>
                  <a:gd name="connsiteY0" fmla="*/ 0 h 1397000"/>
                  <a:gd name="connsiteX1" fmla="*/ 292100 w 598681"/>
                  <a:gd name="connsiteY1" fmla="*/ 114300 h 1397000"/>
                  <a:gd name="connsiteX2" fmla="*/ 330200 w 598681"/>
                  <a:gd name="connsiteY2" fmla="*/ 152400 h 1397000"/>
                  <a:gd name="connsiteX3" fmla="*/ 571500 w 598681"/>
                  <a:gd name="connsiteY3" fmla="*/ 165100 h 1397000"/>
                  <a:gd name="connsiteX4" fmla="*/ 596900 w 598681"/>
                  <a:gd name="connsiteY4" fmla="*/ 241300 h 1397000"/>
                  <a:gd name="connsiteX5" fmla="*/ 584200 w 598681"/>
                  <a:gd name="connsiteY5" fmla="*/ 431800 h 1397000"/>
                  <a:gd name="connsiteX6" fmla="*/ 571500 w 598681"/>
                  <a:gd name="connsiteY6" fmla="*/ 469900 h 1397000"/>
                  <a:gd name="connsiteX7" fmla="*/ 419100 w 598681"/>
                  <a:gd name="connsiteY7" fmla="*/ 508000 h 1397000"/>
                  <a:gd name="connsiteX8" fmla="*/ 342900 w 598681"/>
                  <a:gd name="connsiteY8" fmla="*/ 546100 h 1397000"/>
                  <a:gd name="connsiteX9" fmla="*/ 317500 w 598681"/>
                  <a:gd name="connsiteY9" fmla="*/ 584200 h 1397000"/>
                  <a:gd name="connsiteX10" fmla="*/ 292100 w 598681"/>
                  <a:gd name="connsiteY10" fmla="*/ 673100 h 1397000"/>
                  <a:gd name="connsiteX11" fmla="*/ 266700 w 598681"/>
                  <a:gd name="connsiteY11" fmla="*/ 711200 h 1397000"/>
                  <a:gd name="connsiteX12" fmla="*/ 228600 w 598681"/>
                  <a:gd name="connsiteY12" fmla="*/ 812800 h 1397000"/>
                  <a:gd name="connsiteX13" fmla="*/ 177800 w 598681"/>
                  <a:gd name="connsiteY13" fmla="*/ 825500 h 1397000"/>
                  <a:gd name="connsiteX14" fmla="*/ 63500 w 598681"/>
                  <a:gd name="connsiteY14" fmla="*/ 850900 h 1397000"/>
                  <a:gd name="connsiteX15" fmla="*/ 25400 w 598681"/>
                  <a:gd name="connsiteY15" fmla="*/ 876300 h 1397000"/>
                  <a:gd name="connsiteX16" fmla="*/ 0 w 598681"/>
                  <a:gd name="connsiteY16" fmla="*/ 952500 h 1397000"/>
                  <a:gd name="connsiteX17" fmla="*/ 25400 w 598681"/>
                  <a:gd name="connsiteY17" fmla="*/ 1066800 h 1397000"/>
                  <a:gd name="connsiteX18" fmla="*/ 63500 w 598681"/>
                  <a:gd name="connsiteY18" fmla="*/ 1092200 h 1397000"/>
                  <a:gd name="connsiteX19" fmla="*/ 152400 w 598681"/>
                  <a:gd name="connsiteY19" fmla="*/ 1117600 h 1397000"/>
                  <a:gd name="connsiteX20" fmla="*/ 190500 w 598681"/>
                  <a:gd name="connsiteY20" fmla="*/ 1143000 h 1397000"/>
                  <a:gd name="connsiteX21" fmla="*/ 266700 w 598681"/>
                  <a:gd name="connsiteY21" fmla="*/ 1181100 h 1397000"/>
                  <a:gd name="connsiteX22" fmla="*/ 279400 w 598681"/>
                  <a:gd name="connsiteY22" fmla="*/ 1219200 h 1397000"/>
                  <a:gd name="connsiteX23" fmla="*/ 292100 w 598681"/>
                  <a:gd name="connsiteY23" fmla="*/ 1397000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81" h="1397000">
                    <a:moveTo>
                      <a:pt x="279400" y="0"/>
                    </a:moveTo>
                    <a:cubicBezTo>
                      <a:pt x="283633" y="38100"/>
                      <a:pt x="279978" y="77933"/>
                      <a:pt x="292100" y="114300"/>
                    </a:cubicBezTo>
                    <a:cubicBezTo>
                      <a:pt x="297780" y="131339"/>
                      <a:pt x="312529" y="149187"/>
                      <a:pt x="330200" y="152400"/>
                    </a:cubicBezTo>
                    <a:cubicBezTo>
                      <a:pt x="409445" y="166808"/>
                      <a:pt x="491067" y="160867"/>
                      <a:pt x="571500" y="165100"/>
                    </a:cubicBezTo>
                    <a:cubicBezTo>
                      <a:pt x="579967" y="190500"/>
                      <a:pt x="598681" y="214585"/>
                      <a:pt x="596900" y="241300"/>
                    </a:cubicBezTo>
                    <a:cubicBezTo>
                      <a:pt x="592667" y="304800"/>
                      <a:pt x="591228" y="368548"/>
                      <a:pt x="584200" y="431800"/>
                    </a:cubicBezTo>
                    <a:cubicBezTo>
                      <a:pt x="582722" y="445105"/>
                      <a:pt x="582393" y="462119"/>
                      <a:pt x="571500" y="469900"/>
                    </a:cubicBezTo>
                    <a:cubicBezTo>
                      <a:pt x="536732" y="494734"/>
                      <a:pt x="458367" y="499274"/>
                      <a:pt x="419100" y="508000"/>
                    </a:cubicBezTo>
                    <a:cubicBezTo>
                      <a:pt x="379665" y="516763"/>
                      <a:pt x="377151" y="523266"/>
                      <a:pt x="342900" y="546100"/>
                    </a:cubicBezTo>
                    <a:cubicBezTo>
                      <a:pt x="334433" y="558800"/>
                      <a:pt x="323513" y="570171"/>
                      <a:pt x="317500" y="584200"/>
                    </a:cubicBezTo>
                    <a:cubicBezTo>
                      <a:pt x="293085" y="641167"/>
                      <a:pt x="316814" y="623672"/>
                      <a:pt x="292100" y="673100"/>
                    </a:cubicBezTo>
                    <a:cubicBezTo>
                      <a:pt x="285274" y="686752"/>
                      <a:pt x="275167" y="698500"/>
                      <a:pt x="266700" y="711200"/>
                    </a:cubicBezTo>
                    <a:cubicBezTo>
                      <a:pt x="260687" y="735251"/>
                      <a:pt x="249572" y="795323"/>
                      <a:pt x="228600" y="812800"/>
                    </a:cubicBezTo>
                    <a:cubicBezTo>
                      <a:pt x="215191" y="823974"/>
                      <a:pt x="194583" y="820705"/>
                      <a:pt x="177800" y="825500"/>
                    </a:cubicBezTo>
                    <a:cubicBezTo>
                      <a:pt x="90259" y="850512"/>
                      <a:pt x="201016" y="827981"/>
                      <a:pt x="63500" y="850900"/>
                    </a:cubicBezTo>
                    <a:cubicBezTo>
                      <a:pt x="50800" y="859367"/>
                      <a:pt x="33490" y="863357"/>
                      <a:pt x="25400" y="876300"/>
                    </a:cubicBezTo>
                    <a:cubicBezTo>
                      <a:pt x="11210" y="899004"/>
                      <a:pt x="0" y="952500"/>
                      <a:pt x="0" y="952500"/>
                    </a:cubicBezTo>
                    <a:cubicBezTo>
                      <a:pt x="8467" y="990600"/>
                      <a:pt x="9250" y="1031269"/>
                      <a:pt x="25400" y="1066800"/>
                    </a:cubicBezTo>
                    <a:cubicBezTo>
                      <a:pt x="31716" y="1080695"/>
                      <a:pt x="49848" y="1085374"/>
                      <a:pt x="63500" y="1092200"/>
                    </a:cubicBezTo>
                    <a:cubicBezTo>
                      <a:pt x="81720" y="1101310"/>
                      <a:pt x="136124" y="1113531"/>
                      <a:pt x="152400" y="1117600"/>
                    </a:cubicBezTo>
                    <a:cubicBezTo>
                      <a:pt x="165100" y="1126067"/>
                      <a:pt x="176848" y="1136174"/>
                      <a:pt x="190500" y="1143000"/>
                    </a:cubicBezTo>
                    <a:cubicBezTo>
                      <a:pt x="295660" y="1195580"/>
                      <a:pt x="157511" y="1108307"/>
                      <a:pt x="266700" y="1181100"/>
                    </a:cubicBezTo>
                    <a:cubicBezTo>
                      <a:pt x="270933" y="1193800"/>
                      <a:pt x="277836" y="1205905"/>
                      <a:pt x="279400" y="1219200"/>
                    </a:cubicBezTo>
                    <a:cubicBezTo>
                      <a:pt x="286342" y="1278211"/>
                      <a:pt x="292100" y="1397000"/>
                      <a:pt x="292100" y="1397000"/>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2222500" y="2197100"/>
                <a:ext cx="1905000" cy="531476"/>
              </a:xfrm>
              <a:custGeom>
                <a:avLst/>
                <a:gdLst>
                  <a:gd name="connsiteX0" fmla="*/ 1905000 w 1905000"/>
                  <a:gd name="connsiteY0" fmla="*/ 88900 h 531476"/>
                  <a:gd name="connsiteX1" fmla="*/ 1511300 w 1905000"/>
                  <a:gd name="connsiteY1" fmla="*/ 76200 h 531476"/>
                  <a:gd name="connsiteX2" fmla="*/ 1460500 w 1905000"/>
                  <a:gd name="connsiteY2" fmla="*/ 12700 h 531476"/>
                  <a:gd name="connsiteX3" fmla="*/ 1422400 w 1905000"/>
                  <a:gd name="connsiteY3" fmla="*/ 0 h 531476"/>
                  <a:gd name="connsiteX4" fmla="*/ 1397000 w 1905000"/>
                  <a:gd name="connsiteY4" fmla="*/ 76200 h 531476"/>
                  <a:gd name="connsiteX5" fmla="*/ 1409700 w 1905000"/>
                  <a:gd name="connsiteY5" fmla="*/ 190500 h 531476"/>
                  <a:gd name="connsiteX6" fmla="*/ 1447800 w 1905000"/>
                  <a:gd name="connsiteY6" fmla="*/ 228600 h 531476"/>
                  <a:gd name="connsiteX7" fmla="*/ 1485900 w 1905000"/>
                  <a:gd name="connsiteY7" fmla="*/ 241300 h 531476"/>
                  <a:gd name="connsiteX8" fmla="*/ 1638300 w 1905000"/>
                  <a:gd name="connsiteY8" fmla="*/ 254000 h 531476"/>
                  <a:gd name="connsiteX9" fmla="*/ 1638300 w 1905000"/>
                  <a:gd name="connsiteY9" fmla="*/ 368300 h 531476"/>
                  <a:gd name="connsiteX10" fmla="*/ 1612900 w 1905000"/>
                  <a:gd name="connsiteY10" fmla="*/ 406400 h 531476"/>
                  <a:gd name="connsiteX11" fmla="*/ 1562100 w 1905000"/>
                  <a:gd name="connsiteY11" fmla="*/ 419100 h 531476"/>
                  <a:gd name="connsiteX12" fmla="*/ 1397000 w 1905000"/>
                  <a:gd name="connsiteY12" fmla="*/ 406400 h 531476"/>
                  <a:gd name="connsiteX13" fmla="*/ 1358900 w 1905000"/>
                  <a:gd name="connsiteY13" fmla="*/ 393700 h 531476"/>
                  <a:gd name="connsiteX14" fmla="*/ 1282700 w 1905000"/>
                  <a:gd name="connsiteY14" fmla="*/ 406400 h 531476"/>
                  <a:gd name="connsiteX15" fmla="*/ 1231900 w 1905000"/>
                  <a:gd name="connsiteY15" fmla="*/ 469900 h 531476"/>
                  <a:gd name="connsiteX16" fmla="*/ 1181100 w 1905000"/>
                  <a:gd name="connsiteY16" fmla="*/ 520700 h 531476"/>
                  <a:gd name="connsiteX17" fmla="*/ 876300 w 1905000"/>
                  <a:gd name="connsiteY17" fmla="*/ 508000 h 531476"/>
                  <a:gd name="connsiteX18" fmla="*/ 749300 w 1905000"/>
                  <a:gd name="connsiteY18" fmla="*/ 469900 h 531476"/>
                  <a:gd name="connsiteX19" fmla="*/ 635000 w 1905000"/>
                  <a:gd name="connsiteY19" fmla="*/ 444500 h 531476"/>
                  <a:gd name="connsiteX20" fmla="*/ 266700 w 1905000"/>
                  <a:gd name="connsiteY20" fmla="*/ 444500 h 531476"/>
                  <a:gd name="connsiteX21" fmla="*/ 203200 w 1905000"/>
                  <a:gd name="connsiteY21" fmla="*/ 368300 h 531476"/>
                  <a:gd name="connsiteX22" fmla="*/ 165100 w 1905000"/>
                  <a:gd name="connsiteY22" fmla="*/ 279400 h 531476"/>
                  <a:gd name="connsiteX23" fmla="*/ 139700 w 1905000"/>
                  <a:gd name="connsiteY23" fmla="*/ 241300 h 531476"/>
                  <a:gd name="connsiteX24" fmla="*/ 127000 w 1905000"/>
                  <a:gd name="connsiteY24" fmla="*/ 203200 h 531476"/>
                  <a:gd name="connsiteX25" fmla="*/ 63500 w 1905000"/>
                  <a:gd name="connsiteY25" fmla="*/ 139700 h 531476"/>
                  <a:gd name="connsiteX26" fmla="*/ 0 w 1905000"/>
                  <a:gd name="connsiteY26" fmla="*/ 139700 h 53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5000" h="531476">
                    <a:moveTo>
                      <a:pt x="1905000" y="88900"/>
                    </a:moveTo>
                    <a:cubicBezTo>
                      <a:pt x="1773767" y="84667"/>
                      <a:pt x="1642093" y="87741"/>
                      <a:pt x="1511300" y="76200"/>
                    </a:cubicBezTo>
                    <a:cubicBezTo>
                      <a:pt x="1449464" y="70744"/>
                      <a:pt x="1489075" y="41275"/>
                      <a:pt x="1460500" y="12700"/>
                    </a:cubicBezTo>
                    <a:cubicBezTo>
                      <a:pt x="1451034" y="3234"/>
                      <a:pt x="1435100" y="4233"/>
                      <a:pt x="1422400" y="0"/>
                    </a:cubicBezTo>
                    <a:cubicBezTo>
                      <a:pt x="1413933" y="25400"/>
                      <a:pt x="1394043" y="49590"/>
                      <a:pt x="1397000" y="76200"/>
                    </a:cubicBezTo>
                    <a:cubicBezTo>
                      <a:pt x="1401233" y="114300"/>
                      <a:pt x="1397578" y="154133"/>
                      <a:pt x="1409700" y="190500"/>
                    </a:cubicBezTo>
                    <a:cubicBezTo>
                      <a:pt x="1415380" y="207539"/>
                      <a:pt x="1432856" y="218637"/>
                      <a:pt x="1447800" y="228600"/>
                    </a:cubicBezTo>
                    <a:cubicBezTo>
                      <a:pt x="1458939" y="236026"/>
                      <a:pt x="1472630" y="239531"/>
                      <a:pt x="1485900" y="241300"/>
                    </a:cubicBezTo>
                    <a:cubicBezTo>
                      <a:pt x="1536429" y="248037"/>
                      <a:pt x="1587500" y="249767"/>
                      <a:pt x="1638300" y="254000"/>
                    </a:cubicBezTo>
                    <a:cubicBezTo>
                      <a:pt x="1655270" y="304909"/>
                      <a:pt x="1660651" y="301246"/>
                      <a:pt x="1638300" y="368300"/>
                    </a:cubicBezTo>
                    <a:cubicBezTo>
                      <a:pt x="1633473" y="382780"/>
                      <a:pt x="1625600" y="397933"/>
                      <a:pt x="1612900" y="406400"/>
                    </a:cubicBezTo>
                    <a:cubicBezTo>
                      <a:pt x="1598377" y="416082"/>
                      <a:pt x="1579033" y="414867"/>
                      <a:pt x="1562100" y="419100"/>
                    </a:cubicBezTo>
                    <a:cubicBezTo>
                      <a:pt x="1507067" y="414867"/>
                      <a:pt x="1451770" y="413246"/>
                      <a:pt x="1397000" y="406400"/>
                    </a:cubicBezTo>
                    <a:cubicBezTo>
                      <a:pt x="1383716" y="404740"/>
                      <a:pt x="1372287" y="393700"/>
                      <a:pt x="1358900" y="393700"/>
                    </a:cubicBezTo>
                    <a:cubicBezTo>
                      <a:pt x="1333150" y="393700"/>
                      <a:pt x="1308100" y="402167"/>
                      <a:pt x="1282700" y="406400"/>
                    </a:cubicBezTo>
                    <a:cubicBezTo>
                      <a:pt x="1250778" y="502165"/>
                      <a:pt x="1297552" y="387836"/>
                      <a:pt x="1231900" y="469900"/>
                    </a:cubicBezTo>
                    <a:cubicBezTo>
                      <a:pt x="1182639" y="531476"/>
                      <a:pt x="1264227" y="492991"/>
                      <a:pt x="1181100" y="520700"/>
                    </a:cubicBezTo>
                    <a:cubicBezTo>
                      <a:pt x="1079500" y="516467"/>
                      <a:pt x="977730" y="515245"/>
                      <a:pt x="876300" y="508000"/>
                    </a:cubicBezTo>
                    <a:cubicBezTo>
                      <a:pt x="851872" y="506255"/>
                      <a:pt x="761763" y="474054"/>
                      <a:pt x="749300" y="469900"/>
                    </a:cubicBezTo>
                    <a:cubicBezTo>
                      <a:pt x="686771" y="449057"/>
                      <a:pt x="724405" y="459401"/>
                      <a:pt x="635000" y="444500"/>
                    </a:cubicBezTo>
                    <a:cubicBezTo>
                      <a:pt x="546834" y="449686"/>
                      <a:pt x="364637" y="470617"/>
                      <a:pt x="266700" y="444500"/>
                    </a:cubicBezTo>
                    <a:cubicBezTo>
                      <a:pt x="248992" y="439778"/>
                      <a:pt x="212061" y="383806"/>
                      <a:pt x="203200" y="368300"/>
                    </a:cubicBezTo>
                    <a:cubicBezTo>
                      <a:pt x="97491" y="183310"/>
                      <a:pt x="236340" y="421881"/>
                      <a:pt x="165100" y="279400"/>
                    </a:cubicBezTo>
                    <a:cubicBezTo>
                      <a:pt x="158274" y="265748"/>
                      <a:pt x="146526" y="254952"/>
                      <a:pt x="139700" y="241300"/>
                    </a:cubicBezTo>
                    <a:cubicBezTo>
                      <a:pt x="133713" y="229326"/>
                      <a:pt x="132987" y="215174"/>
                      <a:pt x="127000" y="203200"/>
                    </a:cubicBezTo>
                    <a:cubicBezTo>
                      <a:pt x="114905" y="179010"/>
                      <a:pt x="92529" y="146957"/>
                      <a:pt x="63500" y="139700"/>
                    </a:cubicBezTo>
                    <a:cubicBezTo>
                      <a:pt x="42965" y="134566"/>
                      <a:pt x="21167" y="139700"/>
                      <a:pt x="0" y="139700"/>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3131583" y="1371600"/>
                <a:ext cx="1021317" cy="979204"/>
              </a:xfrm>
              <a:custGeom>
                <a:avLst/>
                <a:gdLst>
                  <a:gd name="connsiteX0" fmla="*/ 284717 w 1021317"/>
                  <a:gd name="connsiteY0" fmla="*/ 0 h 979204"/>
                  <a:gd name="connsiteX1" fmla="*/ 272017 w 1021317"/>
                  <a:gd name="connsiteY1" fmla="*/ 114300 h 979204"/>
                  <a:gd name="connsiteX2" fmla="*/ 259317 w 1021317"/>
                  <a:gd name="connsiteY2" fmla="*/ 165100 h 979204"/>
                  <a:gd name="connsiteX3" fmla="*/ 221217 w 1021317"/>
                  <a:gd name="connsiteY3" fmla="*/ 177800 h 979204"/>
                  <a:gd name="connsiteX4" fmla="*/ 170417 w 1021317"/>
                  <a:gd name="connsiteY4" fmla="*/ 190500 h 979204"/>
                  <a:gd name="connsiteX5" fmla="*/ 56117 w 1021317"/>
                  <a:gd name="connsiteY5" fmla="*/ 241300 h 979204"/>
                  <a:gd name="connsiteX6" fmla="*/ 30717 w 1021317"/>
                  <a:gd name="connsiteY6" fmla="*/ 279400 h 979204"/>
                  <a:gd name="connsiteX7" fmla="*/ 5317 w 1021317"/>
                  <a:gd name="connsiteY7" fmla="*/ 355600 h 979204"/>
                  <a:gd name="connsiteX8" fmla="*/ 43417 w 1021317"/>
                  <a:gd name="connsiteY8" fmla="*/ 546100 h 979204"/>
                  <a:gd name="connsiteX9" fmla="*/ 81517 w 1021317"/>
                  <a:gd name="connsiteY9" fmla="*/ 584200 h 979204"/>
                  <a:gd name="connsiteX10" fmla="*/ 157717 w 1021317"/>
                  <a:gd name="connsiteY10" fmla="*/ 609600 h 979204"/>
                  <a:gd name="connsiteX11" fmla="*/ 170417 w 1021317"/>
                  <a:gd name="connsiteY11" fmla="*/ 647700 h 979204"/>
                  <a:gd name="connsiteX12" fmla="*/ 221217 w 1021317"/>
                  <a:gd name="connsiteY12" fmla="*/ 660400 h 979204"/>
                  <a:gd name="connsiteX13" fmla="*/ 297417 w 1021317"/>
                  <a:gd name="connsiteY13" fmla="*/ 685800 h 979204"/>
                  <a:gd name="connsiteX14" fmla="*/ 335517 w 1021317"/>
                  <a:gd name="connsiteY14" fmla="*/ 698500 h 979204"/>
                  <a:gd name="connsiteX15" fmla="*/ 373617 w 1021317"/>
                  <a:gd name="connsiteY15" fmla="*/ 711200 h 979204"/>
                  <a:gd name="connsiteX16" fmla="*/ 462517 w 1021317"/>
                  <a:gd name="connsiteY16" fmla="*/ 800100 h 979204"/>
                  <a:gd name="connsiteX17" fmla="*/ 538717 w 1021317"/>
                  <a:gd name="connsiteY17" fmla="*/ 927100 h 979204"/>
                  <a:gd name="connsiteX18" fmla="*/ 564117 w 1021317"/>
                  <a:gd name="connsiteY18" fmla="*/ 965200 h 979204"/>
                  <a:gd name="connsiteX19" fmla="*/ 602217 w 1021317"/>
                  <a:gd name="connsiteY19" fmla="*/ 977900 h 979204"/>
                  <a:gd name="connsiteX20" fmla="*/ 754617 w 1021317"/>
                  <a:gd name="connsiteY20" fmla="*/ 965200 h 979204"/>
                  <a:gd name="connsiteX21" fmla="*/ 780017 w 1021317"/>
                  <a:gd name="connsiteY21" fmla="*/ 927100 h 979204"/>
                  <a:gd name="connsiteX22" fmla="*/ 792717 w 1021317"/>
                  <a:gd name="connsiteY22" fmla="*/ 889000 h 979204"/>
                  <a:gd name="connsiteX23" fmla="*/ 818117 w 1021317"/>
                  <a:gd name="connsiteY23" fmla="*/ 736600 h 979204"/>
                  <a:gd name="connsiteX24" fmla="*/ 856217 w 1021317"/>
                  <a:gd name="connsiteY24" fmla="*/ 660400 h 979204"/>
                  <a:gd name="connsiteX25" fmla="*/ 894317 w 1021317"/>
                  <a:gd name="connsiteY25" fmla="*/ 647700 h 979204"/>
                  <a:gd name="connsiteX26" fmla="*/ 932417 w 1021317"/>
                  <a:gd name="connsiteY26" fmla="*/ 622300 h 979204"/>
                  <a:gd name="connsiteX27" fmla="*/ 1021317 w 1021317"/>
                  <a:gd name="connsiteY27" fmla="*/ 622300 h 97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1317" h="979204">
                    <a:moveTo>
                      <a:pt x="284717" y="0"/>
                    </a:moveTo>
                    <a:cubicBezTo>
                      <a:pt x="280484" y="38100"/>
                      <a:pt x="277846" y="76411"/>
                      <a:pt x="272017" y="114300"/>
                    </a:cubicBezTo>
                    <a:cubicBezTo>
                      <a:pt x="269363" y="131552"/>
                      <a:pt x="270221" y="151470"/>
                      <a:pt x="259317" y="165100"/>
                    </a:cubicBezTo>
                    <a:cubicBezTo>
                      <a:pt x="250954" y="175553"/>
                      <a:pt x="234089" y="174122"/>
                      <a:pt x="221217" y="177800"/>
                    </a:cubicBezTo>
                    <a:cubicBezTo>
                      <a:pt x="204434" y="182595"/>
                      <a:pt x="187135" y="185484"/>
                      <a:pt x="170417" y="190500"/>
                    </a:cubicBezTo>
                    <a:cubicBezTo>
                      <a:pt x="87980" y="215231"/>
                      <a:pt x="111795" y="204182"/>
                      <a:pt x="56117" y="241300"/>
                    </a:cubicBezTo>
                    <a:cubicBezTo>
                      <a:pt x="47650" y="254000"/>
                      <a:pt x="36916" y="265452"/>
                      <a:pt x="30717" y="279400"/>
                    </a:cubicBezTo>
                    <a:cubicBezTo>
                      <a:pt x="19843" y="303866"/>
                      <a:pt x="5317" y="355600"/>
                      <a:pt x="5317" y="355600"/>
                    </a:cubicBezTo>
                    <a:cubicBezTo>
                      <a:pt x="12582" y="435518"/>
                      <a:pt x="0" y="485317"/>
                      <a:pt x="43417" y="546100"/>
                    </a:cubicBezTo>
                    <a:cubicBezTo>
                      <a:pt x="53856" y="560715"/>
                      <a:pt x="65817" y="575478"/>
                      <a:pt x="81517" y="584200"/>
                    </a:cubicBezTo>
                    <a:cubicBezTo>
                      <a:pt x="104922" y="597203"/>
                      <a:pt x="157717" y="609600"/>
                      <a:pt x="157717" y="609600"/>
                    </a:cubicBezTo>
                    <a:cubicBezTo>
                      <a:pt x="161950" y="622300"/>
                      <a:pt x="159964" y="639337"/>
                      <a:pt x="170417" y="647700"/>
                    </a:cubicBezTo>
                    <a:cubicBezTo>
                      <a:pt x="184047" y="658604"/>
                      <a:pt x="204499" y="655384"/>
                      <a:pt x="221217" y="660400"/>
                    </a:cubicBezTo>
                    <a:cubicBezTo>
                      <a:pt x="246862" y="668093"/>
                      <a:pt x="272017" y="677333"/>
                      <a:pt x="297417" y="685800"/>
                    </a:cubicBezTo>
                    <a:lnTo>
                      <a:pt x="335517" y="698500"/>
                    </a:lnTo>
                    <a:lnTo>
                      <a:pt x="373617" y="711200"/>
                    </a:lnTo>
                    <a:cubicBezTo>
                      <a:pt x="431843" y="798539"/>
                      <a:pt x="395457" y="777747"/>
                      <a:pt x="462517" y="800100"/>
                    </a:cubicBezTo>
                    <a:cubicBezTo>
                      <a:pt x="501569" y="878204"/>
                      <a:pt x="477415" y="835148"/>
                      <a:pt x="538717" y="927100"/>
                    </a:cubicBezTo>
                    <a:cubicBezTo>
                      <a:pt x="547184" y="939800"/>
                      <a:pt x="549637" y="960373"/>
                      <a:pt x="564117" y="965200"/>
                    </a:cubicBezTo>
                    <a:lnTo>
                      <a:pt x="602217" y="977900"/>
                    </a:lnTo>
                    <a:cubicBezTo>
                      <a:pt x="653017" y="973667"/>
                      <a:pt x="705602" y="979204"/>
                      <a:pt x="754617" y="965200"/>
                    </a:cubicBezTo>
                    <a:cubicBezTo>
                      <a:pt x="769293" y="961007"/>
                      <a:pt x="773191" y="940752"/>
                      <a:pt x="780017" y="927100"/>
                    </a:cubicBezTo>
                    <a:cubicBezTo>
                      <a:pt x="786004" y="915126"/>
                      <a:pt x="789039" y="901872"/>
                      <a:pt x="792717" y="889000"/>
                    </a:cubicBezTo>
                    <a:cubicBezTo>
                      <a:pt x="817953" y="800674"/>
                      <a:pt x="794926" y="864152"/>
                      <a:pt x="818117" y="736600"/>
                    </a:cubicBezTo>
                    <a:cubicBezTo>
                      <a:pt x="822033" y="715061"/>
                      <a:pt x="838910" y="674246"/>
                      <a:pt x="856217" y="660400"/>
                    </a:cubicBezTo>
                    <a:cubicBezTo>
                      <a:pt x="866670" y="652037"/>
                      <a:pt x="882343" y="653687"/>
                      <a:pt x="894317" y="647700"/>
                    </a:cubicBezTo>
                    <a:cubicBezTo>
                      <a:pt x="907969" y="640874"/>
                      <a:pt x="917450" y="625293"/>
                      <a:pt x="932417" y="622300"/>
                    </a:cubicBezTo>
                    <a:cubicBezTo>
                      <a:pt x="961475" y="616488"/>
                      <a:pt x="991684" y="622300"/>
                      <a:pt x="1021317" y="622300"/>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2247900" y="1381947"/>
                <a:ext cx="1866900" cy="398154"/>
              </a:xfrm>
              <a:custGeom>
                <a:avLst/>
                <a:gdLst>
                  <a:gd name="connsiteX0" fmla="*/ 1866900 w 1866900"/>
                  <a:gd name="connsiteY0" fmla="*/ 205553 h 398154"/>
                  <a:gd name="connsiteX1" fmla="*/ 1676400 w 1866900"/>
                  <a:gd name="connsiteY1" fmla="*/ 192853 h 398154"/>
                  <a:gd name="connsiteX2" fmla="*/ 1663700 w 1866900"/>
                  <a:gd name="connsiteY2" fmla="*/ 154753 h 398154"/>
                  <a:gd name="connsiteX3" fmla="*/ 1612900 w 1866900"/>
                  <a:gd name="connsiteY3" fmla="*/ 78553 h 398154"/>
                  <a:gd name="connsiteX4" fmla="*/ 1600200 w 1866900"/>
                  <a:gd name="connsiteY4" fmla="*/ 40453 h 398154"/>
                  <a:gd name="connsiteX5" fmla="*/ 1549400 w 1866900"/>
                  <a:gd name="connsiteY5" fmla="*/ 15053 h 398154"/>
                  <a:gd name="connsiteX6" fmla="*/ 1358900 w 1866900"/>
                  <a:gd name="connsiteY6" fmla="*/ 27753 h 398154"/>
                  <a:gd name="connsiteX7" fmla="*/ 1320800 w 1866900"/>
                  <a:gd name="connsiteY7" fmla="*/ 40453 h 398154"/>
                  <a:gd name="connsiteX8" fmla="*/ 1257300 w 1866900"/>
                  <a:gd name="connsiteY8" fmla="*/ 103953 h 398154"/>
                  <a:gd name="connsiteX9" fmla="*/ 1206500 w 1866900"/>
                  <a:gd name="connsiteY9" fmla="*/ 129353 h 398154"/>
                  <a:gd name="connsiteX10" fmla="*/ 1168400 w 1866900"/>
                  <a:gd name="connsiteY10" fmla="*/ 154753 h 398154"/>
                  <a:gd name="connsiteX11" fmla="*/ 1092200 w 1866900"/>
                  <a:gd name="connsiteY11" fmla="*/ 180153 h 398154"/>
                  <a:gd name="connsiteX12" fmla="*/ 889000 w 1866900"/>
                  <a:gd name="connsiteY12" fmla="*/ 154753 h 398154"/>
                  <a:gd name="connsiteX13" fmla="*/ 812800 w 1866900"/>
                  <a:gd name="connsiteY13" fmla="*/ 129353 h 398154"/>
                  <a:gd name="connsiteX14" fmla="*/ 419100 w 1866900"/>
                  <a:gd name="connsiteY14" fmla="*/ 78553 h 398154"/>
                  <a:gd name="connsiteX15" fmla="*/ 342900 w 1866900"/>
                  <a:gd name="connsiteY15" fmla="*/ 27753 h 398154"/>
                  <a:gd name="connsiteX16" fmla="*/ 215900 w 1866900"/>
                  <a:gd name="connsiteY16" fmla="*/ 40453 h 398154"/>
                  <a:gd name="connsiteX17" fmla="*/ 165100 w 1866900"/>
                  <a:gd name="connsiteY17" fmla="*/ 53153 h 398154"/>
                  <a:gd name="connsiteX18" fmla="*/ 114300 w 1866900"/>
                  <a:gd name="connsiteY18" fmla="*/ 129353 h 398154"/>
                  <a:gd name="connsiteX19" fmla="*/ 88900 w 1866900"/>
                  <a:gd name="connsiteY19" fmla="*/ 205553 h 398154"/>
                  <a:gd name="connsiteX20" fmla="*/ 63500 w 1866900"/>
                  <a:gd name="connsiteY20" fmla="*/ 294453 h 398154"/>
                  <a:gd name="connsiteX21" fmla="*/ 50800 w 1866900"/>
                  <a:gd name="connsiteY21" fmla="*/ 383353 h 398154"/>
                  <a:gd name="connsiteX22" fmla="*/ 0 w 1866900"/>
                  <a:gd name="connsiteY22" fmla="*/ 396053 h 39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6900" h="398154">
                    <a:moveTo>
                      <a:pt x="1866900" y="205553"/>
                    </a:moveTo>
                    <a:cubicBezTo>
                      <a:pt x="1803400" y="201320"/>
                      <a:pt x="1738141" y="208288"/>
                      <a:pt x="1676400" y="192853"/>
                    </a:cubicBezTo>
                    <a:cubicBezTo>
                      <a:pt x="1663413" y="189606"/>
                      <a:pt x="1670201" y="166455"/>
                      <a:pt x="1663700" y="154753"/>
                    </a:cubicBezTo>
                    <a:cubicBezTo>
                      <a:pt x="1648875" y="128068"/>
                      <a:pt x="1622553" y="107513"/>
                      <a:pt x="1612900" y="78553"/>
                    </a:cubicBezTo>
                    <a:cubicBezTo>
                      <a:pt x="1608667" y="65853"/>
                      <a:pt x="1609666" y="49919"/>
                      <a:pt x="1600200" y="40453"/>
                    </a:cubicBezTo>
                    <a:cubicBezTo>
                      <a:pt x="1586813" y="27066"/>
                      <a:pt x="1566333" y="23520"/>
                      <a:pt x="1549400" y="15053"/>
                    </a:cubicBezTo>
                    <a:cubicBezTo>
                      <a:pt x="1485900" y="19286"/>
                      <a:pt x="1422152" y="20725"/>
                      <a:pt x="1358900" y="27753"/>
                    </a:cubicBezTo>
                    <a:cubicBezTo>
                      <a:pt x="1345595" y="29231"/>
                      <a:pt x="1331253" y="32090"/>
                      <a:pt x="1320800" y="40453"/>
                    </a:cubicBezTo>
                    <a:cubicBezTo>
                      <a:pt x="1204383" y="133586"/>
                      <a:pt x="1390650" y="27753"/>
                      <a:pt x="1257300" y="103953"/>
                    </a:cubicBezTo>
                    <a:cubicBezTo>
                      <a:pt x="1240862" y="113346"/>
                      <a:pt x="1222938" y="119960"/>
                      <a:pt x="1206500" y="129353"/>
                    </a:cubicBezTo>
                    <a:cubicBezTo>
                      <a:pt x="1193248" y="136926"/>
                      <a:pt x="1182348" y="148554"/>
                      <a:pt x="1168400" y="154753"/>
                    </a:cubicBezTo>
                    <a:cubicBezTo>
                      <a:pt x="1143934" y="165627"/>
                      <a:pt x="1092200" y="180153"/>
                      <a:pt x="1092200" y="180153"/>
                    </a:cubicBezTo>
                    <a:cubicBezTo>
                      <a:pt x="989974" y="171634"/>
                      <a:pt x="966119" y="177889"/>
                      <a:pt x="889000" y="154753"/>
                    </a:cubicBezTo>
                    <a:cubicBezTo>
                      <a:pt x="863355" y="147060"/>
                      <a:pt x="812800" y="129353"/>
                      <a:pt x="812800" y="129353"/>
                    </a:cubicBezTo>
                    <a:cubicBezTo>
                      <a:pt x="683447" y="0"/>
                      <a:pt x="841413" y="140658"/>
                      <a:pt x="419100" y="78553"/>
                    </a:cubicBezTo>
                    <a:cubicBezTo>
                      <a:pt x="388898" y="74112"/>
                      <a:pt x="342900" y="27753"/>
                      <a:pt x="342900" y="27753"/>
                    </a:cubicBezTo>
                    <a:cubicBezTo>
                      <a:pt x="300567" y="31986"/>
                      <a:pt x="258017" y="34436"/>
                      <a:pt x="215900" y="40453"/>
                    </a:cubicBezTo>
                    <a:cubicBezTo>
                      <a:pt x="198621" y="42921"/>
                      <a:pt x="178236" y="41659"/>
                      <a:pt x="165100" y="53153"/>
                    </a:cubicBezTo>
                    <a:cubicBezTo>
                      <a:pt x="142126" y="73255"/>
                      <a:pt x="123953" y="100393"/>
                      <a:pt x="114300" y="129353"/>
                    </a:cubicBezTo>
                    <a:cubicBezTo>
                      <a:pt x="105833" y="154753"/>
                      <a:pt x="95394" y="179578"/>
                      <a:pt x="88900" y="205553"/>
                    </a:cubicBezTo>
                    <a:cubicBezTo>
                      <a:pt x="72953" y="269340"/>
                      <a:pt x="81720" y="239794"/>
                      <a:pt x="63500" y="294453"/>
                    </a:cubicBezTo>
                    <a:cubicBezTo>
                      <a:pt x="59267" y="324086"/>
                      <a:pt x="66665" y="357969"/>
                      <a:pt x="50800" y="383353"/>
                    </a:cubicBezTo>
                    <a:cubicBezTo>
                      <a:pt x="41549" y="398154"/>
                      <a:pt x="0" y="396053"/>
                      <a:pt x="0" y="396053"/>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2247900" y="1358900"/>
                <a:ext cx="940399" cy="914476"/>
              </a:xfrm>
              <a:custGeom>
                <a:avLst/>
                <a:gdLst>
                  <a:gd name="connsiteX0" fmla="*/ 0 w 940399"/>
                  <a:gd name="connsiteY0" fmla="*/ 762000 h 914476"/>
                  <a:gd name="connsiteX1" fmla="*/ 190500 w 940399"/>
                  <a:gd name="connsiteY1" fmla="*/ 787400 h 914476"/>
                  <a:gd name="connsiteX2" fmla="*/ 266700 w 940399"/>
                  <a:gd name="connsiteY2" fmla="*/ 812800 h 914476"/>
                  <a:gd name="connsiteX3" fmla="*/ 292100 w 940399"/>
                  <a:gd name="connsiteY3" fmla="*/ 850900 h 914476"/>
                  <a:gd name="connsiteX4" fmla="*/ 304800 w 940399"/>
                  <a:gd name="connsiteY4" fmla="*/ 889000 h 914476"/>
                  <a:gd name="connsiteX5" fmla="*/ 342900 w 940399"/>
                  <a:gd name="connsiteY5" fmla="*/ 914400 h 914476"/>
                  <a:gd name="connsiteX6" fmla="*/ 419100 w 940399"/>
                  <a:gd name="connsiteY6" fmla="*/ 901700 h 914476"/>
                  <a:gd name="connsiteX7" fmla="*/ 431800 w 940399"/>
                  <a:gd name="connsiteY7" fmla="*/ 863600 h 914476"/>
                  <a:gd name="connsiteX8" fmla="*/ 469900 w 940399"/>
                  <a:gd name="connsiteY8" fmla="*/ 825500 h 914476"/>
                  <a:gd name="connsiteX9" fmla="*/ 482600 w 940399"/>
                  <a:gd name="connsiteY9" fmla="*/ 787400 h 914476"/>
                  <a:gd name="connsiteX10" fmla="*/ 584200 w 940399"/>
                  <a:gd name="connsiteY10" fmla="*/ 698500 h 914476"/>
                  <a:gd name="connsiteX11" fmla="*/ 622300 w 940399"/>
                  <a:gd name="connsiteY11" fmla="*/ 673100 h 914476"/>
                  <a:gd name="connsiteX12" fmla="*/ 736600 w 940399"/>
                  <a:gd name="connsiteY12" fmla="*/ 660400 h 914476"/>
                  <a:gd name="connsiteX13" fmla="*/ 825500 w 940399"/>
                  <a:gd name="connsiteY13" fmla="*/ 622300 h 914476"/>
                  <a:gd name="connsiteX14" fmla="*/ 838200 w 940399"/>
                  <a:gd name="connsiteY14" fmla="*/ 584200 h 914476"/>
                  <a:gd name="connsiteX15" fmla="*/ 863600 w 940399"/>
                  <a:gd name="connsiteY15" fmla="*/ 546100 h 914476"/>
                  <a:gd name="connsiteX16" fmla="*/ 889000 w 940399"/>
                  <a:gd name="connsiteY16" fmla="*/ 469900 h 914476"/>
                  <a:gd name="connsiteX17" fmla="*/ 901700 w 940399"/>
                  <a:gd name="connsiteY17" fmla="*/ 431800 h 914476"/>
                  <a:gd name="connsiteX18" fmla="*/ 838200 w 940399"/>
                  <a:gd name="connsiteY18" fmla="*/ 330200 h 914476"/>
                  <a:gd name="connsiteX19" fmla="*/ 850900 w 940399"/>
                  <a:gd name="connsiteY19" fmla="*/ 190500 h 914476"/>
                  <a:gd name="connsiteX20" fmla="*/ 889000 w 940399"/>
                  <a:gd name="connsiteY20" fmla="*/ 177800 h 914476"/>
                  <a:gd name="connsiteX21" fmla="*/ 927100 w 940399"/>
                  <a:gd name="connsiteY21" fmla="*/ 101600 h 914476"/>
                  <a:gd name="connsiteX22" fmla="*/ 939800 w 940399"/>
                  <a:gd name="connsiteY22" fmla="*/ 0 h 9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399" h="914476">
                    <a:moveTo>
                      <a:pt x="0" y="762000"/>
                    </a:moveTo>
                    <a:cubicBezTo>
                      <a:pt x="95481" y="770680"/>
                      <a:pt x="117333" y="765450"/>
                      <a:pt x="190500" y="787400"/>
                    </a:cubicBezTo>
                    <a:cubicBezTo>
                      <a:pt x="216145" y="795093"/>
                      <a:pt x="266700" y="812800"/>
                      <a:pt x="266700" y="812800"/>
                    </a:cubicBezTo>
                    <a:cubicBezTo>
                      <a:pt x="275167" y="825500"/>
                      <a:pt x="285274" y="837248"/>
                      <a:pt x="292100" y="850900"/>
                    </a:cubicBezTo>
                    <a:cubicBezTo>
                      <a:pt x="298087" y="862874"/>
                      <a:pt x="296437" y="878547"/>
                      <a:pt x="304800" y="889000"/>
                    </a:cubicBezTo>
                    <a:cubicBezTo>
                      <a:pt x="314335" y="900919"/>
                      <a:pt x="330200" y="905933"/>
                      <a:pt x="342900" y="914400"/>
                    </a:cubicBezTo>
                    <a:cubicBezTo>
                      <a:pt x="368300" y="910167"/>
                      <a:pt x="396742" y="914476"/>
                      <a:pt x="419100" y="901700"/>
                    </a:cubicBezTo>
                    <a:cubicBezTo>
                      <a:pt x="430723" y="895058"/>
                      <a:pt x="424374" y="874739"/>
                      <a:pt x="431800" y="863600"/>
                    </a:cubicBezTo>
                    <a:cubicBezTo>
                      <a:pt x="441763" y="848656"/>
                      <a:pt x="457200" y="838200"/>
                      <a:pt x="469900" y="825500"/>
                    </a:cubicBezTo>
                    <a:cubicBezTo>
                      <a:pt x="474133" y="812800"/>
                      <a:pt x="476613" y="799374"/>
                      <a:pt x="482600" y="787400"/>
                    </a:cubicBezTo>
                    <a:cubicBezTo>
                      <a:pt x="509058" y="734483"/>
                      <a:pt x="527050" y="736600"/>
                      <a:pt x="584200" y="698500"/>
                    </a:cubicBezTo>
                    <a:cubicBezTo>
                      <a:pt x="596900" y="690033"/>
                      <a:pt x="607130" y="674786"/>
                      <a:pt x="622300" y="673100"/>
                    </a:cubicBezTo>
                    <a:lnTo>
                      <a:pt x="736600" y="660400"/>
                    </a:lnTo>
                    <a:cubicBezTo>
                      <a:pt x="767105" y="652774"/>
                      <a:pt x="803574" y="649708"/>
                      <a:pt x="825500" y="622300"/>
                    </a:cubicBezTo>
                    <a:cubicBezTo>
                      <a:pt x="833863" y="611847"/>
                      <a:pt x="832213" y="596174"/>
                      <a:pt x="838200" y="584200"/>
                    </a:cubicBezTo>
                    <a:cubicBezTo>
                      <a:pt x="845026" y="570548"/>
                      <a:pt x="857401" y="560048"/>
                      <a:pt x="863600" y="546100"/>
                    </a:cubicBezTo>
                    <a:cubicBezTo>
                      <a:pt x="874474" y="521634"/>
                      <a:pt x="880533" y="495300"/>
                      <a:pt x="889000" y="469900"/>
                    </a:cubicBezTo>
                    <a:lnTo>
                      <a:pt x="901700" y="431800"/>
                    </a:lnTo>
                    <a:cubicBezTo>
                      <a:pt x="871473" y="341120"/>
                      <a:pt x="898577" y="370452"/>
                      <a:pt x="838200" y="330200"/>
                    </a:cubicBezTo>
                    <a:cubicBezTo>
                      <a:pt x="842433" y="283633"/>
                      <a:pt x="836114" y="234859"/>
                      <a:pt x="850900" y="190500"/>
                    </a:cubicBezTo>
                    <a:cubicBezTo>
                      <a:pt x="855133" y="177800"/>
                      <a:pt x="878547" y="186163"/>
                      <a:pt x="889000" y="177800"/>
                    </a:cubicBezTo>
                    <a:cubicBezTo>
                      <a:pt x="911381" y="159895"/>
                      <a:pt x="918734" y="126699"/>
                      <a:pt x="927100" y="101600"/>
                    </a:cubicBezTo>
                    <a:cubicBezTo>
                      <a:pt x="940399" y="8509"/>
                      <a:pt x="939800" y="42634"/>
                      <a:pt x="939800" y="0"/>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2324100" y="2373363"/>
                <a:ext cx="1795396" cy="433337"/>
              </a:xfrm>
              <a:custGeom>
                <a:avLst/>
                <a:gdLst>
                  <a:gd name="connsiteX0" fmla="*/ 0 w 1795396"/>
                  <a:gd name="connsiteY0" fmla="*/ 433337 h 433337"/>
                  <a:gd name="connsiteX1" fmla="*/ 25400 w 1795396"/>
                  <a:gd name="connsiteY1" fmla="*/ 179337 h 433337"/>
                  <a:gd name="connsiteX2" fmla="*/ 38100 w 1795396"/>
                  <a:gd name="connsiteY2" fmla="*/ 128537 h 433337"/>
                  <a:gd name="connsiteX3" fmla="*/ 101600 w 1795396"/>
                  <a:gd name="connsiteY3" fmla="*/ 65037 h 433337"/>
                  <a:gd name="connsiteX4" fmla="*/ 190500 w 1795396"/>
                  <a:gd name="connsiteY4" fmla="*/ 1537 h 433337"/>
                  <a:gd name="connsiteX5" fmla="*/ 304800 w 1795396"/>
                  <a:gd name="connsiteY5" fmla="*/ 14237 h 433337"/>
                  <a:gd name="connsiteX6" fmla="*/ 317500 w 1795396"/>
                  <a:gd name="connsiteY6" fmla="*/ 52337 h 433337"/>
                  <a:gd name="connsiteX7" fmla="*/ 330200 w 1795396"/>
                  <a:gd name="connsiteY7" fmla="*/ 115837 h 433337"/>
                  <a:gd name="connsiteX8" fmla="*/ 342900 w 1795396"/>
                  <a:gd name="connsiteY8" fmla="*/ 204737 h 433337"/>
                  <a:gd name="connsiteX9" fmla="*/ 355600 w 1795396"/>
                  <a:gd name="connsiteY9" fmla="*/ 242837 h 433337"/>
                  <a:gd name="connsiteX10" fmla="*/ 393700 w 1795396"/>
                  <a:gd name="connsiteY10" fmla="*/ 255537 h 433337"/>
                  <a:gd name="connsiteX11" fmla="*/ 660400 w 1795396"/>
                  <a:gd name="connsiteY11" fmla="*/ 255537 h 433337"/>
                  <a:gd name="connsiteX12" fmla="*/ 698500 w 1795396"/>
                  <a:gd name="connsiteY12" fmla="*/ 293637 h 433337"/>
                  <a:gd name="connsiteX13" fmla="*/ 774700 w 1795396"/>
                  <a:gd name="connsiteY13" fmla="*/ 319037 h 433337"/>
                  <a:gd name="connsiteX14" fmla="*/ 812800 w 1795396"/>
                  <a:gd name="connsiteY14" fmla="*/ 331737 h 433337"/>
                  <a:gd name="connsiteX15" fmla="*/ 1028700 w 1795396"/>
                  <a:gd name="connsiteY15" fmla="*/ 319037 h 433337"/>
                  <a:gd name="connsiteX16" fmla="*/ 1066800 w 1795396"/>
                  <a:gd name="connsiteY16" fmla="*/ 306337 h 433337"/>
                  <a:gd name="connsiteX17" fmla="*/ 1092200 w 1795396"/>
                  <a:gd name="connsiteY17" fmla="*/ 268237 h 433337"/>
                  <a:gd name="connsiteX18" fmla="*/ 1130300 w 1795396"/>
                  <a:gd name="connsiteY18" fmla="*/ 230137 h 433337"/>
                  <a:gd name="connsiteX19" fmla="*/ 1168400 w 1795396"/>
                  <a:gd name="connsiteY19" fmla="*/ 179337 h 433337"/>
                  <a:gd name="connsiteX20" fmla="*/ 1219200 w 1795396"/>
                  <a:gd name="connsiteY20" fmla="*/ 153937 h 433337"/>
                  <a:gd name="connsiteX21" fmla="*/ 1257300 w 1795396"/>
                  <a:gd name="connsiteY21" fmla="*/ 115837 h 433337"/>
                  <a:gd name="connsiteX22" fmla="*/ 1333500 w 1795396"/>
                  <a:gd name="connsiteY22" fmla="*/ 77737 h 433337"/>
                  <a:gd name="connsiteX23" fmla="*/ 1422400 w 1795396"/>
                  <a:gd name="connsiteY23" fmla="*/ 39637 h 433337"/>
                  <a:gd name="connsiteX24" fmla="*/ 1625600 w 1795396"/>
                  <a:gd name="connsiteY24" fmla="*/ 52337 h 433337"/>
                  <a:gd name="connsiteX25" fmla="*/ 1663700 w 1795396"/>
                  <a:gd name="connsiteY25" fmla="*/ 128537 h 433337"/>
                  <a:gd name="connsiteX26" fmla="*/ 1689100 w 1795396"/>
                  <a:gd name="connsiteY26" fmla="*/ 179337 h 433337"/>
                  <a:gd name="connsiteX27" fmla="*/ 1739900 w 1795396"/>
                  <a:gd name="connsiteY27" fmla="*/ 255537 h 433337"/>
                  <a:gd name="connsiteX28" fmla="*/ 1765300 w 1795396"/>
                  <a:gd name="connsiteY28" fmla="*/ 331737 h 433337"/>
                  <a:gd name="connsiteX29" fmla="*/ 1790700 w 1795396"/>
                  <a:gd name="connsiteY29" fmla="*/ 395237 h 4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5396" h="433337">
                    <a:moveTo>
                      <a:pt x="0" y="433337"/>
                    </a:moveTo>
                    <a:cubicBezTo>
                      <a:pt x="7434" y="336700"/>
                      <a:pt x="8995" y="269563"/>
                      <a:pt x="25400" y="179337"/>
                    </a:cubicBezTo>
                    <a:cubicBezTo>
                      <a:pt x="28522" y="162164"/>
                      <a:pt x="31224" y="144580"/>
                      <a:pt x="38100" y="128537"/>
                    </a:cubicBezTo>
                    <a:cubicBezTo>
                      <a:pt x="58796" y="80246"/>
                      <a:pt x="63970" y="96395"/>
                      <a:pt x="101600" y="65037"/>
                    </a:cubicBezTo>
                    <a:cubicBezTo>
                      <a:pt x="178830" y="678"/>
                      <a:pt x="96500" y="48537"/>
                      <a:pt x="190500" y="1537"/>
                    </a:cubicBezTo>
                    <a:cubicBezTo>
                      <a:pt x="228600" y="5770"/>
                      <a:pt x="269207" y="0"/>
                      <a:pt x="304800" y="14237"/>
                    </a:cubicBezTo>
                    <a:cubicBezTo>
                      <a:pt x="317229" y="19209"/>
                      <a:pt x="314253" y="39350"/>
                      <a:pt x="317500" y="52337"/>
                    </a:cubicBezTo>
                    <a:cubicBezTo>
                      <a:pt x="322735" y="73278"/>
                      <a:pt x="326651" y="94545"/>
                      <a:pt x="330200" y="115837"/>
                    </a:cubicBezTo>
                    <a:cubicBezTo>
                      <a:pt x="335121" y="145364"/>
                      <a:pt x="337029" y="175384"/>
                      <a:pt x="342900" y="204737"/>
                    </a:cubicBezTo>
                    <a:cubicBezTo>
                      <a:pt x="345525" y="217864"/>
                      <a:pt x="346134" y="233371"/>
                      <a:pt x="355600" y="242837"/>
                    </a:cubicBezTo>
                    <a:cubicBezTo>
                      <a:pt x="365066" y="252303"/>
                      <a:pt x="381000" y="251304"/>
                      <a:pt x="393700" y="255537"/>
                    </a:cubicBezTo>
                    <a:cubicBezTo>
                      <a:pt x="489105" y="244936"/>
                      <a:pt x="562296" y="229376"/>
                      <a:pt x="660400" y="255537"/>
                    </a:cubicBezTo>
                    <a:cubicBezTo>
                      <a:pt x="677754" y="260165"/>
                      <a:pt x="682800" y="284915"/>
                      <a:pt x="698500" y="293637"/>
                    </a:cubicBezTo>
                    <a:cubicBezTo>
                      <a:pt x="721905" y="306640"/>
                      <a:pt x="749300" y="310570"/>
                      <a:pt x="774700" y="319037"/>
                    </a:cubicBezTo>
                    <a:lnTo>
                      <a:pt x="812800" y="331737"/>
                    </a:lnTo>
                    <a:cubicBezTo>
                      <a:pt x="884767" y="327504"/>
                      <a:pt x="956967" y="326210"/>
                      <a:pt x="1028700" y="319037"/>
                    </a:cubicBezTo>
                    <a:cubicBezTo>
                      <a:pt x="1042021" y="317705"/>
                      <a:pt x="1056347" y="314700"/>
                      <a:pt x="1066800" y="306337"/>
                    </a:cubicBezTo>
                    <a:cubicBezTo>
                      <a:pt x="1078719" y="296802"/>
                      <a:pt x="1082429" y="279963"/>
                      <a:pt x="1092200" y="268237"/>
                    </a:cubicBezTo>
                    <a:cubicBezTo>
                      <a:pt x="1103698" y="254439"/>
                      <a:pt x="1118611" y="243774"/>
                      <a:pt x="1130300" y="230137"/>
                    </a:cubicBezTo>
                    <a:cubicBezTo>
                      <a:pt x="1144075" y="214066"/>
                      <a:pt x="1152329" y="193112"/>
                      <a:pt x="1168400" y="179337"/>
                    </a:cubicBezTo>
                    <a:cubicBezTo>
                      <a:pt x="1182774" y="167016"/>
                      <a:pt x="1203794" y="164941"/>
                      <a:pt x="1219200" y="153937"/>
                    </a:cubicBezTo>
                    <a:cubicBezTo>
                      <a:pt x="1233815" y="143498"/>
                      <a:pt x="1243502" y="127335"/>
                      <a:pt x="1257300" y="115837"/>
                    </a:cubicBezTo>
                    <a:cubicBezTo>
                      <a:pt x="1311895" y="70341"/>
                      <a:pt x="1276222" y="106376"/>
                      <a:pt x="1333500" y="77737"/>
                    </a:cubicBezTo>
                    <a:cubicBezTo>
                      <a:pt x="1421205" y="33884"/>
                      <a:pt x="1316674" y="66068"/>
                      <a:pt x="1422400" y="39637"/>
                    </a:cubicBezTo>
                    <a:cubicBezTo>
                      <a:pt x="1490133" y="43870"/>
                      <a:pt x="1559351" y="37615"/>
                      <a:pt x="1625600" y="52337"/>
                    </a:cubicBezTo>
                    <a:cubicBezTo>
                      <a:pt x="1644868" y="56619"/>
                      <a:pt x="1658064" y="115387"/>
                      <a:pt x="1663700" y="128537"/>
                    </a:cubicBezTo>
                    <a:cubicBezTo>
                      <a:pt x="1671158" y="145938"/>
                      <a:pt x="1679360" y="163103"/>
                      <a:pt x="1689100" y="179337"/>
                    </a:cubicBezTo>
                    <a:cubicBezTo>
                      <a:pt x="1704806" y="205514"/>
                      <a:pt x="1730247" y="226577"/>
                      <a:pt x="1739900" y="255537"/>
                    </a:cubicBezTo>
                    <a:cubicBezTo>
                      <a:pt x="1748367" y="280937"/>
                      <a:pt x="1750448" y="309460"/>
                      <a:pt x="1765300" y="331737"/>
                    </a:cubicBezTo>
                    <a:cubicBezTo>
                      <a:pt x="1795396" y="376882"/>
                      <a:pt x="1790700" y="354573"/>
                      <a:pt x="1790700" y="395237"/>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2286000" y="1409700"/>
                <a:ext cx="1841500" cy="897360"/>
              </a:xfrm>
              <a:custGeom>
                <a:avLst/>
                <a:gdLst>
                  <a:gd name="connsiteX0" fmla="*/ 0 w 1841500"/>
                  <a:gd name="connsiteY0" fmla="*/ 876300 h 897360"/>
                  <a:gd name="connsiteX1" fmla="*/ 228600 w 1841500"/>
                  <a:gd name="connsiteY1" fmla="*/ 825500 h 897360"/>
                  <a:gd name="connsiteX2" fmla="*/ 254000 w 1841500"/>
                  <a:gd name="connsiteY2" fmla="*/ 787400 h 897360"/>
                  <a:gd name="connsiteX3" fmla="*/ 266700 w 1841500"/>
                  <a:gd name="connsiteY3" fmla="*/ 749300 h 897360"/>
                  <a:gd name="connsiteX4" fmla="*/ 304800 w 1841500"/>
                  <a:gd name="connsiteY4" fmla="*/ 736600 h 897360"/>
                  <a:gd name="connsiteX5" fmla="*/ 558800 w 1841500"/>
                  <a:gd name="connsiteY5" fmla="*/ 723900 h 897360"/>
                  <a:gd name="connsiteX6" fmla="*/ 647700 w 1841500"/>
                  <a:gd name="connsiteY6" fmla="*/ 609600 h 897360"/>
                  <a:gd name="connsiteX7" fmla="*/ 673100 w 1841500"/>
                  <a:gd name="connsiteY7" fmla="*/ 533400 h 897360"/>
                  <a:gd name="connsiteX8" fmla="*/ 685800 w 1841500"/>
                  <a:gd name="connsiteY8" fmla="*/ 495300 h 897360"/>
                  <a:gd name="connsiteX9" fmla="*/ 698500 w 1841500"/>
                  <a:gd name="connsiteY9" fmla="*/ 431800 h 897360"/>
                  <a:gd name="connsiteX10" fmla="*/ 825500 w 1841500"/>
                  <a:gd name="connsiteY10" fmla="*/ 355600 h 897360"/>
                  <a:gd name="connsiteX11" fmla="*/ 876300 w 1841500"/>
                  <a:gd name="connsiteY11" fmla="*/ 279400 h 897360"/>
                  <a:gd name="connsiteX12" fmla="*/ 901700 w 1841500"/>
                  <a:gd name="connsiteY12" fmla="*/ 203200 h 897360"/>
                  <a:gd name="connsiteX13" fmla="*/ 914400 w 1841500"/>
                  <a:gd name="connsiteY13" fmla="*/ 152400 h 897360"/>
                  <a:gd name="connsiteX14" fmla="*/ 952500 w 1841500"/>
                  <a:gd name="connsiteY14" fmla="*/ 139700 h 897360"/>
                  <a:gd name="connsiteX15" fmla="*/ 965200 w 1841500"/>
                  <a:gd name="connsiteY15" fmla="*/ 101600 h 897360"/>
                  <a:gd name="connsiteX16" fmla="*/ 1003300 w 1841500"/>
                  <a:gd name="connsiteY16" fmla="*/ 88900 h 897360"/>
                  <a:gd name="connsiteX17" fmla="*/ 1079500 w 1841500"/>
                  <a:gd name="connsiteY17" fmla="*/ 76200 h 897360"/>
                  <a:gd name="connsiteX18" fmla="*/ 1155700 w 1841500"/>
                  <a:gd name="connsiteY18" fmla="*/ 25400 h 897360"/>
                  <a:gd name="connsiteX19" fmla="*/ 1231900 w 1841500"/>
                  <a:gd name="connsiteY19" fmla="*/ 0 h 897360"/>
                  <a:gd name="connsiteX20" fmla="*/ 1460500 w 1841500"/>
                  <a:gd name="connsiteY20" fmla="*/ 12700 h 897360"/>
                  <a:gd name="connsiteX21" fmla="*/ 1511300 w 1841500"/>
                  <a:gd name="connsiteY21" fmla="*/ 25400 h 897360"/>
                  <a:gd name="connsiteX22" fmla="*/ 1549400 w 1841500"/>
                  <a:gd name="connsiteY22" fmla="*/ 63500 h 897360"/>
                  <a:gd name="connsiteX23" fmla="*/ 1663700 w 1841500"/>
                  <a:gd name="connsiteY23" fmla="*/ 165100 h 897360"/>
                  <a:gd name="connsiteX24" fmla="*/ 1727200 w 1841500"/>
                  <a:gd name="connsiteY24" fmla="*/ 241300 h 897360"/>
                  <a:gd name="connsiteX25" fmla="*/ 1739900 w 1841500"/>
                  <a:gd name="connsiteY25" fmla="*/ 279400 h 897360"/>
                  <a:gd name="connsiteX26" fmla="*/ 1765300 w 1841500"/>
                  <a:gd name="connsiteY26" fmla="*/ 406400 h 897360"/>
                  <a:gd name="connsiteX27" fmla="*/ 1841500 w 1841500"/>
                  <a:gd name="connsiteY27" fmla="*/ 406400 h 89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41500" h="897360">
                    <a:moveTo>
                      <a:pt x="0" y="876300"/>
                    </a:moveTo>
                    <a:cubicBezTo>
                      <a:pt x="124595" y="867400"/>
                      <a:pt x="156740" y="897360"/>
                      <a:pt x="228600" y="825500"/>
                    </a:cubicBezTo>
                    <a:cubicBezTo>
                      <a:pt x="239393" y="814707"/>
                      <a:pt x="247174" y="801052"/>
                      <a:pt x="254000" y="787400"/>
                    </a:cubicBezTo>
                    <a:cubicBezTo>
                      <a:pt x="259987" y="775426"/>
                      <a:pt x="257234" y="758766"/>
                      <a:pt x="266700" y="749300"/>
                    </a:cubicBezTo>
                    <a:cubicBezTo>
                      <a:pt x="276166" y="739834"/>
                      <a:pt x="291463" y="737760"/>
                      <a:pt x="304800" y="736600"/>
                    </a:cubicBezTo>
                    <a:cubicBezTo>
                      <a:pt x="389254" y="729256"/>
                      <a:pt x="474133" y="728133"/>
                      <a:pt x="558800" y="723900"/>
                    </a:cubicBezTo>
                    <a:cubicBezTo>
                      <a:pt x="591674" y="691026"/>
                      <a:pt x="632509" y="655172"/>
                      <a:pt x="647700" y="609600"/>
                    </a:cubicBezTo>
                    <a:lnTo>
                      <a:pt x="673100" y="533400"/>
                    </a:lnTo>
                    <a:cubicBezTo>
                      <a:pt x="677333" y="520700"/>
                      <a:pt x="683175" y="508427"/>
                      <a:pt x="685800" y="495300"/>
                    </a:cubicBezTo>
                    <a:cubicBezTo>
                      <a:pt x="690033" y="474133"/>
                      <a:pt x="685248" y="448839"/>
                      <a:pt x="698500" y="431800"/>
                    </a:cubicBezTo>
                    <a:cubicBezTo>
                      <a:pt x="718005" y="406722"/>
                      <a:pt x="792326" y="372187"/>
                      <a:pt x="825500" y="355600"/>
                    </a:cubicBezTo>
                    <a:cubicBezTo>
                      <a:pt x="842433" y="330200"/>
                      <a:pt x="866647" y="308360"/>
                      <a:pt x="876300" y="279400"/>
                    </a:cubicBezTo>
                    <a:cubicBezTo>
                      <a:pt x="884767" y="254000"/>
                      <a:pt x="895206" y="229175"/>
                      <a:pt x="901700" y="203200"/>
                    </a:cubicBezTo>
                    <a:cubicBezTo>
                      <a:pt x="905933" y="186267"/>
                      <a:pt x="903496" y="166030"/>
                      <a:pt x="914400" y="152400"/>
                    </a:cubicBezTo>
                    <a:cubicBezTo>
                      <a:pt x="922763" y="141947"/>
                      <a:pt x="939800" y="143933"/>
                      <a:pt x="952500" y="139700"/>
                    </a:cubicBezTo>
                    <a:cubicBezTo>
                      <a:pt x="956733" y="127000"/>
                      <a:pt x="955734" y="111066"/>
                      <a:pt x="965200" y="101600"/>
                    </a:cubicBezTo>
                    <a:cubicBezTo>
                      <a:pt x="974666" y="92134"/>
                      <a:pt x="990232" y="91804"/>
                      <a:pt x="1003300" y="88900"/>
                    </a:cubicBezTo>
                    <a:cubicBezTo>
                      <a:pt x="1028437" y="83314"/>
                      <a:pt x="1054100" y="80433"/>
                      <a:pt x="1079500" y="76200"/>
                    </a:cubicBezTo>
                    <a:cubicBezTo>
                      <a:pt x="1104900" y="59267"/>
                      <a:pt x="1126740" y="35053"/>
                      <a:pt x="1155700" y="25400"/>
                    </a:cubicBezTo>
                    <a:lnTo>
                      <a:pt x="1231900" y="0"/>
                    </a:lnTo>
                    <a:cubicBezTo>
                      <a:pt x="1308100" y="4233"/>
                      <a:pt x="1384496" y="5791"/>
                      <a:pt x="1460500" y="12700"/>
                    </a:cubicBezTo>
                    <a:cubicBezTo>
                      <a:pt x="1477883" y="14280"/>
                      <a:pt x="1496145" y="16740"/>
                      <a:pt x="1511300" y="25400"/>
                    </a:cubicBezTo>
                    <a:cubicBezTo>
                      <a:pt x="1526894" y="34311"/>
                      <a:pt x="1535602" y="52002"/>
                      <a:pt x="1549400" y="63500"/>
                    </a:cubicBezTo>
                    <a:cubicBezTo>
                      <a:pt x="1606661" y="111218"/>
                      <a:pt x="1601951" y="72477"/>
                      <a:pt x="1663700" y="165100"/>
                    </a:cubicBezTo>
                    <a:cubicBezTo>
                      <a:pt x="1699063" y="218144"/>
                      <a:pt x="1678307" y="192407"/>
                      <a:pt x="1727200" y="241300"/>
                    </a:cubicBezTo>
                    <a:cubicBezTo>
                      <a:pt x="1731433" y="254000"/>
                      <a:pt x="1736890" y="266356"/>
                      <a:pt x="1739900" y="279400"/>
                    </a:cubicBezTo>
                    <a:cubicBezTo>
                      <a:pt x="1749608" y="321466"/>
                      <a:pt x="1738331" y="372689"/>
                      <a:pt x="1765300" y="406400"/>
                    </a:cubicBezTo>
                    <a:cubicBezTo>
                      <a:pt x="1781167" y="426234"/>
                      <a:pt x="1816100" y="406400"/>
                      <a:pt x="1841500" y="406400"/>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2235200" y="1481883"/>
                <a:ext cx="1879600" cy="791417"/>
              </a:xfrm>
              <a:custGeom>
                <a:avLst/>
                <a:gdLst>
                  <a:gd name="connsiteX0" fmla="*/ 1879600 w 1879600"/>
                  <a:gd name="connsiteY0" fmla="*/ 727917 h 791417"/>
                  <a:gd name="connsiteX1" fmla="*/ 1803400 w 1879600"/>
                  <a:gd name="connsiteY1" fmla="*/ 740617 h 791417"/>
                  <a:gd name="connsiteX2" fmla="*/ 1778000 w 1879600"/>
                  <a:gd name="connsiteY2" fmla="*/ 778717 h 791417"/>
                  <a:gd name="connsiteX3" fmla="*/ 1714500 w 1879600"/>
                  <a:gd name="connsiteY3" fmla="*/ 791417 h 791417"/>
                  <a:gd name="connsiteX4" fmla="*/ 1562100 w 1879600"/>
                  <a:gd name="connsiteY4" fmla="*/ 778717 h 791417"/>
                  <a:gd name="connsiteX5" fmla="*/ 1435100 w 1879600"/>
                  <a:gd name="connsiteY5" fmla="*/ 677117 h 791417"/>
                  <a:gd name="connsiteX6" fmla="*/ 1358900 w 1879600"/>
                  <a:gd name="connsiteY6" fmla="*/ 651717 h 791417"/>
                  <a:gd name="connsiteX7" fmla="*/ 1320800 w 1879600"/>
                  <a:gd name="connsiteY7" fmla="*/ 639017 h 791417"/>
                  <a:gd name="connsiteX8" fmla="*/ 1130300 w 1879600"/>
                  <a:gd name="connsiteY8" fmla="*/ 613617 h 791417"/>
                  <a:gd name="connsiteX9" fmla="*/ 1054100 w 1879600"/>
                  <a:gd name="connsiteY9" fmla="*/ 600917 h 791417"/>
                  <a:gd name="connsiteX10" fmla="*/ 977900 w 1879600"/>
                  <a:gd name="connsiteY10" fmla="*/ 562817 h 791417"/>
                  <a:gd name="connsiteX11" fmla="*/ 939800 w 1879600"/>
                  <a:gd name="connsiteY11" fmla="*/ 524717 h 791417"/>
                  <a:gd name="connsiteX12" fmla="*/ 901700 w 1879600"/>
                  <a:gd name="connsiteY12" fmla="*/ 512017 h 791417"/>
                  <a:gd name="connsiteX13" fmla="*/ 863600 w 1879600"/>
                  <a:gd name="connsiteY13" fmla="*/ 486617 h 791417"/>
                  <a:gd name="connsiteX14" fmla="*/ 838200 w 1879600"/>
                  <a:gd name="connsiteY14" fmla="*/ 448517 h 791417"/>
                  <a:gd name="connsiteX15" fmla="*/ 850900 w 1879600"/>
                  <a:gd name="connsiteY15" fmla="*/ 308817 h 791417"/>
                  <a:gd name="connsiteX16" fmla="*/ 889000 w 1879600"/>
                  <a:gd name="connsiteY16" fmla="*/ 258017 h 791417"/>
                  <a:gd name="connsiteX17" fmla="*/ 965200 w 1879600"/>
                  <a:gd name="connsiteY17" fmla="*/ 194517 h 791417"/>
                  <a:gd name="connsiteX18" fmla="*/ 939800 w 1879600"/>
                  <a:gd name="connsiteY18" fmla="*/ 131017 h 791417"/>
                  <a:gd name="connsiteX19" fmla="*/ 863600 w 1879600"/>
                  <a:gd name="connsiteY19" fmla="*/ 67517 h 791417"/>
                  <a:gd name="connsiteX20" fmla="*/ 787400 w 1879600"/>
                  <a:gd name="connsiteY20" fmla="*/ 42117 h 791417"/>
                  <a:gd name="connsiteX21" fmla="*/ 622300 w 1879600"/>
                  <a:gd name="connsiteY21" fmla="*/ 16717 h 791417"/>
                  <a:gd name="connsiteX22" fmla="*/ 457200 w 1879600"/>
                  <a:gd name="connsiteY22" fmla="*/ 4017 h 791417"/>
                  <a:gd name="connsiteX23" fmla="*/ 152400 w 1879600"/>
                  <a:gd name="connsiteY23" fmla="*/ 16717 h 791417"/>
                  <a:gd name="connsiteX24" fmla="*/ 76200 w 1879600"/>
                  <a:gd name="connsiteY24" fmla="*/ 67517 h 791417"/>
                  <a:gd name="connsiteX25" fmla="*/ 0 w 1879600"/>
                  <a:gd name="connsiteY25" fmla="*/ 92917 h 7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79600" h="791417">
                    <a:moveTo>
                      <a:pt x="1879600" y="727917"/>
                    </a:moveTo>
                    <a:cubicBezTo>
                      <a:pt x="1854200" y="732150"/>
                      <a:pt x="1826432" y="729101"/>
                      <a:pt x="1803400" y="740617"/>
                    </a:cubicBezTo>
                    <a:cubicBezTo>
                      <a:pt x="1789748" y="747443"/>
                      <a:pt x="1791252" y="771144"/>
                      <a:pt x="1778000" y="778717"/>
                    </a:cubicBezTo>
                    <a:cubicBezTo>
                      <a:pt x="1759258" y="789427"/>
                      <a:pt x="1735667" y="787184"/>
                      <a:pt x="1714500" y="791417"/>
                    </a:cubicBezTo>
                    <a:cubicBezTo>
                      <a:pt x="1663700" y="787184"/>
                      <a:pt x="1612203" y="788111"/>
                      <a:pt x="1562100" y="778717"/>
                    </a:cubicBezTo>
                    <a:cubicBezTo>
                      <a:pt x="1441029" y="756016"/>
                      <a:pt x="1597057" y="731103"/>
                      <a:pt x="1435100" y="677117"/>
                    </a:cubicBezTo>
                    <a:lnTo>
                      <a:pt x="1358900" y="651717"/>
                    </a:lnTo>
                    <a:cubicBezTo>
                      <a:pt x="1346200" y="647484"/>
                      <a:pt x="1334070" y="640786"/>
                      <a:pt x="1320800" y="639017"/>
                    </a:cubicBezTo>
                    <a:lnTo>
                      <a:pt x="1130300" y="613617"/>
                    </a:lnTo>
                    <a:cubicBezTo>
                      <a:pt x="1104808" y="609975"/>
                      <a:pt x="1079237" y="606503"/>
                      <a:pt x="1054100" y="600917"/>
                    </a:cubicBezTo>
                    <a:cubicBezTo>
                      <a:pt x="1022858" y="593974"/>
                      <a:pt x="1002810" y="583575"/>
                      <a:pt x="977900" y="562817"/>
                    </a:cubicBezTo>
                    <a:cubicBezTo>
                      <a:pt x="964102" y="551319"/>
                      <a:pt x="954744" y="534680"/>
                      <a:pt x="939800" y="524717"/>
                    </a:cubicBezTo>
                    <a:cubicBezTo>
                      <a:pt x="928661" y="517291"/>
                      <a:pt x="913674" y="518004"/>
                      <a:pt x="901700" y="512017"/>
                    </a:cubicBezTo>
                    <a:cubicBezTo>
                      <a:pt x="888048" y="505191"/>
                      <a:pt x="876300" y="495084"/>
                      <a:pt x="863600" y="486617"/>
                    </a:cubicBezTo>
                    <a:cubicBezTo>
                      <a:pt x="855133" y="473917"/>
                      <a:pt x="839287" y="463742"/>
                      <a:pt x="838200" y="448517"/>
                    </a:cubicBezTo>
                    <a:cubicBezTo>
                      <a:pt x="834869" y="401877"/>
                      <a:pt x="838852" y="353997"/>
                      <a:pt x="850900" y="308817"/>
                    </a:cubicBezTo>
                    <a:cubicBezTo>
                      <a:pt x="856354" y="288365"/>
                      <a:pt x="875225" y="274088"/>
                      <a:pt x="889000" y="258017"/>
                    </a:cubicBezTo>
                    <a:cubicBezTo>
                      <a:pt x="921595" y="219989"/>
                      <a:pt x="926006" y="220646"/>
                      <a:pt x="965200" y="194517"/>
                    </a:cubicBezTo>
                    <a:cubicBezTo>
                      <a:pt x="956733" y="173350"/>
                      <a:pt x="951882" y="150349"/>
                      <a:pt x="939800" y="131017"/>
                    </a:cubicBezTo>
                    <a:cubicBezTo>
                      <a:pt x="928297" y="112612"/>
                      <a:pt x="884869" y="76970"/>
                      <a:pt x="863600" y="67517"/>
                    </a:cubicBezTo>
                    <a:cubicBezTo>
                      <a:pt x="839134" y="56643"/>
                      <a:pt x="812800" y="50584"/>
                      <a:pt x="787400" y="42117"/>
                    </a:cubicBezTo>
                    <a:cubicBezTo>
                      <a:pt x="711276" y="16742"/>
                      <a:pt x="755192" y="28273"/>
                      <a:pt x="622300" y="16717"/>
                    </a:cubicBezTo>
                    <a:cubicBezTo>
                      <a:pt x="567312" y="11935"/>
                      <a:pt x="512233" y="8250"/>
                      <a:pt x="457200" y="4017"/>
                    </a:cubicBezTo>
                    <a:cubicBezTo>
                      <a:pt x="355600" y="8250"/>
                      <a:pt x="252705" y="0"/>
                      <a:pt x="152400" y="16717"/>
                    </a:cubicBezTo>
                    <a:cubicBezTo>
                      <a:pt x="122288" y="21736"/>
                      <a:pt x="105160" y="57864"/>
                      <a:pt x="76200" y="67517"/>
                    </a:cubicBezTo>
                    <a:lnTo>
                      <a:pt x="0" y="92917"/>
                    </a:ln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0" name="Freeform 49"/>
            <p:cNvSpPr/>
            <p:nvPr/>
          </p:nvSpPr>
          <p:spPr>
            <a:xfrm>
              <a:off x="4203899" y="2053317"/>
              <a:ext cx="170670" cy="169417"/>
            </a:xfrm>
            <a:custGeom>
              <a:avLst/>
              <a:gdLst>
                <a:gd name="connsiteX0" fmla="*/ 105797 w 340985"/>
                <a:gd name="connsiteY0" fmla="*/ 271808 h 338483"/>
                <a:gd name="connsiteX1" fmla="*/ 45472 w 340985"/>
                <a:gd name="connsiteY1" fmla="*/ 249583 h 338483"/>
                <a:gd name="connsiteX2" fmla="*/ 32772 w 340985"/>
                <a:gd name="connsiteY2" fmla="*/ 230533 h 338483"/>
                <a:gd name="connsiteX3" fmla="*/ 29597 w 340985"/>
                <a:gd name="connsiteY3" fmla="*/ 221008 h 338483"/>
                <a:gd name="connsiteX4" fmla="*/ 16897 w 340985"/>
                <a:gd name="connsiteY4" fmla="*/ 201958 h 338483"/>
                <a:gd name="connsiteX5" fmla="*/ 23247 w 340985"/>
                <a:gd name="connsiteY5" fmla="*/ 160683 h 338483"/>
                <a:gd name="connsiteX6" fmla="*/ 32772 w 340985"/>
                <a:gd name="connsiteY6" fmla="*/ 154333 h 338483"/>
                <a:gd name="connsiteX7" fmla="*/ 54997 w 340985"/>
                <a:gd name="connsiteY7" fmla="*/ 147983 h 338483"/>
                <a:gd name="connsiteX8" fmla="*/ 86747 w 340985"/>
                <a:gd name="connsiteY8" fmla="*/ 151158 h 338483"/>
                <a:gd name="connsiteX9" fmla="*/ 102622 w 340985"/>
                <a:gd name="connsiteY9" fmla="*/ 173383 h 338483"/>
                <a:gd name="connsiteX10" fmla="*/ 108972 w 340985"/>
                <a:gd name="connsiteY10" fmla="*/ 182908 h 338483"/>
                <a:gd name="connsiteX11" fmla="*/ 118497 w 340985"/>
                <a:gd name="connsiteY11" fmla="*/ 211483 h 338483"/>
                <a:gd name="connsiteX12" fmla="*/ 121672 w 340985"/>
                <a:gd name="connsiteY12" fmla="*/ 221008 h 338483"/>
                <a:gd name="connsiteX13" fmla="*/ 128022 w 340985"/>
                <a:gd name="connsiteY13" fmla="*/ 262283 h 338483"/>
                <a:gd name="connsiteX14" fmla="*/ 134372 w 340985"/>
                <a:gd name="connsiteY14" fmla="*/ 271808 h 338483"/>
                <a:gd name="connsiteX15" fmla="*/ 162947 w 340985"/>
                <a:gd name="connsiteY15" fmla="*/ 287683 h 338483"/>
                <a:gd name="connsiteX16" fmla="*/ 201047 w 340985"/>
                <a:gd name="connsiteY16" fmla="*/ 284508 h 338483"/>
                <a:gd name="connsiteX17" fmla="*/ 213747 w 340985"/>
                <a:gd name="connsiteY17" fmla="*/ 265458 h 338483"/>
                <a:gd name="connsiteX18" fmla="*/ 220097 w 340985"/>
                <a:gd name="connsiteY18" fmla="*/ 255933 h 338483"/>
                <a:gd name="connsiteX19" fmla="*/ 216922 w 340985"/>
                <a:gd name="connsiteY19" fmla="*/ 208308 h 338483"/>
                <a:gd name="connsiteX20" fmla="*/ 197872 w 340985"/>
                <a:gd name="connsiteY20" fmla="*/ 192433 h 338483"/>
                <a:gd name="connsiteX21" fmla="*/ 188347 w 340985"/>
                <a:gd name="connsiteY21" fmla="*/ 186083 h 338483"/>
                <a:gd name="connsiteX22" fmla="*/ 169297 w 340985"/>
                <a:gd name="connsiteY22" fmla="*/ 176558 h 338483"/>
                <a:gd name="connsiteX23" fmla="*/ 166122 w 340985"/>
                <a:gd name="connsiteY23" fmla="*/ 167033 h 338483"/>
                <a:gd name="connsiteX24" fmla="*/ 178822 w 340985"/>
                <a:gd name="connsiteY24" fmla="*/ 147983 h 338483"/>
                <a:gd name="connsiteX25" fmla="*/ 188347 w 340985"/>
                <a:gd name="connsiteY25" fmla="*/ 144808 h 338483"/>
                <a:gd name="connsiteX26" fmla="*/ 229622 w 340985"/>
                <a:gd name="connsiteY26" fmla="*/ 147983 h 338483"/>
                <a:gd name="connsiteX27" fmla="*/ 239147 w 340985"/>
                <a:gd name="connsiteY27" fmla="*/ 154333 h 338483"/>
                <a:gd name="connsiteX28" fmla="*/ 251847 w 340985"/>
                <a:gd name="connsiteY28" fmla="*/ 176558 h 338483"/>
                <a:gd name="connsiteX29" fmla="*/ 258197 w 340985"/>
                <a:gd name="connsiteY29" fmla="*/ 236883 h 338483"/>
                <a:gd name="connsiteX30" fmla="*/ 267722 w 340985"/>
                <a:gd name="connsiteY30" fmla="*/ 255933 h 338483"/>
                <a:gd name="connsiteX31" fmla="*/ 277247 w 340985"/>
                <a:gd name="connsiteY31" fmla="*/ 259108 h 338483"/>
                <a:gd name="connsiteX32" fmla="*/ 299472 w 340985"/>
                <a:gd name="connsiteY32" fmla="*/ 255933 h 338483"/>
                <a:gd name="connsiteX33" fmla="*/ 305822 w 340985"/>
                <a:gd name="connsiteY33" fmla="*/ 246408 h 338483"/>
                <a:gd name="connsiteX34" fmla="*/ 315347 w 340985"/>
                <a:gd name="connsiteY34" fmla="*/ 243233 h 338483"/>
                <a:gd name="connsiteX35" fmla="*/ 318522 w 340985"/>
                <a:gd name="connsiteY35" fmla="*/ 233708 h 338483"/>
                <a:gd name="connsiteX36" fmla="*/ 331222 w 340985"/>
                <a:gd name="connsiteY36" fmla="*/ 214658 h 338483"/>
                <a:gd name="connsiteX37" fmla="*/ 331222 w 340985"/>
                <a:gd name="connsiteY37" fmla="*/ 113058 h 338483"/>
                <a:gd name="connsiteX38" fmla="*/ 315347 w 340985"/>
                <a:gd name="connsiteY38" fmla="*/ 94008 h 338483"/>
                <a:gd name="connsiteX39" fmla="*/ 302647 w 340985"/>
                <a:gd name="connsiteY39" fmla="*/ 74958 h 338483"/>
                <a:gd name="connsiteX40" fmla="*/ 289947 w 340985"/>
                <a:gd name="connsiteY40" fmla="*/ 68608 h 338483"/>
                <a:gd name="connsiteX41" fmla="*/ 280422 w 340985"/>
                <a:gd name="connsiteY41" fmla="*/ 62258 h 338483"/>
                <a:gd name="connsiteX42" fmla="*/ 270897 w 340985"/>
                <a:gd name="connsiteY42" fmla="*/ 59083 h 338483"/>
                <a:gd name="connsiteX43" fmla="*/ 242322 w 340985"/>
                <a:gd name="connsiteY43" fmla="*/ 62258 h 338483"/>
                <a:gd name="connsiteX44" fmla="*/ 239147 w 340985"/>
                <a:gd name="connsiteY44" fmla="*/ 94008 h 338483"/>
                <a:gd name="connsiteX45" fmla="*/ 220097 w 340985"/>
                <a:gd name="connsiteY45" fmla="*/ 103533 h 338483"/>
                <a:gd name="connsiteX46" fmla="*/ 204222 w 340985"/>
                <a:gd name="connsiteY46" fmla="*/ 100358 h 338483"/>
                <a:gd name="connsiteX47" fmla="*/ 197872 w 340985"/>
                <a:gd name="connsiteY47" fmla="*/ 81308 h 338483"/>
                <a:gd name="connsiteX48" fmla="*/ 191522 w 340985"/>
                <a:gd name="connsiteY48" fmla="*/ 30508 h 338483"/>
                <a:gd name="connsiteX49" fmla="*/ 185172 w 340985"/>
                <a:gd name="connsiteY49" fmla="*/ 20983 h 338483"/>
                <a:gd name="connsiteX50" fmla="*/ 175647 w 340985"/>
                <a:gd name="connsiteY50" fmla="*/ 11458 h 338483"/>
                <a:gd name="connsiteX51" fmla="*/ 166122 w 340985"/>
                <a:gd name="connsiteY51" fmla="*/ 8283 h 338483"/>
                <a:gd name="connsiteX52" fmla="*/ 153422 w 340985"/>
                <a:gd name="connsiteY52" fmla="*/ 1933 h 338483"/>
                <a:gd name="connsiteX53" fmla="*/ 89922 w 340985"/>
                <a:gd name="connsiteY53" fmla="*/ 8283 h 338483"/>
                <a:gd name="connsiteX54" fmla="*/ 70872 w 340985"/>
                <a:gd name="connsiteY54" fmla="*/ 24158 h 338483"/>
                <a:gd name="connsiteX55" fmla="*/ 51822 w 340985"/>
                <a:gd name="connsiteY55" fmla="*/ 36858 h 338483"/>
                <a:gd name="connsiteX56" fmla="*/ 48647 w 340985"/>
                <a:gd name="connsiteY56" fmla="*/ 46383 h 338483"/>
                <a:gd name="connsiteX57" fmla="*/ 42297 w 340985"/>
                <a:gd name="connsiteY57" fmla="*/ 55908 h 338483"/>
                <a:gd name="connsiteX58" fmla="*/ 61347 w 340985"/>
                <a:gd name="connsiteY58" fmla="*/ 78133 h 338483"/>
                <a:gd name="connsiteX59" fmla="*/ 102622 w 340985"/>
                <a:gd name="connsiteY59" fmla="*/ 68608 h 338483"/>
                <a:gd name="connsiteX60" fmla="*/ 112147 w 340985"/>
                <a:gd name="connsiteY60" fmla="*/ 62258 h 338483"/>
                <a:gd name="connsiteX61" fmla="*/ 137547 w 340985"/>
                <a:gd name="connsiteY61" fmla="*/ 65433 h 338483"/>
                <a:gd name="connsiteX62" fmla="*/ 147072 w 340985"/>
                <a:gd name="connsiteY62" fmla="*/ 68608 h 338483"/>
                <a:gd name="connsiteX63" fmla="*/ 150247 w 340985"/>
                <a:gd name="connsiteY63" fmla="*/ 78133 h 338483"/>
                <a:gd name="connsiteX64" fmla="*/ 147072 w 340985"/>
                <a:gd name="connsiteY64" fmla="*/ 94008 h 338483"/>
                <a:gd name="connsiteX65" fmla="*/ 115322 w 340985"/>
                <a:gd name="connsiteY65" fmla="*/ 97183 h 338483"/>
                <a:gd name="connsiteX66" fmla="*/ 93097 w 340985"/>
                <a:gd name="connsiteY66" fmla="*/ 103533 h 338483"/>
                <a:gd name="connsiteX67" fmla="*/ 61347 w 340985"/>
                <a:gd name="connsiteY67" fmla="*/ 109883 h 338483"/>
                <a:gd name="connsiteX68" fmla="*/ 39122 w 340985"/>
                <a:gd name="connsiteY68" fmla="*/ 116233 h 338483"/>
                <a:gd name="connsiteX69" fmla="*/ 29597 w 340985"/>
                <a:gd name="connsiteY69" fmla="*/ 122583 h 338483"/>
                <a:gd name="connsiteX70" fmla="*/ 7372 w 340985"/>
                <a:gd name="connsiteY70" fmla="*/ 147983 h 338483"/>
                <a:gd name="connsiteX71" fmla="*/ 10547 w 340985"/>
                <a:gd name="connsiteY71" fmla="*/ 192433 h 338483"/>
                <a:gd name="connsiteX72" fmla="*/ 29597 w 340985"/>
                <a:gd name="connsiteY72" fmla="*/ 201958 h 338483"/>
                <a:gd name="connsiteX73" fmla="*/ 70872 w 340985"/>
                <a:gd name="connsiteY73" fmla="*/ 192433 h 338483"/>
                <a:gd name="connsiteX74" fmla="*/ 80397 w 340985"/>
                <a:gd name="connsiteY74" fmla="*/ 182908 h 338483"/>
                <a:gd name="connsiteX75" fmla="*/ 99447 w 340985"/>
                <a:gd name="connsiteY75" fmla="*/ 170208 h 338483"/>
                <a:gd name="connsiteX76" fmla="*/ 105797 w 340985"/>
                <a:gd name="connsiteY76" fmla="*/ 160683 h 338483"/>
                <a:gd name="connsiteX77" fmla="*/ 124847 w 340985"/>
                <a:gd name="connsiteY77" fmla="*/ 144808 h 338483"/>
                <a:gd name="connsiteX78" fmla="*/ 137547 w 340985"/>
                <a:gd name="connsiteY78" fmla="*/ 135283 h 338483"/>
                <a:gd name="connsiteX79" fmla="*/ 178822 w 340985"/>
                <a:gd name="connsiteY79" fmla="*/ 119408 h 338483"/>
                <a:gd name="connsiteX80" fmla="*/ 191522 w 340985"/>
                <a:gd name="connsiteY80" fmla="*/ 116233 h 338483"/>
                <a:gd name="connsiteX81" fmla="*/ 216922 w 340985"/>
                <a:gd name="connsiteY81" fmla="*/ 109883 h 338483"/>
                <a:gd name="connsiteX82" fmla="*/ 264547 w 340985"/>
                <a:gd name="connsiteY82" fmla="*/ 113058 h 338483"/>
                <a:gd name="connsiteX83" fmla="*/ 280422 w 340985"/>
                <a:gd name="connsiteY83" fmla="*/ 128933 h 338483"/>
                <a:gd name="connsiteX84" fmla="*/ 283597 w 340985"/>
                <a:gd name="connsiteY84" fmla="*/ 138458 h 338483"/>
                <a:gd name="connsiteX85" fmla="*/ 293122 w 340985"/>
                <a:gd name="connsiteY85" fmla="*/ 157508 h 338483"/>
                <a:gd name="connsiteX86" fmla="*/ 289947 w 340985"/>
                <a:gd name="connsiteY86" fmla="*/ 186083 h 338483"/>
                <a:gd name="connsiteX87" fmla="*/ 280422 w 340985"/>
                <a:gd name="connsiteY87" fmla="*/ 195608 h 338483"/>
                <a:gd name="connsiteX88" fmla="*/ 270897 w 340985"/>
                <a:gd name="connsiteY88" fmla="*/ 201958 h 338483"/>
                <a:gd name="connsiteX89" fmla="*/ 248672 w 340985"/>
                <a:gd name="connsiteY89" fmla="*/ 208308 h 338483"/>
                <a:gd name="connsiteX90" fmla="*/ 220097 w 340985"/>
                <a:gd name="connsiteY90" fmla="*/ 205133 h 338483"/>
                <a:gd name="connsiteX91" fmla="*/ 207397 w 340985"/>
                <a:gd name="connsiteY91" fmla="*/ 186083 h 338483"/>
                <a:gd name="connsiteX92" fmla="*/ 201047 w 340985"/>
                <a:gd name="connsiteY92" fmla="*/ 173383 h 338483"/>
                <a:gd name="connsiteX93" fmla="*/ 197872 w 340985"/>
                <a:gd name="connsiteY93" fmla="*/ 163858 h 338483"/>
                <a:gd name="connsiteX94" fmla="*/ 188347 w 340985"/>
                <a:gd name="connsiteY94" fmla="*/ 144808 h 338483"/>
                <a:gd name="connsiteX95" fmla="*/ 185172 w 340985"/>
                <a:gd name="connsiteY95" fmla="*/ 128933 h 338483"/>
                <a:gd name="connsiteX96" fmla="*/ 178822 w 340985"/>
                <a:gd name="connsiteY96" fmla="*/ 100358 h 338483"/>
                <a:gd name="connsiteX97" fmla="*/ 162947 w 340985"/>
                <a:gd name="connsiteY97" fmla="*/ 81308 h 338483"/>
                <a:gd name="connsiteX98" fmla="*/ 134372 w 340985"/>
                <a:gd name="connsiteY98" fmla="*/ 78133 h 338483"/>
                <a:gd name="connsiteX99" fmla="*/ 108972 w 340985"/>
                <a:gd name="connsiteY99" fmla="*/ 81308 h 338483"/>
                <a:gd name="connsiteX100" fmla="*/ 105797 w 340985"/>
                <a:gd name="connsiteY100" fmla="*/ 90833 h 338483"/>
                <a:gd name="connsiteX101" fmla="*/ 99447 w 340985"/>
                <a:gd name="connsiteY101" fmla="*/ 132108 h 338483"/>
                <a:gd name="connsiteX102" fmla="*/ 102622 w 340985"/>
                <a:gd name="connsiteY102" fmla="*/ 186083 h 338483"/>
                <a:gd name="connsiteX103" fmla="*/ 124847 w 340985"/>
                <a:gd name="connsiteY103" fmla="*/ 214658 h 338483"/>
                <a:gd name="connsiteX104" fmla="*/ 131197 w 340985"/>
                <a:gd name="connsiteY104" fmla="*/ 224183 h 338483"/>
                <a:gd name="connsiteX105" fmla="*/ 153422 w 340985"/>
                <a:gd name="connsiteY105" fmla="*/ 236883 h 338483"/>
                <a:gd name="connsiteX106" fmla="*/ 162947 w 340985"/>
                <a:gd name="connsiteY106" fmla="*/ 243233 h 338483"/>
                <a:gd name="connsiteX107" fmla="*/ 201047 w 340985"/>
                <a:gd name="connsiteY107" fmla="*/ 249583 h 338483"/>
                <a:gd name="connsiteX108" fmla="*/ 216922 w 340985"/>
                <a:gd name="connsiteY108" fmla="*/ 252758 h 338483"/>
                <a:gd name="connsiteX109" fmla="*/ 226447 w 340985"/>
                <a:gd name="connsiteY109" fmla="*/ 255933 h 338483"/>
                <a:gd name="connsiteX110" fmla="*/ 239147 w 340985"/>
                <a:gd name="connsiteY110" fmla="*/ 259108 h 338483"/>
                <a:gd name="connsiteX111" fmla="*/ 255022 w 340985"/>
                <a:gd name="connsiteY111" fmla="*/ 287683 h 338483"/>
                <a:gd name="connsiteX112" fmla="*/ 245497 w 340985"/>
                <a:gd name="connsiteY112" fmla="*/ 316258 h 338483"/>
                <a:gd name="connsiteX113" fmla="*/ 235972 w 340985"/>
                <a:gd name="connsiteY113" fmla="*/ 319433 h 338483"/>
                <a:gd name="connsiteX114" fmla="*/ 213747 w 340985"/>
                <a:gd name="connsiteY114" fmla="*/ 332133 h 338483"/>
                <a:gd name="connsiteX115" fmla="*/ 181997 w 340985"/>
                <a:gd name="connsiteY115" fmla="*/ 338483 h 338483"/>
                <a:gd name="connsiteX116" fmla="*/ 105797 w 340985"/>
                <a:gd name="connsiteY116" fmla="*/ 335308 h 338483"/>
                <a:gd name="connsiteX117" fmla="*/ 77222 w 340985"/>
                <a:gd name="connsiteY117" fmla="*/ 322608 h 338483"/>
                <a:gd name="connsiteX118" fmla="*/ 67697 w 340985"/>
                <a:gd name="connsiteY118" fmla="*/ 319433 h 338483"/>
                <a:gd name="connsiteX119" fmla="*/ 39122 w 340985"/>
                <a:gd name="connsiteY119" fmla="*/ 297208 h 338483"/>
                <a:gd name="connsiteX120" fmla="*/ 26422 w 340985"/>
                <a:gd name="connsiteY120" fmla="*/ 268633 h 338483"/>
                <a:gd name="connsiteX121" fmla="*/ 26422 w 340985"/>
                <a:gd name="connsiteY121" fmla="*/ 268633 h 338483"/>
                <a:gd name="connsiteX122" fmla="*/ 16897 w 340985"/>
                <a:gd name="connsiteY122" fmla="*/ 255933 h 338483"/>
                <a:gd name="connsiteX123" fmla="*/ 16897 w 340985"/>
                <a:gd name="connsiteY123" fmla="*/ 176558 h 338483"/>
                <a:gd name="connsiteX124" fmla="*/ 39122 w 340985"/>
                <a:gd name="connsiteY124" fmla="*/ 147983 h 338483"/>
                <a:gd name="connsiteX125" fmla="*/ 48647 w 340985"/>
                <a:gd name="connsiteY125" fmla="*/ 138458 h 338483"/>
                <a:gd name="connsiteX126" fmla="*/ 67697 w 340985"/>
                <a:gd name="connsiteY126" fmla="*/ 132108 h 338483"/>
                <a:gd name="connsiteX127" fmla="*/ 77222 w 340985"/>
                <a:gd name="connsiteY127" fmla="*/ 128933 h 338483"/>
                <a:gd name="connsiteX128" fmla="*/ 105797 w 340985"/>
                <a:gd name="connsiteY128" fmla="*/ 122583 h 338483"/>
                <a:gd name="connsiteX129" fmla="*/ 178822 w 340985"/>
                <a:gd name="connsiteY129" fmla="*/ 125758 h 338483"/>
                <a:gd name="connsiteX130" fmla="*/ 201047 w 340985"/>
                <a:gd name="connsiteY130" fmla="*/ 138458 h 338483"/>
                <a:gd name="connsiteX131" fmla="*/ 220097 w 340985"/>
                <a:gd name="connsiteY131" fmla="*/ 160683 h 338483"/>
                <a:gd name="connsiteX132" fmla="*/ 226447 w 340985"/>
                <a:gd name="connsiteY132" fmla="*/ 176558 h 338483"/>
                <a:gd name="connsiteX133" fmla="*/ 232797 w 340985"/>
                <a:gd name="connsiteY133" fmla="*/ 198783 h 338483"/>
                <a:gd name="connsiteX134" fmla="*/ 229622 w 340985"/>
                <a:gd name="connsiteY134" fmla="*/ 230533 h 338483"/>
                <a:gd name="connsiteX135" fmla="*/ 201047 w 340985"/>
                <a:gd name="connsiteY135" fmla="*/ 252758 h 338483"/>
                <a:gd name="connsiteX136" fmla="*/ 191522 w 340985"/>
                <a:gd name="connsiteY136" fmla="*/ 259108 h 338483"/>
                <a:gd name="connsiteX137" fmla="*/ 162947 w 340985"/>
                <a:gd name="connsiteY137" fmla="*/ 268633 h 338483"/>
                <a:gd name="connsiteX138" fmla="*/ 153422 w 340985"/>
                <a:gd name="connsiteY138" fmla="*/ 271808 h 338483"/>
                <a:gd name="connsiteX139" fmla="*/ 131197 w 340985"/>
                <a:gd name="connsiteY139" fmla="*/ 278158 h 338483"/>
                <a:gd name="connsiteX140" fmla="*/ 105797 w 340985"/>
                <a:gd name="connsiteY140" fmla="*/ 271808 h 33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40985" h="338483">
                  <a:moveTo>
                    <a:pt x="105797" y="271808"/>
                  </a:moveTo>
                  <a:cubicBezTo>
                    <a:pt x="91509" y="267045"/>
                    <a:pt x="61727" y="273965"/>
                    <a:pt x="45472" y="249583"/>
                  </a:cubicBezTo>
                  <a:cubicBezTo>
                    <a:pt x="41239" y="243233"/>
                    <a:pt x="35185" y="237773"/>
                    <a:pt x="32772" y="230533"/>
                  </a:cubicBezTo>
                  <a:cubicBezTo>
                    <a:pt x="31714" y="227358"/>
                    <a:pt x="31222" y="223934"/>
                    <a:pt x="29597" y="221008"/>
                  </a:cubicBezTo>
                  <a:cubicBezTo>
                    <a:pt x="25891" y="214337"/>
                    <a:pt x="16897" y="201958"/>
                    <a:pt x="16897" y="201958"/>
                  </a:cubicBezTo>
                  <a:cubicBezTo>
                    <a:pt x="19014" y="188200"/>
                    <a:pt x="18845" y="173889"/>
                    <a:pt x="23247" y="160683"/>
                  </a:cubicBezTo>
                  <a:cubicBezTo>
                    <a:pt x="24454" y="157063"/>
                    <a:pt x="29359" y="156040"/>
                    <a:pt x="32772" y="154333"/>
                  </a:cubicBezTo>
                  <a:cubicBezTo>
                    <a:pt x="37327" y="152056"/>
                    <a:pt x="50928" y="149000"/>
                    <a:pt x="54997" y="147983"/>
                  </a:cubicBezTo>
                  <a:cubicBezTo>
                    <a:pt x="65580" y="149041"/>
                    <a:pt x="76581" y="148030"/>
                    <a:pt x="86747" y="151158"/>
                  </a:cubicBezTo>
                  <a:cubicBezTo>
                    <a:pt x="94815" y="153640"/>
                    <a:pt x="99328" y="167618"/>
                    <a:pt x="102622" y="173383"/>
                  </a:cubicBezTo>
                  <a:cubicBezTo>
                    <a:pt x="104515" y="176696"/>
                    <a:pt x="107422" y="179421"/>
                    <a:pt x="108972" y="182908"/>
                  </a:cubicBezTo>
                  <a:lnTo>
                    <a:pt x="118497" y="211483"/>
                  </a:lnTo>
                  <a:lnTo>
                    <a:pt x="121672" y="221008"/>
                  </a:lnTo>
                  <a:cubicBezTo>
                    <a:pt x="122162" y="224932"/>
                    <a:pt x="125295" y="255010"/>
                    <a:pt x="128022" y="262283"/>
                  </a:cubicBezTo>
                  <a:cubicBezTo>
                    <a:pt x="129362" y="265856"/>
                    <a:pt x="131500" y="269295"/>
                    <a:pt x="134372" y="271808"/>
                  </a:cubicBezTo>
                  <a:cubicBezTo>
                    <a:pt x="147809" y="283565"/>
                    <a:pt x="149865" y="283322"/>
                    <a:pt x="162947" y="287683"/>
                  </a:cubicBezTo>
                  <a:cubicBezTo>
                    <a:pt x="175647" y="286625"/>
                    <a:pt x="188733" y="287792"/>
                    <a:pt x="201047" y="284508"/>
                  </a:cubicBezTo>
                  <a:cubicBezTo>
                    <a:pt x="211464" y="281730"/>
                    <a:pt x="210251" y="272450"/>
                    <a:pt x="213747" y="265458"/>
                  </a:cubicBezTo>
                  <a:cubicBezTo>
                    <a:pt x="215454" y="262045"/>
                    <a:pt x="217980" y="259108"/>
                    <a:pt x="220097" y="255933"/>
                  </a:cubicBezTo>
                  <a:cubicBezTo>
                    <a:pt x="219039" y="240058"/>
                    <a:pt x="219538" y="224002"/>
                    <a:pt x="216922" y="208308"/>
                  </a:cubicBezTo>
                  <a:cubicBezTo>
                    <a:pt x="215216" y="198071"/>
                    <a:pt x="204969" y="196488"/>
                    <a:pt x="197872" y="192433"/>
                  </a:cubicBezTo>
                  <a:cubicBezTo>
                    <a:pt x="194559" y="190540"/>
                    <a:pt x="191760" y="187790"/>
                    <a:pt x="188347" y="186083"/>
                  </a:cubicBezTo>
                  <a:cubicBezTo>
                    <a:pt x="162057" y="172938"/>
                    <a:pt x="196594" y="194756"/>
                    <a:pt x="169297" y="176558"/>
                  </a:cubicBezTo>
                  <a:cubicBezTo>
                    <a:pt x="168239" y="173383"/>
                    <a:pt x="166122" y="170380"/>
                    <a:pt x="166122" y="167033"/>
                  </a:cubicBezTo>
                  <a:cubicBezTo>
                    <a:pt x="166122" y="159266"/>
                    <a:pt x="173095" y="151801"/>
                    <a:pt x="178822" y="147983"/>
                  </a:cubicBezTo>
                  <a:cubicBezTo>
                    <a:pt x="181607" y="146127"/>
                    <a:pt x="185172" y="145866"/>
                    <a:pt x="188347" y="144808"/>
                  </a:cubicBezTo>
                  <a:cubicBezTo>
                    <a:pt x="202105" y="145866"/>
                    <a:pt x="216059" y="145440"/>
                    <a:pt x="229622" y="147983"/>
                  </a:cubicBezTo>
                  <a:cubicBezTo>
                    <a:pt x="233373" y="148686"/>
                    <a:pt x="236449" y="151635"/>
                    <a:pt x="239147" y="154333"/>
                  </a:cubicBezTo>
                  <a:cubicBezTo>
                    <a:pt x="243635" y="158821"/>
                    <a:pt x="249357" y="171578"/>
                    <a:pt x="251847" y="176558"/>
                  </a:cubicBezTo>
                  <a:cubicBezTo>
                    <a:pt x="253964" y="196666"/>
                    <a:pt x="251803" y="217701"/>
                    <a:pt x="258197" y="236883"/>
                  </a:cubicBezTo>
                  <a:cubicBezTo>
                    <a:pt x="260289" y="243158"/>
                    <a:pt x="262127" y="251457"/>
                    <a:pt x="267722" y="255933"/>
                  </a:cubicBezTo>
                  <a:cubicBezTo>
                    <a:pt x="270335" y="258024"/>
                    <a:pt x="274072" y="258050"/>
                    <a:pt x="277247" y="259108"/>
                  </a:cubicBezTo>
                  <a:cubicBezTo>
                    <a:pt x="284655" y="258050"/>
                    <a:pt x="292633" y="258972"/>
                    <a:pt x="299472" y="255933"/>
                  </a:cubicBezTo>
                  <a:cubicBezTo>
                    <a:pt x="302959" y="254383"/>
                    <a:pt x="302842" y="248792"/>
                    <a:pt x="305822" y="246408"/>
                  </a:cubicBezTo>
                  <a:cubicBezTo>
                    <a:pt x="308435" y="244317"/>
                    <a:pt x="312172" y="244291"/>
                    <a:pt x="315347" y="243233"/>
                  </a:cubicBezTo>
                  <a:cubicBezTo>
                    <a:pt x="316405" y="240058"/>
                    <a:pt x="316897" y="236634"/>
                    <a:pt x="318522" y="233708"/>
                  </a:cubicBezTo>
                  <a:cubicBezTo>
                    <a:pt x="322228" y="227037"/>
                    <a:pt x="331222" y="214658"/>
                    <a:pt x="331222" y="214658"/>
                  </a:cubicBezTo>
                  <a:cubicBezTo>
                    <a:pt x="340985" y="175608"/>
                    <a:pt x="338658" y="189897"/>
                    <a:pt x="331222" y="113058"/>
                  </a:cubicBezTo>
                  <a:cubicBezTo>
                    <a:pt x="330685" y="107505"/>
                    <a:pt x="317800" y="97162"/>
                    <a:pt x="315347" y="94008"/>
                  </a:cubicBezTo>
                  <a:cubicBezTo>
                    <a:pt x="310662" y="87984"/>
                    <a:pt x="309473" y="78371"/>
                    <a:pt x="302647" y="74958"/>
                  </a:cubicBezTo>
                  <a:cubicBezTo>
                    <a:pt x="298414" y="72841"/>
                    <a:pt x="294056" y="70956"/>
                    <a:pt x="289947" y="68608"/>
                  </a:cubicBezTo>
                  <a:cubicBezTo>
                    <a:pt x="286634" y="66715"/>
                    <a:pt x="283835" y="63965"/>
                    <a:pt x="280422" y="62258"/>
                  </a:cubicBezTo>
                  <a:cubicBezTo>
                    <a:pt x="277429" y="60761"/>
                    <a:pt x="274072" y="60141"/>
                    <a:pt x="270897" y="59083"/>
                  </a:cubicBezTo>
                  <a:cubicBezTo>
                    <a:pt x="261372" y="60141"/>
                    <a:pt x="248769" y="55167"/>
                    <a:pt x="242322" y="62258"/>
                  </a:cubicBezTo>
                  <a:cubicBezTo>
                    <a:pt x="235167" y="70128"/>
                    <a:pt x="242510" y="83918"/>
                    <a:pt x="239147" y="94008"/>
                  </a:cubicBezTo>
                  <a:cubicBezTo>
                    <a:pt x="237608" y="98624"/>
                    <a:pt x="223795" y="102300"/>
                    <a:pt x="220097" y="103533"/>
                  </a:cubicBezTo>
                  <a:cubicBezTo>
                    <a:pt x="214805" y="102475"/>
                    <a:pt x="208038" y="104174"/>
                    <a:pt x="204222" y="100358"/>
                  </a:cubicBezTo>
                  <a:cubicBezTo>
                    <a:pt x="199489" y="95625"/>
                    <a:pt x="197872" y="81308"/>
                    <a:pt x="197872" y="81308"/>
                  </a:cubicBezTo>
                  <a:cubicBezTo>
                    <a:pt x="197266" y="73430"/>
                    <a:pt x="198375" y="44215"/>
                    <a:pt x="191522" y="30508"/>
                  </a:cubicBezTo>
                  <a:cubicBezTo>
                    <a:pt x="189815" y="27095"/>
                    <a:pt x="187615" y="23914"/>
                    <a:pt x="185172" y="20983"/>
                  </a:cubicBezTo>
                  <a:cubicBezTo>
                    <a:pt x="182297" y="17534"/>
                    <a:pt x="179383" y="13949"/>
                    <a:pt x="175647" y="11458"/>
                  </a:cubicBezTo>
                  <a:cubicBezTo>
                    <a:pt x="172862" y="9602"/>
                    <a:pt x="169198" y="9601"/>
                    <a:pt x="166122" y="8283"/>
                  </a:cubicBezTo>
                  <a:cubicBezTo>
                    <a:pt x="161772" y="6419"/>
                    <a:pt x="157655" y="4050"/>
                    <a:pt x="153422" y="1933"/>
                  </a:cubicBezTo>
                  <a:cubicBezTo>
                    <a:pt x="150268" y="2119"/>
                    <a:pt x="106487" y="0"/>
                    <a:pt x="89922" y="8283"/>
                  </a:cubicBezTo>
                  <a:cubicBezTo>
                    <a:pt x="76307" y="15090"/>
                    <a:pt x="83511" y="14327"/>
                    <a:pt x="70872" y="24158"/>
                  </a:cubicBezTo>
                  <a:cubicBezTo>
                    <a:pt x="64848" y="28843"/>
                    <a:pt x="51822" y="36858"/>
                    <a:pt x="51822" y="36858"/>
                  </a:cubicBezTo>
                  <a:cubicBezTo>
                    <a:pt x="50764" y="40033"/>
                    <a:pt x="50144" y="43390"/>
                    <a:pt x="48647" y="46383"/>
                  </a:cubicBezTo>
                  <a:cubicBezTo>
                    <a:pt x="46940" y="49796"/>
                    <a:pt x="42297" y="52092"/>
                    <a:pt x="42297" y="55908"/>
                  </a:cubicBezTo>
                  <a:cubicBezTo>
                    <a:pt x="42297" y="77165"/>
                    <a:pt x="47193" y="74594"/>
                    <a:pt x="61347" y="78133"/>
                  </a:cubicBezTo>
                  <a:cubicBezTo>
                    <a:pt x="71593" y="76669"/>
                    <a:pt x="93113" y="74947"/>
                    <a:pt x="102622" y="68608"/>
                  </a:cubicBezTo>
                  <a:lnTo>
                    <a:pt x="112147" y="62258"/>
                  </a:lnTo>
                  <a:cubicBezTo>
                    <a:pt x="120614" y="63316"/>
                    <a:pt x="129152" y="63907"/>
                    <a:pt x="137547" y="65433"/>
                  </a:cubicBezTo>
                  <a:cubicBezTo>
                    <a:pt x="140840" y="66032"/>
                    <a:pt x="144705" y="66241"/>
                    <a:pt x="147072" y="68608"/>
                  </a:cubicBezTo>
                  <a:cubicBezTo>
                    <a:pt x="149439" y="70975"/>
                    <a:pt x="149189" y="74958"/>
                    <a:pt x="150247" y="78133"/>
                  </a:cubicBezTo>
                  <a:cubicBezTo>
                    <a:pt x="149189" y="83425"/>
                    <a:pt x="151810" y="91424"/>
                    <a:pt x="147072" y="94008"/>
                  </a:cubicBezTo>
                  <a:cubicBezTo>
                    <a:pt x="137735" y="99101"/>
                    <a:pt x="125851" y="95679"/>
                    <a:pt x="115322" y="97183"/>
                  </a:cubicBezTo>
                  <a:cubicBezTo>
                    <a:pt x="98024" y="99654"/>
                    <a:pt x="107798" y="100141"/>
                    <a:pt x="93097" y="103533"/>
                  </a:cubicBezTo>
                  <a:cubicBezTo>
                    <a:pt x="82580" y="105960"/>
                    <a:pt x="71586" y="106470"/>
                    <a:pt x="61347" y="109883"/>
                  </a:cubicBezTo>
                  <a:cubicBezTo>
                    <a:pt x="47682" y="114438"/>
                    <a:pt x="55069" y="112246"/>
                    <a:pt x="39122" y="116233"/>
                  </a:cubicBezTo>
                  <a:cubicBezTo>
                    <a:pt x="35947" y="118350"/>
                    <a:pt x="32110" y="119711"/>
                    <a:pt x="29597" y="122583"/>
                  </a:cubicBezTo>
                  <a:cubicBezTo>
                    <a:pt x="3668" y="152216"/>
                    <a:pt x="28803" y="133696"/>
                    <a:pt x="7372" y="147983"/>
                  </a:cubicBezTo>
                  <a:cubicBezTo>
                    <a:pt x="1473" y="165680"/>
                    <a:pt x="0" y="165011"/>
                    <a:pt x="10547" y="192433"/>
                  </a:cubicBezTo>
                  <a:cubicBezTo>
                    <a:pt x="12357" y="197140"/>
                    <a:pt x="25661" y="200646"/>
                    <a:pt x="29597" y="201958"/>
                  </a:cubicBezTo>
                  <a:cubicBezTo>
                    <a:pt x="53504" y="199567"/>
                    <a:pt x="56673" y="204265"/>
                    <a:pt x="70872" y="192433"/>
                  </a:cubicBezTo>
                  <a:cubicBezTo>
                    <a:pt x="74321" y="189558"/>
                    <a:pt x="76853" y="185665"/>
                    <a:pt x="80397" y="182908"/>
                  </a:cubicBezTo>
                  <a:cubicBezTo>
                    <a:pt x="86421" y="178223"/>
                    <a:pt x="99447" y="170208"/>
                    <a:pt x="99447" y="170208"/>
                  </a:cubicBezTo>
                  <a:cubicBezTo>
                    <a:pt x="101564" y="167033"/>
                    <a:pt x="103354" y="163614"/>
                    <a:pt x="105797" y="160683"/>
                  </a:cubicBezTo>
                  <a:cubicBezTo>
                    <a:pt x="114517" y="150219"/>
                    <a:pt x="114563" y="152154"/>
                    <a:pt x="124847" y="144808"/>
                  </a:cubicBezTo>
                  <a:cubicBezTo>
                    <a:pt x="129153" y="141732"/>
                    <a:pt x="132814" y="137650"/>
                    <a:pt x="137547" y="135283"/>
                  </a:cubicBezTo>
                  <a:cubicBezTo>
                    <a:pt x="140744" y="133684"/>
                    <a:pt x="167779" y="122563"/>
                    <a:pt x="178822" y="119408"/>
                  </a:cubicBezTo>
                  <a:cubicBezTo>
                    <a:pt x="183018" y="118209"/>
                    <a:pt x="187326" y="117432"/>
                    <a:pt x="191522" y="116233"/>
                  </a:cubicBezTo>
                  <a:cubicBezTo>
                    <a:pt x="214302" y="109724"/>
                    <a:pt x="184647" y="116338"/>
                    <a:pt x="216922" y="109883"/>
                  </a:cubicBezTo>
                  <a:cubicBezTo>
                    <a:pt x="232797" y="110941"/>
                    <a:pt x="248853" y="110442"/>
                    <a:pt x="264547" y="113058"/>
                  </a:cubicBezTo>
                  <a:cubicBezTo>
                    <a:pt x="271474" y="114213"/>
                    <a:pt x="277728" y="123545"/>
                    <a:pt x="280422" y="128933"/>
                  </a:cubicBezTo>
                  <a:cubicBezTo>
                    <a:pt x="281919" y="131926"/>
                    <a:pt x="282100" y="135465"/>
                    <a:pt x="283597" y="138458"/>
                  </a:cubicBezTo>
                  <a:cubicBezTo>
                    <a:pt x="295907" y="163077"/>
                    <a:pt x="285142" y="133567"/>
                    <a:pt x="293122" y="157508"/>
                  </a:cubicBezTo>
                  <a:cubicBezTo>
                    <a:pt x="292064" y="167033"/>
                    <a:pt x="292978" y="176991"/>
                    <a:pt x="289947" y="186083"/>
                  </a:cubicBezTo>
                  <a:cubicBezTo>
                    <a:pt x="288527" y="190343"/>
                    <a:pt x="283871" y="192733"/>
                    <a:pt x="280422" y="195608"/>
                  </a:cubicBezTo>
                  <a:cubicBezTo>
                    <a:pt x="277491" y="198051"/>
                    <a:pt x="274310" y="200251"/>
                    <a:pt x="270897" y="201958"/>
                  </a:cubicBezTo>
                  <a:cubicBezTo>
                    <a:pt x="266342" y="204235"/>
                    <a:pt x="252741" y="207291"/>
                    <a:pt x="248672" y="208308"/>
                  </a:cubicBezTo>
                  <a:cubicBezTo>
                    <a:pt x="239147" y="207250"/>
                    <a:pt x="229189" y="208164"/>
                    <a:pt x="220097" y="205133"/>
                  </a:cubicBezTo>
                  <a:cubicBezTo>
                    <a:pt x="210114" y="201805"/>
                    <a:pt x="210569" y="193484"/>
                    <a:pt x="207397" y="186083"/>
                  </a:cubicBezTo>
                  <a:cubicBezTo>
                    <a:pt x="205533" y="181733"/>
                    <a:pt x="202911" y="177733"/>
                    <a:pt x="201047" y="173383"/>
                  </a:cubicBezTo>
                  <a:cubicBezTo>
                    <a:pt x="199729" y="170307"/>
                    <a:pt x="199369" y="166851"/>
                    <a:pt x="197872" y="163858"/>
                  </a:cubicBezTo>
                  <a:cubicBezTo>
                    <a:pt x="190112" y="148338"/>
                    <a:pt x="192337" y="160769"/>
                    <a:pt x="188347" y="144808"/>
                  </a:cubicBezTo>
                  <a:cubicBezTo>
                    <a:pt x="187038" y="139573"/>
                    <a:pt x="186137" y="134242"/>
                    <a:pt x="185172" y="128933"/>
                  </a:cubicBezTo>
                  <a:cubicBezTo>
                    <a:pt x="183778" y="121268"/>
                    <a:pt x="182821" y="108355"/>
                    <a:pt x="178822" y="100358"/>
                  </a:cubicBezTo>
                  <a:cubicBezTo>
                    <a:pt x="176789" y="96291"/>
                    <a:pt x="167160" y="82712"/>
                    <a:pt x="162947" y="81308"/>
                  </a:cubicBezTo>
                  <a:cubicBezTo>
                    <a:pt x="153855" y="78277"/>
                    <a:pt x="143897" y="79191"/>
                    <a:pt x="134372" y="78133"/>
                  </a:cubicBezTo>
                  <a:cubicBezTo>
                    <a:pt x="125905" y="79191"/>
                    <a:pt x="116769" y="77843"/>
                    <a:pt x="108972" y="81308"/>
                  </a:cubicBezTo>
                  <a:cubicBezTo>
                    <a:pt x="105914" y="82667"/>
                    <a:pt x="106523" y="87566"/>
                    <a:pt x="105797" y="90833"/>
                  </a:cubicBezTo>
                  <a:cubicBezTo>
                    <a:pt x="104035" y="98763"/>
                    <a:pt x="100460" y="125018"/>
                    <a:pt x="99447" y="132108"/>
                  </a:cubicBezTo>
                  <a:cubicBezTo>
                    <a:pt x="100505" y="150100"/>
                    <a:pt x="98793" y="168472"/>
                    <a:pt x="102622" y="186083"/>
                  </a:cubicBezTo>
                  <a:cubicBezTo>
                    <a:pt x="105454" y="199111"/>
                    <a:pt x="117197" y="205478"/>
                    <a:pt x="124847" y="214658"/>
                  </a:cubicBezTo>
                  <a:cubicBezTo>
                    <a:pt x="127290" y="217589"/>
                    <a:pt x="128499" y="221485"/>
                    <a:pt x="131197" y="224183"/>
                  </a:cubicBezTo>
                  <a:cubicBezTo>
                    <a:pt x="136354" y="229340"/>
                    <a:pt x="147612" y="233563"/>
                    <a:pt x="153422" y="236883"/>
                  </a:cubicBezTo>
                  <a:cubicBezTo>
                    <a:pt x="156735" y="238776"/>
                    <a:pt x="159260" y="242250"/>
                    <a:pt x="162947" y="243233"/>
                  </a:cubicBezTo>
                  <a:cubicBezTo>
                    <a:pt x="175387" y="246550"/>
                    <a:pt x="188422" y="247058"/>
                    <a:pt x="201047" y="249583"/>
                  </a:cubicBezTo>
                  <a:cubicBezTo>
                    <a:pt x="206339" y="250641"/>
                    <a:pt x="211687" y="251449"/>
                    <a:pt x="216922" y="252758"/>
                  </a:cubicBezTo>
                  <a:cubicBezTo>
                    <a:pt x="220169" y="253570"/>
                    <a:pt x="223229" y="255014"/>
                    <a:pt x="226447" y="255933"/>
                  </a:cubicBezTo>
                  <a:cubicBezTo>
                    <a:pt x="230643" y="257132"/>
                    <a:pt x="234914" y="258050"/>
                    <a:pt x="239147" y="259108"/>
                  </a:cubicBezTo>
                  <a:cubicBezTo>
                    <a:pt x="253703" y="280943"/>
                    <a:pt x="249434" y="270918"/>
                    <a:pt x="255022" y="287683"/>
                  </a:cubicBezTo>
                  <a:cubicBezTo>
                    <a:pt x="253473" y="296978"/>
                    <a:pt x="254082" y="309390"/>
                    <a:pt x="245497" y="316258"/>
                  </a:cubicBezTo>
                  <a:cubicBezTo>
                    <a:pt x="242884" y="318349"/>
                    <a:pt x="238965" y="317936"/>
                    <a:pt x="235972" y="319433"/>
                  </a:cubicBezTo>
                  <a:cubicBezTo>
                    <a:pt x="204086" y="335376"/>
                    <a:pt x="252711" y="315434"/>
                    <a:pt x="213747" y="332133"/>
                  </a:cubicBezTo>
                  <a:cubicBezTo>
                    <a:pt x="202664" y="336883"/>
                    <a:pt x="195144" y="336605"/>
                    <a:pt x="181997" y="338483"/>
                  </a:cubicBezTo>
                  <a:cubicBezTo>
                    <a:pt x="156597" y="337425"/>
                    <a:pt x="131159" y="337057"/>
                    <a:pt x="105797" y="335308"/>
                  </a:cubicBezTo>
                  <a:cubicBezTo>
                    <a:pt x="84059" y="333809"/>
                    <a:pt x="94900" y="332710"/>
                    <a:pt x="77222" y="322608"/>
                  </a:cubicBezTo>
                  <a:cubicBezTo>
                    <a:pt x="74316" y="320948"/>
                    <a:pt x="70623" y="321058"/>
                    <a:pt x="67697" y="319433"/>
                  </a:cubicBezTo>
                  <a:cubicBezTo>
                    <a:pt x="56710" y="313329"/>
                    <a:pt x="47101" y="306783"/>
                    <a:pt x="39122" y="297208"/>
                  </a:cubicBezTo>
                  <a:cubicBezTo>
                    <a:pt x="30736" y="287145"/>
                    <a:pt x="31037" y="282477"/>
                    <a:pt x="26422" y="268633"/>
                  </a:cubicBezTo>
                  <a:lnTo>
                    <a:pt x="26422" y="268633"/>
                  </a:lnTo>
                  <a:lnTo>
                    <a:pt x="16897" y="255933"/>
                  </a:lnTo>
                  <a:cubicBezTo>
                    <a:pt x="6644" y="225175"/>
                    <a:pt x="11531" y="243634"/>
                    <a:pt x="16897" y="176558"/>
                  </a:cubicBezTo>
                  <a:cubicBezTo>
                    <a:pt x="17943" y="163482"/>
                    <a:pt x="31038" y="156067"/>
                    <a:pt x="39122" y="147983"/>
                  </a:cubicBezTo>
                  <a:cubicBezTo>
                    <a:pt x="42297" y="144808"/>
                    <a:pt x="44387" y="139878"/>
                    <a:pt x="48647" y="138458"/>
                  </a:cubicBezTo>
                  <a:lnTo>
                    <a:pt x="67697" y="132108"/>
                  </a:lnTo>
                  <a:cubicBezTo>
                    <a:pt x="70872" y="131050"/>
                    <a:pt x="73975" y="129745"/>
                    <a:pt x="77222" y="128933"/>
                  </a:cubicBezTo>
                  <a:cubicBezTo>
                    <a:pt x="95157" y="124449"/>
                    <a:pt x="85643" y="126614"/>
                    <a:pt x="105797" y="122583"/>
                  </a:cubicBezTo>
                  <a:cubicBezTo>
                    <a:pt x="130139" y="123641"/>
                    <a:pt x="154529" y="123889"/>
                    <a:pt x="178822" y="125758"/>
                  </a:cubicBezTo>
                  <a:cubicBezTo>
                    <a:pt x="187251" y="126406"/>
                    <a:pt x="195339" y="133566"/>
                    <a:pt x="201047" y="138458"/>
                  </a:cubicBezTo>
                  <a:cubicBezTo>
                    <a:pt x="207172" y="143708"/>
                    <a:pt x="216295" y="153839"/>
                    <a:pt x="220097" y="160683"/>
                  </a:cubicBezTo>
                  <a:cubicBezTo>
                    <a:pt x="222865" y="165665"/>
                    <a:pt x="224446" y="171222"/>
                    <a:pt x="226447" y="176558"/>
                  </a:cubicBezTo>
                  <a:cubicBezTo>
                    <a:pt x="229863" y="185668"/>
                    <a:pt x="230295" y="188775"/>
                    <a:pt x="232797" y="198783"/>
                  </a:cubicBezTo>
                  <a:cubicBezTo>
                    <a:pt x="231739" y="209366"/>
                    <a:pt x="232750" y="220367"/>
                    <a:pt x="229622" y="230533"/>
                  </a:cubicBezTo>
                  <a:cubicBezTo>
                    <a:pt x="227697" y="236790"/>
                    <a:pt x="201744" y="252293"/>
                    <a:pt x="201047" y="252758"/>
                  </a:cubicBezTo>
                  <a:cubicBezTo>
                    <a:pt x="197872" y="254875"/>
                    <a:pt x="195142" y="257901"/>
                    <a:pt x="191522" y="259108"/>
                  </a:cubicBezTo>
                  <a:lnTo>
                    <a:pt x="162947" y="268633"/>
                  </a:lnTo>
                  <a:cubicBezTo>
                    <a:pt x="159772" y="269691"/>
                    <a:pt x="156669" y="270996"/>
                    <a:pt x="153422" y="271808"/>
                  </a:cubicBezTo>
                  <a:cubicBezTo>
                    <a:pt x="137475" y="275795"/>
                    <a:pt x="144862" y="273603"/>
                    <a:pt x="131197" y="278158"/>
                  </a:cubicBezTo>
                  <a:cubicBezTo>
                    <a:pt x="97092" y="274748"/>
                    <a:pt x="120085" y="276571"/>
                    <a:pt x="105797" y="271808"/>
                  </a:cubicBezTo>
                  <a:close/>
                </a:path>
              </a:pathLst>
            </a:custGeom>
            <a:noFill/>
            <a:ln w="127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p:cNvSpPr/>
            <p:nvPr/>
          </p:nvSpPr>
          <p:spPr>
            <a:xfrm rot="16200000">
              <a:off x="4551720" y="2400996"/>
              <a:ext cx="170669" cy="169417"/>
            </a:xfrm>
            <a:custGeom>
              <a:avLst/>
              <a:gdLst>
                <a:gd name="connsiteX0" fmla="*/ 105797 w 340985"/>
                <a:gd name="connsiteY0" fmla="*/ 271808 h 338483"/>
                <a:gd name="connsiteX1" fmla="*/ 45472 w 340985"/>
                <a:gd name="connsiteY1" fmla="*/ 249583 h 338483"/>
                <a:gd name="connsiteX2" fmla="*/ 32772 w 340985"/>
                <a:gd name="connsiteY2" fmla="*/ 230533 h 338483"/>
                <a:gd name="connsiteX3" fmla="*/ 29597 w 340985"/>
                <a:gd name="connsiteY3" fmla="*/ 221008 h 338483"/>
                <a:gd name="connsiteX4" fmla="*/ 16897 w 340985"/>
                <a:gd name="connsiteY4" fmla="*/ 201958 h 338483"/>
                <a:gd name="connsiteX5" fmla="*/ 23247 w 340985"/>
                <a:gd name="connsiteY5" fmla="*/ 160683 h 338483"/>
                <a:gd name="connsiteX6" fmla="*/ 32772 w 340985"/>
                <a:gd name="connsiteY6" fmla="*/ 154333 h 338483"/>
                <a:gd name="connsiteX7" fmla="*/ 54997 w 340985"/>
                <a:gd name="connsiteY7" fmla="*/ 147983 h 338483"/>
                <a:gd name="connsiteX8" fmla="*/ 86747 w 340985"/>
                <a:gd name="connsiteY8" fmla="*/ 151158 h 338483"/>
                <a:gd name="connsiteX9" fmla="*/ 102622 w 340985"/>
                <a:gd name="connsiteY9" fmla="*/ 173383 h 338483"/>
                <a:gd name="connsiteX10" fmla="*/ 108972 w 340985"/>
                <a:gd name="connsiteY10" fmla="*/ 182908 h 338483"/>
                <a:gd name="connsiteX11" fmla="*/ 118497 w 340985"/>
                <a:gd name="connsiteY11" fmla="*/ 211483 h 338483"/>
                <a:gd name="connsiteX12" fmla="*/ 121672 w 340985"/>
                <a:gd name="connsiteY12" fmla="*/ 221008 h 338483"/>
                <a:gd name="connsiteX13" fmla="*/ 128022 w 340985"/>
                <a:gd name="connsiteY13" fmla="*/ 262283 h 338483"/>
                <a:gd name="connsiteX14" fmla="*/ 134372 w 340985"/>
                <a:gd name="connsiteY14" fmla="*/ 271808 h 338483"/>
                <a:gd name="connsiteX15" fmla="*/ 162947 w 340985"/>
                <a:gd name="connsiteY15" fmla="*/ 287683 h 338483"/>
                <a:gd name="connsiteX16" fmla="*/ 201047 w 340985"/>
                <a:gd name="connsiteY16" fmla="*/ 284508 h 338483"/>
                <a:gd name="connsiteX17" fmla="*/ 213747 w 340985"/>
                <a:gd name="connsiteY17" fmla="*/ 265458 h 338483"/>
                <a:gd name="connsiteX18" fmla="*/ 220097 w 340985"/>
                <a:gd name="connsiteY18" fmla="*/ 255933 h 338483"/>
                <a:gd name="connsiteX19" fmla="*/ 216922 w 340985"/>
                <a:gd name="connsiteY19" fmla="*/ 208308 h 338483"/>
                <a:gd name="connsiteX20" fmla="*/ 197872 w 340985"/>
                <a:gd name="connsiteY20" fmla="*/ 192433 h 338483"/>
                <a:gd name="connsiteX21" fmla="*/ 188347 w 340985"/>
                <a:gd name="connsiteY21" fmla="*/ 186083 h 338483"/>
                <a:gd name="connsiteX22" fmla="*/ 169297 w 340985"/>
                <a:gd name="connsiteY22" fmla="*/ 176558 h 338483"/>
                <a:gd name="connsiteX23" fmla="*/ 166122 w 340985"/>
                <a:gd name="connsiteY23" fmla="*/ 167033 h 338483"/>
                <a:gd name="connsiteX24" fmla="*/ 178822 w 340985"/>
                <a:gd name="connsiteY24" fmla="*/ 147983 h 338483"/>
                <a:gd name="connsiteX25" fmla="*/ 188347 w 340985"/>
                <a:gd name="connsiteY25" fmla="*/ 144808 h 338483"/>
                <a:gd name="connsiteX26" fmla="*/ 229622 w 340985"/>
                <a:gd name="connsiteY26" fmla="*/ 147983 h 338483"/>
                <a:gd name="connsiteX27" fmla="*/ 239147 w 340985"/>
                <a:gd name="connsiteY27" fmla="*/ 154333 h 338483"/>
                <a:gd name="connsiteX28" fmla="*/ 251847 w 340985"/>
                <a:gd name="connsiteY28" fmla="*/ 176558 h 338483"/>
                <a:gd name="connsiteX29" fmla="*/ 258197 w 340985"/>
                <a:gd name="connsiteY29" fmla="*/ 236883 h 338483"/>
                <a:gd name="connsiteX30" fmla="*/ 267722 w 340985"/>
                <a:gd name="connsiteY30" fmla="*/ 255933 h 338483"/>
                <a:gd name="connsiteX31" fmla="*/ 277247 w 340985"/>
                <a:gd name="connsiteY31" fmla="*/ 259108 h 338483"/>
                <a:gd name="connsiteX32" fmla="*/ 299472 w 340985"/>
                <a:gd name="connsiteY32" fmla="*/ 255933 h 338483"/>
                <a:gd name="connsiteX33" fmla="*/ 305822 w 340985"/>
                <a:gd name="connsiteY33" fmla="*/ 246408 h 338483"/>
                <a:gd name="connsiteX34" fmla="*/ 315347 w 340985"/>
                <a:gd name="connsiteY34" fmla="*/ 243233 h 338483"/>
                <a:gd name="connsiteX35" fmla="*/ 318522 w 340985"/>
                <a:gd name="connsiteY35" fmla="*/ 233708 h 338483"/>
                <a:gd name="connsiteX36" fmla="*/ 331222 w 340985"/>
                <a:gd name="connsiteY36" fmla="*/ 214658 h 338483"/>
                <a:gd name="connsiteX37" fmla="*/ 331222 w 340985"/>
                <a:gd name="connsiteY37" fmla="*/ 113058 h 338483"/>
                <a:gd name="connsiteX38" fmla="*/ 315347 w 340985"/>
                <a:gd name="connsiteY38" fmla="*/ 94008 h 338483"/>
                <a:gd name="connsiteX39" fmla="*/ 302647 w 340985"/>
                <a:gd name="connsiteY39" fmla="*/ 74958 h 338483"/>
                <a:gd name="connsiteX40" fmla="*/ 289947 w 340985"/>
                <a:gd name="connsiteY40" fmla="*/ 68608 h 338483"/>
                <a:gd name="connsiteX41" fmla="*/ 280422 w 340985"/>
                <a:gd name="connsiteY41" fmla="*/ 62258 h 338483"/>
                <a:gd name="connsiteX42" fmla="*/ 270897 w 340985"/>
                <a:gd name="connsiteY42" fmla="*/ 59083 h 338483"/>
                <a:gd name="connsiteX43" fmla="*/ 242322 w 340985"/>
                <a:gd name="connsiteY43" fmla="*/ 62258 h 338483"/>
                <a:gd name="connsiteX44" fmla="*/ 239147 w 340985"/>
                <a:gd name="connsiteY44" fmla="*/ 94008 h 338483"/>
                <a:gd name="connsiteX45" fmla="*/ 220097 w 340985"/>
                <a:gd name="connsiteY45" fmla="*/ 103533 h 338483"/>
                <a:gd name="connsiteX46" fmla="*/ 204222 w 340985"/>
                <a:gd name="connsiteY46" fmla="*/ 100358 h 338483"/>
                <a:gd name="connsiteX47" fmla="*/ 197872 w 340985"/>
                <a:gd name="connsiteY47" fmla="*/ 81308 h 338483"/>
                <a:gd name="connsiteX48" fmla="*/ 191522 w 340985"/>
                <a:gd name="connsiteY48" fmla="*/ 30508 h 338483"/>
                <a:gd name="connsiteX49" fmla="*/ 185172 w 340985"/>
                <a:gd name="connsiteY49" fmla="*/ 20983 h 338483"/>
                <a:gd name="connsiteX50" fmla="*/ 175647 w 340985"/>
                <a:gd name="connsiteY50" fmla="*/ 11458 h 338483"/>
                <a:gd name="connsiteX51" fmla="*/ 166122 w 340985"/>
                <a:gd name="connsiteY51" fmla="*/ 8283 h 338483"/>
                <a:gd name="connsiteX52" fmla="*/ 153422 w 340985"/>
                <a:gd name="connsiteY52" fmla="*/ 1933 h 338483"/>
                <a:gd name="connsiteX53" fmla="*/ 89922 w 340985"/>
                <a:gd name="connsiteY53" fmla="*/ 8283 h 338483"/>
                <a:gd name="connsiteX54" fmla="*/ 70872 w 340985"/>
                <a:gd name="connsiteY54" fmla="*/ 24158 h 338483"/>
                <a:gd name="connsiteX55" fmla="*/ 51822 w 340985"/>
                <a:gd name="connsiteY55" fmla="*/ 36858 h 338483"/>
                <a:gd name="connsiteX56" fmla="*/ 48647 w 340985"/>
                <a:gd name="connsiteY56" fmla="*/ 46383 h 338483"/>
                <a:gd name="connsiteX57" fmla="*/ 42297 w 340985"/>
                <a:gd name="connsiteY57" fmla="*/ 55908 h 338483"/>
                <a:gd name="connsiteX58" fmla="*/ 61347 w 340985"/>
                <a:gd name="connsiteY58" fmla="*/ 78133 h 338483"/>
                <a:gd name="connsiteX59" fmla="*/ 102622 w 340985"/>
                <a:gd name="connsiteY59" fmla="*/ 68608 h 338483"/>
                <a:gd name="connsiteX60" fmla="*/ 112147 w 340985"/>
                <a:gd name="connsiteY60" fmla="*/ 62258 h 338483"/>
                <a:gd name="connsiteX61" fmla="*/ 137547 w 340985"/>
                <a:gd name="connsiteY61" fmla="*/ 65433 h 338483"/>
                <a:gd name="connsiteX62" fmla="*/ 147072 w 340985"/>
                <a:gd name="connsiteY62" fmla="*/ 68608 h 338483"/>
                <a:gd name="connsiteX63" fmla="*/ 150247 w 340985"/>
                <a:gd name="connsiteY63" fmla="*/ 78133 h 338483"/>
                <a:gd name="connsiteX64" fmla="*/ 147072 w 340985"/>
                <a:gd name="connsiteY64" fmla="*/ 94008 h 338483"/>
                <a:gd name="connsiteX65" fmla="*/ 115322 w 340985"/>
                <a:gd name="connsiteY65" fmla="*/ 97183 h 338483"/>
                <a:gd name="connsiteX66" fmla="*/ 93097 w 340985"/>
                <a:gd name="connsiteY66" fmla="*/ 103533 h 338483"/>
                <a:gd name="connsiteX67" fmla="*/ 61347 w 340985"/>
                <a:gd name="connsiteY67" fmla="*/ 109883 h 338483"/>
                <a:gd name="connsiteX68" fmla="*/ 39122 w 340985"/>
                <a:gd name="connsiteY68" fmla="*/ 116233 h 338483"/>
                <a:gd name="connsiteX69" fmla="*/ 29597 w 340985"/>
                <a:gd name="connsiteY69" fmla="*/ 122583 h 338483"/>
                <a:gd name="connsiteX70" fmla="*/ 7372 w 340985"/>
                <a:gd name="connsiteY70" fmla="*/ 147983 h 338483"/>
                <a:gd name="connsiteX71" fmla="*/ 10547 w 340985"/>
                <a:gd name="connsiteY71" fmla="*/ 192433 h 338483"/>
                <a:gd name="connsiteX72" fmla="*/ 29597 w 340985"/>
                <a:gd name="connsiteY72" fmla="*/ 201958 h 338483"/>
                <a:gd name="connsiteX73" fmla="*/ 70872 w 340985"/>
                <a:gd name="connsiteY73" fmla="*/ 192433 h 338483"/>
                <a:gd name="connsiteX74" fmla="*/ 80397 w 340985"/>
                <a:gd name="connsiteY74" fmla="*/ 182908 h 338483"/>
                <a:gd name="connsiteX75" fmla="*/ 99447 w 340985"/>
                <a:gd name="connsiteY75" fmla="*/ 170208 h 338483"/>
                <a:gd name="connsiteX76" fmla="*/ 105797 w 340985"/>
                <a:gd name="connsiteY76" fmla="*/ 160683 h 338483"/>
                <a:gd name="connsiteX77" fmla="*/ 124847 w 340985"/>
                <a:gd name="connsiteY77" fmla="*/ 144808 h 338483"/>
                <a:gd name="connsiteX78" fmla="*/ 137547 w 340985"/>
                <a:gd name="connsiteY78" fmla="*/ 135283 h 338483"/>
                <a:gd name="connsiteX79" fmla="*/ 178822 w 340985"/>
                <a:gd name="connsiteY79" fmla="*/ 119408 h 338483"/>
                <a:gd name="connsiteX80" fmla="*/ 191522 w 340985"/>
                <a:gd name="connsiteY80" fmla="*/ 116233 h 338483"/>
                <a:gd name="connsiteX81" fmla="*/ 216922 w 340985"/>
                <a:gd name="connsiteY81" fmla="*/ 109883 h 338483"/>
                <a:gd name="connsiteX82" fmla="*/ 264547 w 340985"/>
                <a:gd name="connsiteY82" fmla="*/ 113058 h 338483"/>
                <a:gd name="connsiteX83" fmla="*/ 280422 w 340985"/>
                <a:gd name="connsiteY83" fmla="*/ 128933 h 338483"/>
                <a:gd name="connsiteX84" fmla="*/ 283597 w 340985"/>
                <a:gd name="connsiteY84" fmla="*/ 138458 h 338483"/>
                <a:gd name="connsiteX85" fmla="*/ 293122 w 340985"/>
                <a:gd name="connsiteY85" fmla="*/ 157508 h 338483"/>
                <a:gd name="connsiteX86" fmla="*/ 289947 w 340985"/>
                <a:gd name="connsiteY86" fmla="*/ 186083 h 338483"/>
                <a:gd name="connsiteX87" fmla="*/ 280422 w 340985"/>
                <a:gd name="connsiteY87" fmla="*/ 195608 h 338483"/>
                <a:gd name="connsiteX88" fmla="*/ 270897 w 340985"/>
                <a:gd name="connsiteY88" fmla="*/ 201958 h 338483"/>
                <a:gd name="connsiteX89" fmla="*/ 248672 w 340985"/>
                <a:gd name="connsiteY89" fmla="*/ 208308 h 338483"/>
                <a:gd name="connsiteX90" fmla="*/ 220097 w 340985"/>
                <a:gd name="connsiteY90" fmla="*/ 205133 h 338483"/>
                <a:gd name="connsiteX91" fmla="*/ 207397 w 340985"/>
                <a:gd name="connsiteY91" fmla="*/ 186083 h 338483"/>
                <a:gd name="connsiteX92" fmla="*/ 201047 w 340985"/>
                <a:gd name="connsiteY92" fmla="*/ 173383 h 338483"/>
                <a:gd name="connsiteX93" fmla="*/ 197872 w 340985"/>
                <a:gd name="connsiteY93" fmla="*/ 163858 h 338483"/>
                <a:gd name="connsiteX94" fmla="*/ 188347 w 340985"/>
                <a:gd name="connsiteY94" fmla="*/ 144808 h 338483"/>
                <a:gd name="connsiteX95" fmla="*/ 185172 w 340985"/>
                <a:gd name="connsiteY95" fmla="*/ 128933 h 338483"/>
                <a:gd name="connsiteX96" fmla="*/ 178822 w 340985"/>
                <a:gd name="connsiteY96" fmla="*/ 100358 h 338483"/>
                <a:gd name="connsiteX97" fmla="*/ 162947 w 340985"/>
                <a:gd name="connsiteY97" fmla="*/ 81308 h 338483"/>
                <a:gd name="connsiteX98" fmla="*/ 134372 w 340985"/>
                <a:gd name="connsiteY98" fmla="*/ 78133 h 338483"/>
                <a:gd name="connsiteX99" fmla="*/ 108972 w 340985"/>
                <a:gd name="connsiteY99" fmla="*/ 81308 h 338483"/>
                <a:gd name="connsiteX100" fmla="*/ 105797 w 340985"/>
                <a:gd name="connsiteY100" fmla="*/ 90833 h 338483"/>
                <a:gd name="connsiteX101" fmla="*/ 99447 w 340985"/>
                <a:gd name="connsiteY101" fmla="*/ 132108 h 338483"/>
                <a:gd name="connsiteX102" fmla="*/ 102622 w 340985"/>
                <a:gd name="connsiteY102" fmla="*/ 186083 h 338483"/>
                <a:gd name="connsiteX103" fmla="*/ 124847 w 340985"/>
                <a:gd name="connsiteY103" fmla="*/ 214658 h 338483"/>
                <a:gd name="connsiteX104" fmla="*/ 131197 w 340985"/>
                <a:gd name="connsiteY104" fmla="*/ 224183 h 338483"/>
                <a:gd name="connsiteX105" fmla="*/ 153422 w 340985"/>
                <a:gd name="connsiteY105" fmla="*/ 236883 h 338483"/>
                <a:gd name="connsiteX106" fmla="*/ 162947 w 340985"/>
                <a:gd name="connsiteY106" fmla="*/ 243233 h 338483"/>
                <a:gd name="connsiteX107" fmla="*/ 201047 w 340985"/>
                <a:gd name="connsiteY107" fmla="*/ 249583 h 338483"/>
                <a:gd name="connsiteX108" fmla="*/ 216922 w 340985"/>
                <a:gd name="connsiteY108" fmla="*/ 252758 h 338483"/>
                <a:gd name="connsiteX109" fmla="*/ 226447 w 340985"/>
                <a:gd name="connsiteY109" fmla="*/ 255933 h 338483"/>
                <a:gd name="connsiteX110" fmla="*/ 239147 w 340985"/>
                <a:gd name="connsiteY110" fmla="*/ 259108 h 338483"/>
                <a:gd name="connsiteX111" fmla="*/ 255022 w 340985"/>
                <a:gd name="connsiteY111" fmla="*/ 287683 h 338483"/>
                <a:gd name="connsiteX112" fmla="*/ 245497 w 340985"/>
                <a:gd name="connsiteY112" fmla="*/ 316258 h 338483"/>
                <a:gd name="connsiteX113" fmla="*/ 235972 w 340985"/>
                <a:gd name="connsiteY113" fmla="*/ 319433 h 338483"/>
                <a:gd name="connsiteX114" fmla="*/ 213747 w 340985"/>
                <a:gd name="connsiteY114" fmla="*/ 332133 h 338483"/>
                <a:gd name="connsiteX115" fmla="*/ 181997 w 340985"/>
                <a:gd name="connsiteY115" fmla="*/ 338483 h 338483"/>
                <a:gd name="connsiteX116" fmla="*/ 105797 w 340985"/>
                <a:gd name="connsiteY116" fmla="*/ 335308 h 338483"/>
                <a:gd name="connsiteX117" fmla="*/ 77222 w 340985"/>
                <a:gd name="connsiteY117" fmla="*/ 322608 h 338483"/>
                <a:gd name="connsiteX118" fmla="*/ 67697 w 340985"/>
                <a:gd name="connsiteY118" fmla="*/ 319433 h 338483"/>
                <a:gd name="connsiteX119" fmla="*/ 39122 w 340985"/>
                <a:gd name="connsiteY119" fmla="*/ 297208 h 338483"/>
                <a:gd name="connsiteX120" fmla="*/ 26422 w 340985"/>
                <a:gd name="connsiteY120" fmla="*/ 268633 h 338483"/>
                <a:gd name="connsiteX121" fmla="*/ 26422 w 340985"/>
                <a:gd name="connsiteY121" fmla="*/ 268633 h 338483"/>
                <a:gd name="connsiteX122" fmla="*/ 16897 w 340985"/>
                <a:gd name="connsiteY122" fmla="*/ 255933 h 338483"/>
                <a:gd name="connsiteX123" fmla="*/ 16897 w 340985"/>
                <a:gd name="connsiteY123" fmla="*/ 176558 h 338483"/>
                <a:gd name="connsiteX124" fmla="*/ 39122 w 340985"/>
                <a:gd name="connsiteY124" fmla="*/ 147983 h 338483"/>
                <a:gd name="connsiteX125" fmla="*/ 48647 w 340985"/>
                <a:gd name="connsiteY125" fmla="*/ 138458 h 338483"/>
                <a:gd name="connsiteX126" fmla="*/ 67697 w 340985"/>
                <a:gd name="connsiteY126" fmla="*/ 132108 h 338483"/>
                <a:gd name="connsiteX127" fmla="*/ 77222 w 340985"/>
                <a:gd name="connsiteY127" fmla="*/ 128933 h 338483"/>
                <a:gd name="connsiteX128" fmla="*/ 105797 w 340985"/>
                <a:gd name="connsiteY128" fmla="*/ 122583 h 338483"/>
                <a:gd name="connsiteX129" fmla="*/ 178822 w 340985"/>
                <a:gd name="connsiteY129" fmla="*/ 125758 h 338483"/>
                <a:gd name="connsiteX130" fmla="*/ 201047 w 340985"/>
                <a:gd name="connsiteY130" fmla="*/ 138458 h 338483"/>
                <a:gd name="connsiteX131" fmla="*/ 220097 w 340985"/>
                <a:gd name="connsiteY131" fmla="*/ 160683 h 338483"/>
                <a:gd name="connsiteX132" fmla="*/ 226447 w 340985"/>
                <a:gd name="connsiteY132" fmla="*/ 176558 h 338483"/>
                <a:gd name="connsiteX133" fmla="*/ 232797 w 340985"/>
                <a:gd name="connsiteY133" fmla="*/ 198783 h 338483"/>
                <a:gd name="connsiteX134" fmla="*/ 229622 w 340985"/>
                <a:gd name="connsiteY134" fmla="*/ 230533 h 338483"/>
                <a:gd name="connsiteX135" fmla="*/ 201047 w 340985"/>
                <a:gd name="connsiteY135" fmla="*/ 252758 h 338483"/>
                <a:gd name="connsiteX136" fmla="*/ 191522 w 340985"/>
                <a:gd name="connsiteY136" fmla="*/ 259108 h 338483"/>
                <a:gd name="connsiteX137" fmla="*/ 162947 w 340985"/>
                <a:gd name="connsiteY137" fmla="*/ 268633 h 338483"/>
                <a:gd name="connsiteX138" fmla="*/ 153422 w 340985"/>
                <a:gd name="connsiteY138" fmla="*/ 271808 h 338483"/>
                <a:gd name="connsiteX139" fmla="*/ 131197 w 340985"/>
                <a:gd name="connsiteY139" fmla="*/ 278158 h 338483"/>
                <a:gd name="connsiteX140" fmla="*/ 105797 w 340985"/>
                <a:gd name="connsiteY140" fmla="*/ 271808 h 33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40985" h="338483">
                  <a:moveTo>
                    <a:pt x="105797" y="271808"/>
                  </a:moveTo>
                  <a:cubicBezTo>
                    <a:pt x="91509" y="267045"/>
                    <a:pt x="61727" y="273965"/>
                    <a:pt x="45472" y="249583"/>
                  </a:cubicBezTo>
                  <a:cubicBezTo>
                    <a:pt x="41239" y="243233"/>
                    <a:pt x="35185" y="237773"/>
                    <a:pt x="32772" y="230533"/>
                  </a:cubicBezTo>
                  <a:cubicBezTo>
                    <a:pt x="31714" y="227358"/>
                    <a:pt x="31222" y="223934"/>
                    <a:pt x="29597" y="221008"/>
                  </a:cubicBezTo>
                  <a:cubicBezTo>
                    <a:pt x="25891" y="214337"/>
                    <a:pt x="16897" y="201958"/>
                    <a:pt x="16897" y="201958"/>
                  </a:cubicBezTo>
                  <a:cubicBezTo>
                    <a:pt x="19014" y="188200"/>
                    <a:pt x="18845" y="173889"/>
                    <a:pt x="23247" y="160683"/>
                  </a:cubicBezTo>
                  <a:cubicBezTo>
                    <a:pt x="24454" y="157063"/>
                    <a:pt x="29359" y="156040"/>
                    <a:pt x="32772" y="154333"/>
                  </a:cubicBezTo>
                  <a:cubicBezTo>
                    <a:pt x="37327" y="152056"/>
                    <a:pt x="50928" y="149000"/>
                    <a:pt x="54997" y="147983"/>
                  </a:cubicBezTo>
                  <a:cubicBezTo>
                    <a:pt x="65580" y="149041"/>
                    <a:pt x="76581" y="148030"/>
                    <a:pt x="86747" y="151158"/>
                  </a:cubicBezTo>
                  <a:cubicBezTo>
                    <a:pt x="94815" y="153640"/>
                    <a:pt x="99328" y="167618"/>
                    <a:pt x="102622" y="173383"/>
                  </a:cubicBezTo>
                  <a:cubicBezTo>
                    <a:pt x="104515" y="176696"/>
                    <a:pt x="107422" y="179421"/>
                    <a:pt x="108972" y="182908"/>
                  </a:cubicBezTo>
                  <a:lnTo>
                    <a:pt x="118497" y="211483"/>
                  </a:lnTo>
                  <a:lnTo>
                    <a:pt x="121672" y="221008"/>
                  </a:lnTo>
                  <a:cubicBezTo>
                    <a:pt x="122162" y="224932"/>
                    <a:pt x="125295" y="255010"/>
                    <a:pt x="128022" y="262283"/>
                  </a:cubicBezTo>
                  <a:cubicBezTo>
                    <a:pt x="129362" y="265856"/>
                    <a:pt x="131500" y="269295"/>
                    <a:pt x="134372" y="271808"/>
                  </a:cubicBezTo>
                  <a:cubicBezTo>
                    <a:pt x="147809" y="283565"/>
                    <a:pt x="149865" y="283322"/>
                    <a:pt x="162947" y="287683"/>
                  </a:cubicBezTo>
                  <a:cubicBezTo>
                    <a:pt x="175647" y="286625"/>
                    <a:pt x="188733" y="287792"/>
                    <a:pt x="201047" y="284508"/>
                  </a:cubicBezTo>
                  <a:cubicBezTo>
                    <a:pt x="211464" y="281730"/>
                    <a:pt x="210251" y="272450"/>
                    <a:pt x="213747" y="265458"/>
                  </a:cubicBezTo>
                  <a:cubicBezTo>
                    <a:pt x="215454" y="262045"/>
                    <a:pt x="217980" y="259108"/>
                    <a:pt x="220097" y="255933"/>
                  </a:cubicBezTo>
                  <a:cubicBezTo>
                    <a:pt x="219039" y="240058"/>
                    <a:pt x="219538" y="224002"/>
                    <a:pt x="216922" y="208308"/>
                  </a:cubicBezTo>
                  <a:cubicBezTo>
                    <a:pt x="215216" y="198071"/>
                    <a:pt x="204969" y="196488"/>
                    <a:pt x="197872" y="192433"/>
                  </a:cubicBezTo>
                  <a:cubicBezTo>
                    <a:pt x="194559" y="190540"/>
                    <a:pt x="191760" y="187790"/>
                    <a:pt x="188347" y="186083"/>
                  </a:cubicBezTo>
                  <a:cubicBezTo>
                    <a:pt x="162057" y="172938"/>
                    <a:pt x="196594" y="194756"/>
                    <a:pt x="169297" y="176558"/>
                  </a:cubicBezTo>
                  <a:cubicBezTo>
                    <a:pt x="168239" y="173383"/>
                    <a:pt x="166122" y="170380"/>
                    <a:pt x="166122" y="167033"/>
                  </a:cubicBezTo>
                  <a:cubicBezTo>
                    <a:pt x="166122" y="159266"/>
                    <a:pt x="173095" y="151801"/>
                    <a:pt x="178822" y="147983"/>
                  </a:cubicBezTo>
                  <a:cubicBezTo>
                    <a:pt x="181607" y="146127"/>
                    <a:pt x="185172" y="145866"/>
                    <a:pt x="188347" y="144808"/>
                  </a:cubicBezTo>
                  <a:cubicBezTo>
                    <a:pt x="202105" y="145866"/>
                    <a:pt x="216059" y="145440"/>
                    <a:pt x="229622" y="147983"/>
                  </a:cubicBezTo>
                  <a:cubicBezTo>
                    <a:pt x="233373" y="148686"/>
                    <a:pt x="236449" y="151635"/>
                    <a:pt x="239147" y="154333"/>
                  </a:cubicBezTo>
                  <a:cubicBezTo>
                    <a:pt x="243635" y="158821"/>
                    <a:pt x="249357" y="171578"/>
                    <a:pt x="251847" y="176558"/>
                  </a:cubicBezTo>
                  <a:cubicBezTo>
                    <a:pt x="253964" y="196666"/>
                    <a:pt x="251803" y="217701"/>
                    <a:pt x="258197" y="236883"/>
                  </a:cubicBezTo>
                  <a:cubicBezTo>
                    <a:pt x="260289" y="243158"/>
                    <a:pt x="262127" y="251457"/>
                    <a:pt x="267722" y="255933"/>
                  </a:cubicBezTo>
                  <a:cubicBezTo>
                    <a:pt x="270335" y="258024"/>
                    <a:pt x="274072" y="258050"/>
                    <a:pt x="277247" y="259108"/>
                  </a:cubicBezTo>
                  <a:cubicBezTo>
                    <a:pt x="284655" y="258050"/>
                    <a:pt x="292633" y="258972"/>
                    <a:pt x="299472" y="255933"/>
                  </a:cubicBezTo>
                  <a:cubicBezTo>
                    <a:pt x="302959" y="254383"/>
                    <a:pt x="302842" y="248792"/>
                    <a:pt x="305822" y="246408"/>
                  </a:cubicBezTo>
                  <a:cubicBezTo>
                    <a:pt x="308435" y="244317"/>
                    <a:pt x="312172" y="244291"/>
                    <a:pt x="315347" y="243233"/>
                  </a:cubicBezTo>
                  <a:cubicBezTo>
                    <a:pt x="316405" y="240058"/>
                    <a:pt x="316897" y="236634"/>
                    <a:pt x="318522" y="233708"/>
                  </a:cubicBezTo>
                  <a:cubicBezTo>
                    <a:pt x="322228" y="227037"/>
                    <a:pt x="331222" y="214658"/>
                    <a:pt x="331222" y="214658"/>
                  </a:cubicBezTo>
                  <a:cubicBezTo>
                    <a:pt x="340985" y="175608"/>
                    <a:pt x="338658" y="189897"/>
                    <a:pt x="331222" y="113058"/>
                  </a:cubicBezTo>
                  <a:cubicBezTo>
                    <a:pt x="330685" y="107505"/>
                    <a:pt x="317800" y="97162"/>
                    <a:pt x="315347" y="94008"/>
                  </a:cubicBezTo>
                  <a:cubicBezTo>
                    <a:pt x="310662" y="87984"/>
                    <a:pt x="309473" y="78371"/>
                    <a:pt x="302647" y="74958"/>
                  </a:cubicBezTo>
                  <a:cubicBezTo>
                    <a:pt x="298414" y="72841"/>
                    <a:pt x="294056" y="70956"/>
                    <a:pt x="289947" y="68608"/>
                  </a:cubicBezTo>
                  <a:cubicBezTo>
                    <a:pt x="286634" y="66715"/>
                    <a:pt x="283835" y="63965"/>
                    <a:pt x="280422" y="62258"/>
                  </a:cubicBezTo>
                  <a:cubicBezTo>
                    <a:pt x="277429" y="60761"/>
                    <a:pt x="274072" y="60141"/>
                    <a:pt x="270897" y="59083"/>
                  </a:cubicBezTo>
                  <a:cubicBezTo>
                    <a:pt x="261372" y="60141"/>
                    <a:pt x="248769" y="55167"/>
                    <a:pt x="242322" y="62258"/>
                  </a:cubicBezTo>
                  <a:cubicBezTo>
                    <a:pt x="235167" y="70128"/>
                    <a:pt x="242510" y="83918"/>
                    <a:pt x="239147" y="94008"/>
                  </a:cubicBezTo>
                  <a:cubicBezTo>
                    <a:pt x="237608" y="98624"/>
                    <a:pt x="223795" y="102300"/>
                    <a:pt x="220097" y="103533"/>
                  </a:cubicBezTo>
                  <a:cubicBezTo>
                    <a:pt x="214805" y="102475"/>
                    <a:pt x="208038" y="104174"/>
                    <a:pt x="204222" y="100358"/>
                  </a:cubicBezTo>
                  <a:cubicBezTo>
                    <a:pt x="199489" y="95625"/>
                    <a:pt x="197872" y="81308"/>
                    <a:pt x="197872" y="81308"/>
                  </a:cubicBezTo>
                  <a:cubicBezTo>
                    <a:pt x="197266" y="73430"/>
                    <a:pt x="198375" y="44215"/>
                    <a:pt x="191522" y="30508"/>
                  </a:cubicBezTo>
                  <a:cubicBezTo>
                    <a:pt x="189815" y="27095"/>
                    <a:pt x="187615" y="23914"/>
                    <a:pt x="185172" y="20983"/>
                  </a:cubicBezTo>
                  <a:cubicBezTo>
                    <a:pt x="182297" y="17534"/>
                    <a:pt x="179383" y="13949"/>
                    <a:pt x="175647" y="11458"/>
                  </a:cubicBezTo>
                  <a:cubicBezTo>
                    <a:pt x="172862" y="9602"/>
                    <a:pt x="169198" y="9601"/>
                    <a:pt x="166122" y="8283"/>
                  </a:cubicBezTo>
                  <a:cubicBezTo>
                    <a:pt x="161772" y="6419"/>
                    <a:pt x="157655" y="4050"/>
                    <a:pt x="153422" y="1933"/>
                  </a:cubicBezTo>
                  <a:cubicBezTo>
                    <a:pt x="150268" y="2119"/>
                    <a:pt x="106487" y="0"/>
                    <a:pt x="89922" y="8283"/>
                  </a:cubicBezTo>
                  <a:cubicBezTo>
                    <a:pt x="76307" y="15090"/>
                    <a:pt x="83511" y="14327"/>
                    <a:pt x="70872" y="24158"/>
                  </a:cubicBezTo>
                  <a:cubicBezTo>
                    <a:pt x="64848" y="28843"/>
                    <a:pt x="51822" y="36858"/>
                    <a:pt x="51822" y="36858"/>
                  </a:cubicBezTo>
                  <a:cubicBezTo>
                    <a:pt x="50764" y="40033"/>
                    <a:pt x="50144" y="43390"/>
                    <a:pt x="48647" y="46383"/>
                  </a:cubicBezTo>
                  <a:cubicBezTo>
                    <a:pt x="46940" y="49796"/>
                    <a:pt x="42297" y="52092"/>
                    <a:pt x="42297" y="55908"/>
                  </a:cubicBezTo>
                  <a:cubicBezTo>
                    <a:pt x="42297" y="77165"/>
                    <a:pt x="47193" y="74594"/>
                    <a:pt x="61347" y="78133"/>
                  </a:cubicBezTo>
                  <a:cubicBezTo>
                    <a:pt x="71593" y="76669"/>
                    <a:pt x="93113" y="74947"/>
                    <a:pt x="102622" y="68608"/>
                  </a:cubicBezTo>
                  <a:lnTo>
                    <a:pt x="112147" y="62258"/>
                  </a:lnTo>
                  <a:cubicBezTo>
                    <a:pt x="120614" y="63316"/>
                    <a:pt x="129152" y="63907"/>
                    <a:pt x="137547" y="65433"/>
                  </a:cubicBezTo>
                  <a:cubicBezTo>
                    <a:pt x="140840" y="66032"/>
                    <a:pt x="144705" y="66241"/>
                    <a:pt x="147072" y="68608"/>
                  </a:cubicBezTo>
                  <a:cubicBezTo>
                    <a:pt x="149439" y="70975"/>
                    <a:pt x="149189" y="74958"/>
                    <a:pt x="150247" y="78133"/>
                  </a:cubicBezTo>
                  <a:cubicBezTo>
                    <a:pt x="149189" y="83425"/>
                    <a:pt x="151810" y="91424"/>
                    <a:pt x="147072" y="94008"/>
                  </a:cubicBezTo>
                  <a:cubicBezTo>
                    <a:pt x="137735" y="99101"/>
                    <a:pt x="125851" y="95679"/>
                    <a:pt x="115322" y="97183"/>
                  </a:cubicBezTo>
                  <a:cubicBezTo>
                    <a:pt x="98024" y="99654"/>
                    <a:pt x="107798" y="100141"/>
                    <a:pt x="93097" y="103533"/>
                  </a:cubicBezTo>
                  <a:cubicBezTo>
                    <a:pt x="82580" y="105960"/>
                    <a:pt x="71586" y="106470"/>
                    <a:pt x="61347" y="109883"/>
                  </a:cubicBezTo>
                  <a:cubicBezTo>
                    <a:pt x="47682" y="114438"/>
                    <a:pt x="55069" y="112246"/>
                    <a:pt x="39122" y="116233"/>
                  </a:cubicBezTo>
                  <a:cubicBezTo>
                    <a:pt x="35947" y="118350"/>
                    <a:pt x="32110" y="119711"/>
                    <a:pt x="29597" y="122583"/>
                  </a:cubicBezTo>
                  <a:cubicBezTo>
                    <a:pt x="3668" y="152216"/>
                    <a:pt x="28803" y="133696"/>
                    <a:pt x="7372" y="147983"/>
                  </a:cubicBezTo>
                  <a:cubicBezTo>
                    <a:pt x="1473" y="165680"/>
                    <a:pt x="0" y="165011"/>
                    <a:pt x="10547" y="192433"/>
                  </a:cubicBezTo>
                  <a:cubicBezTo>
                    <a:pt x="12357" y="197140"/>
                    <a:pt x="25661" y="200646"/>
                    <a:pt x="29597" y="201958"/>
                  </a:cubicBezTo>
                  <a:cubicBezTo>
                    <a:pt x="53504" y="199567"/>
                    <a:pt x="56673" y="204265"/>
                    <a:pt x="70872" y="192433"/>
                  </a:cubicBezTo>
                  <a:cubicBezTo>
                    <a:pt x="74321" y="189558"/>
                    <a:pt x="76853" y="185665"/>
                    <a:pt x="80397" y="182908"/>
                  </a:cubicBezTo>
                  <a:cubicBezTo>
                    <a:pt x="86421" y="178223"/>
                    <a:pt x="99447" y="170208"/>
                    <a:pt x="99447" y="170208"/>
                  </a:cubicBezTo>
                  <a:cubicBezTo>
                    <a:pt x="101564" y="167033"/>
                    <a:pt x="103354" y="163614"/>
                    <a:pt x="105797" y="160683"/>
                  </a:cubicBezTo>
                  <a:cubicBezTo>
                    <a:pt x="114517" y="150219"/>
                    <a:pt x="114563" y="152154"/>
                    <a:pt x="124847" y="144808"/>
                  </a:cubicBezTo>
                  <a:cubicBezTo>
                    <a:pt x="129153" y="141732"/>
                    <a:pt x="132814" y="137650"/>
                    <a:pt x="137547" y="135283"/>
                  </a:cubicBezTo>
                  <a:cubicBezTo>
                    <a:pt x="140744" y="133684"/>
                    <a:pt x="167779" y="122563"/>
                    <a:pt x="178822" y="119408"/>
                  </a:cubicBezTo>
                  <a:cubicBezTo>
                    <a:pt x="183018" y="118209"/>
                    <a:pt x="187326" y="117432"/>
                    <a:pt x="191522" y="116233"/>
                  </a:cubicBezTo>
                  <a:cubicBezTo>
                    <a:pt x="214302" y="109724"/>
                    <a:pt x="184647" y="116338"/>
                    <a:pt x="216922" y="109883"/>
                  </a:cubicBezTo>
                  <a:cubicBezTo>
                    <a:pt x="232797" y="110941"/>
                    <a:pt x="248853" y="110442"/>
                    <a:pt x="264547" y="113058"/>
                  </a:cubicBezTo>
                  <a:cubicBezTo>
                    <a:pt x="271474" y="114213"/>
                    <a:pt x="277728" y="123545"/>
                    <a:pt x="280422" y="128933"/>
                  </a:cubicBezTo>
                  <a:cubicBezTo>
                    <a:pt x="281919" y="131926"/>
                    <a:pt x="282100" y="135465"/>
                    <a:pt x="283597" y="138458"/>
                  </a:cubicBezTo>
                  <a:cubicBezTo>
                    <a:pt x="295907" y="163077"/>
                    <a:pt x="285142" y="133567"/>
                    <a:pt x="293122" y="157508"/>
                  </a:cubicBezTo>
                  <a:cubicBezTo>
                    <a:pt x="292064" y="167033"/>
                    <a:pt x="292978" y="176991"/>
                    <a:pt x="289947" y="186083"/>
                  </a:cubicBezTo>
                  <a:cubicBezTo>
                    <a:pt x="288527" y="190343"/>
                    <a:pt x="283871" y="192733"/>
                    <a:pt x="280422" y="195608"/>
                  </a:cubicBezTo>
                  <a:cubicBezTo>
                    <a:pt x="277491" y="198051"/>
                    <a:pt x="274310" y="200251"/>
                    <a:pt x="270897" y="201958"/>
                  </a:cubicBezTo>
                  <a:cubicBezTo>
                    <a:pt x="266342" y="204235"/>
                    <a:pt x="252741" y="207291"/>
                    <a:pt x="248672" y="208308"/>
                  </a:cubicBezTo>
                  <a:cubicBezTo>
                    <a:pt x="239147" y="207250"/>
                    <a:pt x="229189" y="208164"/>
                    <a:pt x="220097" y="205133"/>
                  </a:cubicBezTo>
                  <a:cubicBezTo>
                    <a:pt x="210114" y="201805"/>
                    <a:pt x="210569" y="193484"/>
                    <a:pt x="207397" y="186083"/>
                  </a:cubicBezTo>
                  <a:cubicBezTo>
                    <a:pt x="205533" y="181733"/>
                    <a:pt x="202911" y="177733"/>
                    <a:pt x="201047" y="173383"/>
                  </a:cubicBezTo>
                  <a:cubicBezTo>
                    <a:pt x="199729" y="170307"/>
                    <a:pt x="199369" y="166851"/>
                    <a:pt x="197872" y="163858"/>
                  </a:cubicBezTo>
                  <a:cubicBezTo>
                    <a:pt x="190112" y="148338"/>
                    <a:pt x="192337" y="160769"/>
                    <a:pt x="188347" y="144808"/>
                  </a:cubicBezTo>
                  <a:cubicBezTo>
                    <a:pt x="187038" y="139573"/>
                    <a:pt x="186137" y="134242"/>
                    <a:pt x="185172" y="128933"/>
                  </a:cubicBezTo>
                  <a:cubicBezTo>
                    <a:pt x="183778" y="121268"/>
                    <a:pt x="182821" y="108355"/>
                    <a:pt x="178822" y="100358"/>
                  </a:cubicBezTo>
                  <a:cubicBezTo>
                    <a:pt x="176789" y="96291"/>
                    <a:pt x="167160" y="82712"/>
                    <a:pt x="162947" y="81308"/>
                  </a:cubicBezTo>
                  <a:cubicBezTo>
                    <a:pt x="153855" y="78277"/>
                    <a:pt x="143897" y="79191"/>
                    <a:pt x="134372" y="78133"/>
                  </a:cubicBezTo>
                  <a:cubicBezTo>
                    <a:pt x="125905" y="79191"/>
                    <a:pt x="116769" y="77843"/>
                    <a:pt x="108972" y="81308"/>
                  </a:cubicBezTo>
                  <a:cubicBezTo>
                    <a:pt x="105914" y="82667"/>
                    <a:pt x="106523" y="87566"/>
                    <a:pt x="105797" y="90833"/>
                  </a:cubicBezTo>
                  <a:cubicBezTo>
                    <a:pt x="104035" y="98763"/>
                    <a:pt x="100460" y="125018"/>
                    <a:pt x="99447" y="132108"/>
                  </a:cubicBezTo>
                  <a:cubicBezTo>
                    <a:pt x="100505" y="150100"/>
                    <a:pt x="98793" y="168472"/>
                    <a:pt x="102622" y="186083"/>
                  </a:cubicBezTo>
                  <a:cubicBezTo>
                    <a:pt x="105454" y="199111"/>
                    <a:pt x="117197" y="205478"/>
                    <a:pt x="124847" y="214658"/>
                  </a:cubicBezTo>
                  <a:cubicBezTo>
                    <a:pt x="127290" y="217589"/>
                    <a:pt x="128499" y="221485"/>
                    <a:pt x="131197" y="224183"/>
                  </a:cubicBezTo>
                  <a:cubicBezTo>
                    <a:pt x="136354" y="229340"/>
                    <a:pt x="147612" y="233563"/>
                    <a:pt x="153422" y="236883"/>
                  </a:cubicBezTo>
                  <a:cubicBezTo>
                    <a:pt x="156735" y="238776"/>
                    <a:pt x="159260" y="242250"/>
                    <a:pt x="162947" y="243233"/>
                  </a:cubicBezTo>
                  <a:cubicBezTo>
                    <a:pt x="175387" y="246550"/>
                    <a:pt x="188422" y="247058"/>
                    <a:pt x="201047" y="249583"/>
                  </a:cubicBezTo>
                  <a:cubicBezTo>
                    <a:pt x="206339" y="250641"/>
                    <a:pt x="211687" y="251449"/>
                    <a:pt x="216922" y="252758"/>
                  </a:cubicBezTo>
                  <a:cubicBezTo>
                    <a:pt x="220169" y="253570"/>
                    <a:pt x="223229" y="255014"/>
                    <a:pt x="226447" y="255933"/>
                  </a:cubicBezTo>
                  <a:cubicBezTo>
                    <a:pt x="230643" y="257132"/>
                    <a:pt x="234914" y="258050"/>
                    <a:pt x="239147" y="259108"/>
                  </a:cubicBezTo>
                  <a:cubicBezTo>
                    <a:pt x="253703" y="280943"/>
                    <a:pt x="249434" y="270918"/>
                    <a:pt x="255022" y="287683"/>
                  </a:cubicBezTo>
                  <a:cubicBezTo>
                    <a:pt x="253473" y="296978"/>
                    <a:pt x="254082" y="309390"/>
                    <a:pt x="245497" y="316258"/>
                  </a:cubicBezTo>
                  <a:cubicBezTo>
                    <a:pt x="242884" y="318349"/>
                    <a:pt x="238965" y="317936"/>
                    <a:pt x="235972" y="319433"/>
                  </a:cubicBezTo>
                  <a:cubicBezTo>
                    <a:pt x="204086" y="335376"/>
                    <a:pt x="252711" y="315434"/>
                    <a:pt x="213747" y="332133"/>
                  </a:cubicBezTo>
                  <a:cubicBezTo>
                    <a:pt x="202664" y="336883"/>
                    <a:pt x="195144" y="336605"/>
                    <a:pt x="181997" y="338483"/>
                  </a:cubicBezTo>
                  <a:cubicBezTo>
                    <a:pt x="156597" y="337425"/>
                    <a:pt x="131159" y="337057"/>
                    <a:pt x="105797" y="335308"/>
                  </a:cubicBezTo>
                  <a:cubicBezTo>
                    <a:pt x="84059" y="333809"/>
                    <a:pt x="94900" y="332710"/>
                    <a:pt x="77222" y="322608"/>
                  </a:cubicBezTo>
                  <a:cubicBezTo>
                    <a:pt x="74316" y="320948"/>
                    <a:pt x="70623" y="321058"/>
                    <a:pt x="67697" y="319433"/>
                  </a:cubicBezTo>
                  <a:cubicBezTo>
                    <a:pt x="56710" y="313329"/>
                    <a:pt x="47101" y="306783"/>
                    <a:pt x="39122" y="297208"/>
                  </a:cubicBezTo>
                  <a:cubicBezTo>
                    <a:pt x="30736" y="287145"/>
                    <a:pt x="31037" y="282477"/>
                    <a:pt x="26422" y="268633"/>
                  </a:cubicBezTo>
                  <a:lnTo>
                    <a:pt x="26422" y="268633"/>
                  </a:lnTo>
                  <a:lnTo>
                    <a:pt x="16897" y="255933"/>
                  </a:lnTo>
                  <a:cubicBezTo>
                    <a:pt x="6644" y="225175"/>
                    <a:pt x="11531" y="243634"/>
                    <a:pt x="16897" y="176558"/>
                  </a:cubicBezTo>
                  <a:cubicBezTo>
                    <a:pt x="17943" y="163482"/>
                    <a:pt x="31038" y="156067"/>
                    <a:pt x="39122" y="147983"/>
                  </a:cubicBezTo>
                  <a:cubicBezTo>
                    <a:pt x="42297" y="144808"/>
                    <a:pt x="44387" y="139878"/>
                    <a:pt x="48647" y="138458"/>
                  </a:cubicBezTo>
                  <a:lnTo>
                    <a:pt x="67697" y="132108"/>
                  </a:lnTo>
                  <a:cubicBezTo>
                    <a:pt x="70872" y="131050"/>
                    <a:pt x="73975" y="129745"/>
                    <a:pt x="77222" y="128933"/>
                  </a:cubicBezTo>
                  <a:cubicBezTo>
                    <a:pt x="95157" y="124449"/>
                    <a:pt x="85643" y="126614"/>
                    <a:pt x="105797" y="122583"/>
                  </a:cubicBezTo>
                  <a:cubicBezTo>
                    <a:pt x="130139" y="123641"/>
                    <a:pt x="154529" y="123889"/>
                    <a:pt x="178822" y="125758"/>
                  </a:cubicBezTo>
                  <a:cubicBezTo>
                    <a:pt x="187251" y="126406"/>
                    <a:pt x="195339" y="133566"/>
                    <a:pt x="201047" y="138458"/>
                  </a:cubicBezTo>
                  <a:cubicBezTo>
                    <a:pt x="207172" y="143708"/>
                    <a:pt x="216295" y="153839"/>
                    <a:pt x="220097" y="160683"/>
                  </a:cubicBezTo>
                  <a:cubicBezTo>
                    <a:pt x="222865" y="165665"/>
                    <a:pt x="224446" y="171222"/>
                    <a:pt x="226447" y="176558"/>
                  </a:cubicBezTo>
                  <a:cubicBezTo>
                    <a:pt x="229863" y="185668"/>
                    <a:pt x="230295" y="188775"/>
                    <a:pt x="232797" y="198783"/>
                  </a:cubicBezTo>
                  <a:cubicBezTo>
                    <a:pt x="231739" y="209366"/>
                    <a:pt x="232750" y="220367"/>
                    <a:pt x="229622" y="230533"/>
                  </a:cubicBezTo>
                  <a:cubicBezTo>
                    <a:pt x="227697" y="236790"/>
                    <a:pt x="201744" y="252293"/>
                    <a:pt x="201047" y="252758"/>
                  </a:cubicBezTo>
                  <a:cubicBezTo>
                    <a:pt x="197872" y="254875"/>
                    <a:pt x="195142" y="257901"/>
                    <a:pt x="191522" y="259108"/>
                  </a:cubicBezTo>
                  <a:lnTo>
                    <a:pt x="162947" y="268633"/>
                  </a:lnTo>
                  <a:cubicBezTo>
                    <a:pt x="159772" y="269691"/>
                    <a:pt x="156669" y="270996"/>
                    <a:pt x="153422" y="271808"/>
                  </a:cubicBezTo>
                  <a:cubicBezTo>
                    <a:pt x="137475" y="275795"/>
                    <a:pt x="144862" y="273603"/>
                    <a:pt x="131197" y="278158"/>
                  </a:cubicBezTo>
                  <a:cubicBezTo>
                    <a:pt x="97092" y="274748"/>
                    <a:pt x="120085" y="276571"/>
                    <a:pt x="105797" y="271808"/>
                  </a:cubicBezTo>
                  <a:close/>
                </a:path>
              </a:pathLst>
            </a:custGeom>
            <a:noFill/>
            <a:ln w="127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p:cNvSpPr/>
            <p:nvPr/>
          </p:nvSpPr>
          <p:spPr>
            <a:xfrm rot="5400000">
              <a:off x="4828191" y="2062926"/>
              <a:ext cx="170669" cy="169417"/>
            </a:xfrm>
            <a:custGeom>
              <a:avLst/>
              <a:gdLst>
                <a:gd name="connsiteX0" fmla="*/ 105797 w 340985"/>
                <a:gd name="connsiteY0" fmla="*/ 271808 h 338483"/>
                <a:gd name="connsiteX1" fmla="*/ 45472 w 340985"/>
                <a:gd name="connsiteY1" fmla="*/ 249583 h 338483"/>
                <a:gd name="connsiteX2" fmla="*/ 32772 w 340985"/>
                <a:gd name="connsiteY2" fmla="*/ 230533 h 338483"/>
                <a:gd name="connsiteX3" fmla="*/ 29597 w 340985"/>
                <a:gd name="connsiteY3" fmla="*/ 221008 h 338483"/>
                <a:gd name="connsiteX4" fmla="*/ 16897 w 340985"/>
                <a:gd name="connsiteY4" fmla="*/ 201958 h 338483"/>
                <a:gd name="connsiteX5" fmla="*/ 23247 w 340985"/>
                <a:gd name="connsiteY5" fmla="*/ 160683 h 338483"/>
                <a:gd name="connsiteX6" fmla="*/ 32772 w 340985"/>
                <a:gd name="connsiteY6" fmla="*/ 154333 h 338483"/>
                <a:gd name="connsiteX7" fmla="*/ 54997 w 340985"/>
                <a:gd name="connsiteY7" fmla="*/ 147983 h 338483"/>
                <a:gd name="connsiteX8" fmla="*/ 86747 w 340985"/>
                <a:gd name="connsiteY8" fmla="*/ 151158 h 338483"/>
                <a:gd name="connsiteX9" fmla="*/ 102622 w 340985"/>
                <a:gd name="connsiteY9" fmla="*/ 173383 h 338483"/>
                <a:gd name="connsiteX10" fmla="*/ 108972 w 340985"/>
                <a:gd name="connsiteY10" fmla="*/ 182908 h 338483"/>
                <a:gd name="connsiteX11" fmla="*/ 118497 w 340985"/>
                <a:gd name="connsiteY11" fmla="*/ 211483 h 338483"/>
                <a:gd name="connsiteX12" fmla="*/ 121672 w 340985"/>
                <a:gd name="connsiteY12" fmla="*/ 221008 h 338483"/>
                <a:gd name="connsiteX13" fmla="*/ 128022 w 340985"/>
                <a:gd name="connsiteY13" fmla="*/ 262283 h 338483"/>
                <a:gd name="connsiteX14" fmla="*/ 134372 w 340985"/>
                <a:gd name="connsiteY14" fmla="*/ 271808 h 338483"/>
                <a:gd name="connsiteX15" fmla="*/ 162947 w 340985"/>
                <a:gd name="connsiteY15" fmla="*/ 287683 h 338483"/>
                <a:gd name="connsiteX16" fmla="*/ 201047 w 340985"/>
                <a:gd name="connsiteY16" fmla="*/ 284508 h 338483"/>
                <a:gd name="connsiteX17" fmla="*/ 213747 w 340985"/>
                <a:gd name="connsiteY17" fmla="*/ 265458 h 338483"/>
                <a:gd name="connsiteX18" fmla="*/ 220097 w 340985"/>
                <a:gd name="connsiteY18" fmla="*/ 255933 h 338483"/>
                <a:gd name="connsiteX19" fmla="*/ 216922 w 340985"/>
                <a:gd name="connsiteY19" fmla="*/ 208308 h 338483"/>
                <a:gd name="connsiteX20" fmla="*/ 197872 w 340985"/>
                <a:gd name="connsiteY20" fmla="*/ 192433 h 338483"/>
                <a:gd name="connsiteX21" fmla="*/ 188347 w 340985"/>
                <a:gd name="connsiteY21" fmla="*/ 186083 h 338483"/>
                <a:gd name="connsiteX22" fmla="*/ 169297 w 340985"/>
                <a:gd name="connsiteY22" fmla="*/ 176558 h 338483"/>
                <a:gd name="connsiteX23" fmla="*/ 166122 w 340985"/>
                <a:gd name="connsiteY23" fmla="*/ 167033 h 338483"/>
                <a:gd name="connsiteX24" fmla="*/ 178822 w 340985"/>
                <a:gd name="connsiteY24" fmla="*/ 147983 h 338483"/>
                <a:gd name="connsiteX25" fmla="*/ 188347 w 340985"/>
                <a:gd name="connsiteY25" fmla="*/ 144808 h 338483"/>
                <a:gd name="connsiteX26" fmla="*/ 229622 w 340985"/>
                <a:gd name="connsiteY26" fmla="*/ 147983 h 338483"/>
                <a:gd name="connsiteX27" fmla="*/ 239147 w 340985"/>
                <a:gd name="connsiteY27" fmla="*/ 154333 h 338483"/>
                <a:gd name="connsiteX28" fmla="*/ 251847 w 340985"/>
                <a:gd name="connsiteY28" fmla="*/ 176558 h 338483"/>
                <a:gd name="connsiteX29" fmla="*/ 258197 w 340985"/>
                <a:gd name="connsiteY29" fmla="*/ 236883 h 338483"/>
                <a:gd name="connsiteX30" fmla="*/ 267722 w 340985"/>
                <a:gd name="connsiteY30" fmla="*/ 255933 h 338483"/>
                <a:gd name="connsiteX31" fmla="*/ 277247 w 340985"/>
                <a:gd name="connsiteY31" fmla="*/ 259108 h 338483"/>
                <a:gd name="connsiteX32" fmla="*/ 299472 w 340985"/>
                <a:gd name="connsiteY32" fmla="*/ 255933 h 338483"/>
                <a:gd name="connsiteX33" fmla="*/ 305822 w 340985"/>
                <a:gd name="connsiteY33" fmla="*/ 246408 h 338483"/>
                <a:gd name="connsiteX34" fmla="*/ 315347 w 340985"/>
                <a:gd name="connsiteY34" fmla="*/ 243233 h 338483"/>
                <a:gd name="connsiteX35" fmla="*/ 318522 w 340985"/>
                <a:gd name="connsiteY35" fmla="*/ 233708 h 338483"/>
                <a:gd name="connsiteX36" fmla="*/ 331222 w 340985"/>
                <a:gd name="connsiteY36" fmla="*/ 214658 h 338483"/>
                <a:gd name="connsiteX37" fmla="*/ 331222 w 340985"/>
                <a:gd name="connsiteY37" fmla="*/ 113058 h 338483"/>
                <a:gd name="connsiteX38" fmla="*/ 315347 w 340985"/>
                <a:gd name="connsiteY38" fmla="*/ 94008 h 338483"/>
                <a:gd name="connsiteX39" fmla="*/ 302647 w 340985"/>
                <a:gd name="connsiteY39" fmla="*/ 74958 h 338483"/>
                <a:gd name="connsiteX40" fmla="*/ 289947 w 340985"/>
                <a:gd name="connsiteY40" fmla="*/ 68608 h 338483"/>
                <a:gd name="connsiteX41" fmla="*/ 280422 w 340985"/>
                <a:gd name="connsiteY41" fmla="*/ 62258 h 338483"/>
                <a:gd name="connsiteX42" fmla="*/ 270897 w 340985"/>
                <a:gd name="connsiteY42" fmla="*/ 59083 h 338483"/>
                <a:gd name="connsiteX43" fmla="*/ 242322 w 340985"/>
                <a:gd name="connsiteY43" fmla="*/ 62258 h 338483"/>
                <a:gd name="connsiteX44" fmla="*/ 239147 w 340985"/>
                <a:gd name="connsiteY44" fmla="*/ 94008 h 338483"/>
                <a:gd name="connsiteX45" fmla="*/ 220097 w 340985"/>
                <a:gd name="connsiteY45" fmla="*/ 103533 h 338483"/>
                <a:gd name="connsiteX46" fmla="*/ 204222 w 340985"/>
                <a:gd name="connsiteY46" fmla="*/ 100358 h 338483"/>
                <a:gd name="connsiteX47" fmla="*/ 197872 w 340985"/>
                <a:gd name="connsiteY47" fmla="*/ 81308 h 338483"/>
                <a:gd name="connsiteX48" fmla="*/ 191522 w 340985"/>
                <a:gd name="connsiteY48" fmla="*/ 30508 h 338483"/>
                <a:gd name="connsiteX49" fmla="*/ 185172 w 340985"/>
                <a:gd name="connsiteY49" fmla="*/ 20983 h 338483"/>
                <a:gd name="connsiteX50" fmla="*/ 175647 w 340985"/>
                <a:gd name="connsiteY50" fmla="*/ 11458 h 338483"/>
                <a:gd name="connsiteX51" fmla="*/ 166122 w 340985"/>
                <a:gd name="connsiteY51" fmla="*/ 8283 h 338483"/>
                <a:gd name="connsiteX52" fmla="*/ 153422 w 340985"/>
                <a:gd name="connsiteY52" fmla="*/ 1933 h 338483"/>
                <a:gd name="connsiteX53" fmla="*/ 89922 w 340985"/>
                <a:gd name="connsiteY53" fmla="*/ 8283 h 338483"/>
                <a:gd name="connsiteX54" fmla="*/ 70872 w 340985"/>
                <a:gd name="connsiteY54" fmla="*/ 24158 h 338483"/>
                <a:gd name="connsiteX55" fmla="*/ 51822 w 340985"/>
                <a:gd name="connsiteY55" fmla="*/ 36858 h 338483"/>
                <a:gd name="connsiteX56" fmla="*/ 48647 w 340985"/>
                <a:gd name="connsiteY56" fmla="*/ 46383 h 338483"/>
                <a:gd name="connsiteX57" fmla="*/ 42297 w 340985"/>
                <a:gd name="connsiteY57" fmla="*/ 55908 h 338483"/>
                <a:gd name="connsiteX58" fmla="*/ 61347 w 340985"/>
                <a:gd name="connsiteY58" fmla="*/ 78133 h 338483"/>
                <a:gd name="connsiteX59" fmla="*/ 102622 w 340985"/>
                <a:gd name="connsiteY59" fmla="*/ 68608 h 338483"/>
                <a:gd name="connsiteX60" fmla="*/ 112147 w 340985"/>
                <a:gd name="connsiteY60" fmla="*/ 62258 h 338483"/>
                <a:gd name="connsiteX61" fmla="*/ 137547 w 340985"/>
                <a:gd name="connsiteY61" fmla="*/ 65433 h 338483"/>
                <a:gd name="connsiteX62" fmla="*/ 147072 w 340985"/>
                <a:gd name="connsiteY62" fmla="*/ 68608 h 338483"/>
                <a:gd name="connsiteX63" fmla="*/ 150247 w 340985"/>
                <a:gd name="connsiteY63" fmla="*/ 78133 h 338483"/>
                <a:gd name="connsiteX64" fmla="*/ 147072 w 340985"/>
                <a:gd name="connsiteY64" fmla="*/ 94008 h 338483"/>
                <a:gd name="connsiteX65" fmla="*/ 115322 w 340985"/>
                <a:gd name="connsiteY65" fmla="*/ 97183 h 338483"/>
                <a:gd name="connsiteX66" fmla="*/ 93097 w 340985"/>
                <a:gd name="connsiteY66" fmla="*/ 103533 h 338483"/>
                <a:gd name="connsiteX67" fmla="*/ 61347 w 340985"/>
                <a:gd name="connsiteY67" fmla="*/ 109883 h 338483"/>
                <a:gd name="connsiteX68" fmla="*/ 39122 w 340985"/>
                <a:gd name="connsiteY68" fmla="*/ 116233 h 338483"/>
                <a:gd name="connsiteX69" fmla="*/ 29597 w 340985"/>
                <a:gd name="connsiteY69" fmla="*/ 122583 h 338483"/>
                <a:gd name="connsiteX70" fmla="*/ 7372 w 340985"/>
                <a:gd name="connsiteY70" fmla="*/ 147983 h 338483"/>
                <a:gd name="connsiteX71" fmla="*/ 10547 w 340985"/>
                <a:gd name="connsiteY71" fmla="*/ 192433 h 338483"/>
                <a:gd name="connsiteX72" fmla="*/ 29597 w 340985"/>
                <a:gd name="connsiteY72" fmla="*/ 201958 h 338483"/>
                <a:gd name="connsiteX73" fmla="*/ 70872 w 340985"/>
                <a:gd name="connsiteY73" fmla="*/ 192433 h 338483"/>
                <a:gd name="connsiteX74" fmla="*/ 80397 w 340985"/>
                <a:gd name="connsiteY74" fmla="*/ 182908 h 338483"/>
                <a:gd name="connsiteX75" fmla="*/ 99447 w 340985"/>
                <a:gd name="connsiteY75" fmla="*/ 170208 h 338483"/>
                <a:gd name="connsiteX76" fmla="*/ 105797 w 340985"/>
                <a:gd name="connsiteY76" fmla="*/ 160683 h 338483"/>
                <a:gd name="connsiteX77" fmla="*/ 124847 w 340985"/>
                <a:gd name="connsiteY77" fmla="*/ 144808 h 338483"/>
                <a:gd name="connsiteX78" fmla="*/ 137547 w 340985"/>
                <a:gd name="connsiteY78" fmla="*/ 135283 h 338483"/>
                <a:gd name="connsiteX79" fmla="*/ 178822 w 340985"/>
                <a:gd name="connsiteY79" fmla="*/ 119408 h 338483"/>
                <a:gd name="connsiteX80" fmla="*/ 191522 w 340985"/>
                <a:gd name="connsiteY80" fmla="*/ 116233 h 338483"/>
                <a:gd name="connsiteX81" fmla="*/ 216922 w 340985"/>
                <a:gd name="connsiteY81" fmla="*/ 109883 h 338483"/>
                <a:gd name="connsiteX82" fmla="*/ 264547 w 340985"/>
                <a:gd name="connsiteY82" fmla="*/ 113058 h 338483"/>
                <a:gd name="connsiteX83" fmla="*/ 280422 w 340985"/>
                <a:gd name="connsiteY83" fmla="*/ 128933 h 338483"/>
                <a:gd name="connsiteX84" fmla="*/ 283597 w 340985"/>
                <a:gd name="connsiteY84" fmla="*/ 138458 h 338483"/>
                <a:gd name="connsiteX85" fmla="*/ 293122 w 340985"/>
                <a:gd name="connsiteY85" fmla="*/ 157508 h 338483"/>
                <a:gd name="connsiteX86" fmla="*/ 289947 w 340985"/>
                <a:gd name="connsiteY86" fmla="*/ 186083 h 338483"/>
                <a:gd name="connsiteX87" fmla="*/ 280422 w 340985"/>
                <a:gd name="connsiteY87" fmla="*/ 195608 h 338483"/>
                <a:gd name="connsiteX88" fmla="*/ 270897 w 340985"/>
                <a:gd name="connsiteY88" fmla="*/ 201958 h 338483"/>
                <a:gd name="connsiteX89" fmla="*/ 248672 w 340985"/>
                <a:gd name="connsiteY89" fmla="*/ 208308 h 338483"/>
                <a:gd name="connsiteX90" fmla="*/ 220097 w 340985"/>
                <a:gd name="connsiteY90" fmla="*/ 205133 h 338483"/>
                <a:gd name="connsiteX91" fmla="*/ 207397 w 340985"/>
                <a:gd name="connsiteY91" fmla="*/ 186083 h 338483"/>
                <a:gd name="connsiteX92" fmla="*/ 201047 w 340985"/>
                <a:gd name="connsiteY92" fmla="*/ 173383 h 338483"/>
                <a:gd name="connsiteX93" fmla="*/ 197872 w 340985"/>
                <a:gd name="connsiteY93" fmla="*/ 163858 h 338483"/>
                <a:gd name="connsiteX94" fmla="*/ 188347 w 340985"/>
                <a:gd name="connsiteY94" fmla="*/ 144808 h 338483"/>
                <a:gd name="connsiteX95" fmla="*/ 185172 w 340985"/>
                <a:gd name="connsiteY95" fmla="*/ 128933 h 338483"/>
                <a:gd name="connsiteX96" fmla="*/ 178822 w 340985"/>
                <a:gd name="connsiteY96" fmla="*/ 100358 h 338483"/>
                <a:gd name="connsiteX97" fmla="*/ 162947 w 340985"/>
                <a:gd name="connsiteY97" fmla="*/ 81308 h 338483"/>
                <a:gd name="connsiteX98" fmla="*/ 134372 w 340985"/>
                <a:gd name="connsiteY98" fmla="*/ 78133 h 338483"/>
                <a:gd name="connsiteX99" fmla="*/ 108972 w 340985"/>
                <a:gd name="connsiteY99" fmla="*/ 81308 h 338483"/>
                <a:gd name="connsiteX100" fmla="*/ 105797 w 340985"/>
                <a:gd name="connsiteY100" fmla="*/ 90833 h 338483"/>
                <a:gd name="connsiteX101" fmla="*/ 99447 w 340985"/>
                <a:gd name="connsiteY101" fmla="*/ 132108 h 338483"/>
                <a:gd name="connsiteX102" fmla="*/ 102622 w 340985"/>
                <a:gd name="connsiteY102" fmla="*/ 186083 h 338483"/>
                <a:gd name="connsiteX103" fmla="*/ 124847 w 340985"/>
                <a:gd name="connsiteY103" fmla="*/ 214658 h 338483"/>
                <a:gd name="connsiteX104" fmla="*/ 131197 w 340985"/>
                <a:gd name="connsiteY104" fmla="*/ 224183 h 338483"/>
                <a:gd name="connsiteX105" fmla="*/ 153422 w 340985"/>
                <a:gd name="connsiteY105" fmla="*/ 236883 h 338483"/>
                <a:gd name="connsiteX106" fmla="*/ 162947 w 340985"/>
                <a:gd name="connsiteY106" fmla="*/ 243233 h 338483"/>
                <a:gd name="connsiteX107" fmla="*/ 201047 w 340985"/>
                <a:gd name="connsiteY107" fmla="*/ 249583 h 338483"/>
                <a:gd name="connsiteX108" fmla="*/ 216922 w 340985"/>
                <a:gd name="connsiteY108" fmla="*/ 252758 h 338483"/>
                <a:gd name="connsiteX109" fmla="*/ 226447 w 340985"/>
                <a:gd name="connsiteY109" fmla="*/ 255933 h 338483"/>
                <a:gd name="connsiteX110" fmla="*/ 239147 w 340985"/>
                <a:gd name="connsiteY110" fmla="*/ 259108 h 338483"/>
                <a:gd name="connsiteX111" fmla="*/ 255022 w 340985"/>
                <a:gd name="connsiteY111" fmla="*/ 287683 h 338483"/>
                <a:gd name="connsiteX112" fmla="*/ 245497 w 340985"/>
                <a:gd name="connsiteY112" fmla="*/ 316258 h 338483"/>
                <a:gd name="connsiteX113" fmla="*/ 235972 w 340985"/>
                <a:gd name="connsiteY113" fmla="*/ 319433 h 338483"/>
                <a:gd name="connsiteX114" fmla="*/ 213747 w 340985"/>
                <a:gd name="connsiteY114" fmla="*/ 332133 h 338483"/>
                <a:gd name="connsiteX115" fmla="*/ 181997 w 340985"/>
                <a:gd name="connsiteY115" fmla="*/ 338483 h 338483"/>
                <a:gd name="connsiteX116" fmla="*/ 105797 w 340985"/>
                <a:gd name="connsiteY116" fmla="*/ 335308 h 338483"/>
                <a:gd name="connsiteX117" fmla="*/ 77222 w 340985"/>
                <a:gd name="connsiteY117" fmla="*/ 322608 h 338483"/>
                <a:gd name="connsiteX118" fmla="*/ 67697 w 340985"/>
                <a:gd name="connsiteY118" fmla="*/ 319433 h 338483"/>
                <a:gd name="connsiteX119" fmla="*/ 39122 w 340985"/>
                <a:gd name="connsiteY119" fmla="*/ 297208 h 338483"/>
                <a:gd name="connsiteX120" fmla="*/ 26422 w 340985"/>
                <a:gd name="connsiteY120" fmla="*/ 268633 h 338483"/>
                <a:gd name="connsiteX121" fmla="*/ 26422 w 340985"/>
                <a:gd name="connsiteY121" fmla="*/ 268633 h 338483"/>
                <a:gd name="connsiteX122" fmla="*/ 16897 w 340985"/>
                <a:gd name="connsiteY122" fmla="*/ 255933 h 338483"/>
                <a:gd name="connsiteX123" fmla="*/ 16897 w 340985"/>
                <a:gd name="connsiteY123" fmla="*/ 176558 h 338483"/>
                <a:gd name="connsiteX124" fmla="*/ 39122 w 340985"/>
                <a:gd name="connsiteY124" fmla="*/ 147983 h 338483"/>
                <a:gd name="connsiteX125" fmla="*/ 48647 w 340985"/>
                <a:gd name="connsiteY125" fmla="*/ 138458 h 338483"/>
                <a:gd name="connsiteX126" fmla="*/ 67697 w 340985"/>
                <a:gd name="connsiteY126" fmla="*/ 132108 h 338483"/>
                <a:gd name="connsiteX127" fmla="*/ 77222 w 340985"/>
                <a:gd name="connsiteY127" fmla="*/ 128933 h 338483"/>
                <a:gd name="connsiteX128" fmla="*/ 105797 w 340985"/>
                <a:gd name="connsiteY128" fmla="*/ 122583 h 338483"/>
                <a:gd name="connsiteX129" fmla="*/ 178822 w 340985"/>
                <a:gd name="connsiteY129" fmla="*/ 125758 h 338483"/>
                <a:gd name="connsiteX130" fmla="*/ 201047 w 340985"/>
                <a:gd name="connsiteY130" fmla="*/ 138458 h 338483"/>
                <a:gd name="connsiteX131" fmla="*/ 220097 w 340985"/>
                <a:gd name="connsiteY131" fmla="*/ 160683 h 338483"/>
                <a:gd name="connsiteX132" fmla="*/ 226447 w 340985"/>
                <a:gd name="connsiteY132" fmla="*/ 176558 h 338483"/>
                <a:gd name="connsiteX133" fmla="*/ 232797 w 340985"/>
                <a:gd name="connsiteY133" fmla="*/ 198783 h 338483"/>
                <a:gd name="connsiteX134" fmla="*/ 229622 w 340985"/>
                <a:gd name="connsiteY134" fmla="*/ 230533 h 338483"/>
                <a:gd name="connsiteX135" fmla="*/ 201047 w 340985"/>
                <a:gd name="connsiteY135" fmla="*/ 252758 h 338483"/>
                <a:gd name="connsiteX136" fmla="*/ 191522 w 340985"/>
                <a:gd name="connsiteY136" fmla="*/ 259108 h 338483"/>
                <a:gd name="connsiteX137" fmla="*/ 162947 w 340985"/>
                <a:gd name="connsiteY137" fmla="*/ 268633 h 338483"/>
                <a:gd name="connsiteX138" fmla="*/ 153422 w 340985"/>
                <a:gd name="connsiteY138" fmla="*/ 271808 h 338483"/>
                <a:gd name="connsiteX139" fmla="*/ 131197 w 340985"/>
                <a:gd name="connsiteY139" fmla="*/ 278158 h 338483"/>
                <a:gd name="connsiteX140" fmla="*/ 105797 w 340985"/>
                <a:gd name="connsiteY140" fmla="*/ 271808 h 33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40985" h="338483">
                  <a:moveTo>
                    <a:pt x="105797" y="271808"/>
                  </a:moveTo>
                  <a:cubicBezTo>
                    <a:pt x="91509" y="267045"/>
                    <a:pt x="61727" y="273965"/>
                    <a:pt x="45472" y="249583"/>
                  </a:cubicBezTo>
                  <a:cubicBezTo>
                    <a:pt x="41239" y="243233"/>
                    <a:pt x="35185" y="237773"/>
                    <a:pt x="32772" y="230533"/>
                  </a:cubicBezTo>
                  <a:cubicBezTo>
                    <a:pt x="31714" y="227358"/>
                    <a:pt x="31222" y="223934"/>
                    <a:pt x="29597" y="221008"/>
                  </a:cubicBezTo>
                  <a:cubicBezTo>
                    <a:pt x="25891" y="214337"/>
                    <a:pt x="16897" y="201958"/>
                    <a:pt x="16897" y="201958"/>
                  </a:cubicBezTo>
                  <a:cubicBezTo>
                    <a:pt x="19014" y="188200"/>
                    <a:pt x="18845" y="173889"/>
                    <a:pt x="23247" y="160683"/>
                  </a:cubicBezTo>
                  <a:cubicBezTo>
                    <a:pt x="24454" y="157063"/>
                    <a:pt x="29359" y="156040"/>
                    <a:pt x="32772" y="154333"/>
                  </a:cubicBezTo>
                  <a:cubicBezTo>
                    <a:pt x="37327" y="152056"/>
                    <a:pt x="50928" y="149000"/>
                    <a:pt x="54997" y="147983"/>
                  </a:cubicBezTo>
                  <a:cubicBezTo>
                    <a:pt x="65580" y="149041"/>
                    <a:pt x="76581" y="148030"/>
                    <a:pt x="86747" y="151158"/>
                  </a:cubicBezTo>
                  <a:cubicBezTo>
                    <a:pt x="94815" y="153640"/>
                    <a:pt x="99328" y="167618"/>
                    <a:pt x="102622" y="173383"/>
                  </a:cubicBezTo>
                  <a:cubicBezTo>
                    <a:pt x="104515" y="176696"/>
                    <a:pt x="107422" y="179421"/>
                    <a:pt x="108972" y="182908"/>
                  </a:cubicBezTo>
                  <a:lnTo>
                    <a:pt x="118497" y="211483"/>
                  </a:lnTo>
                  <a:lnTo>
                    <a:pt x="121672" y="221008"/>
                  </a:lnTo>
                  <a:cubicBezTo>
                    <a:pt x="122162" y="224932"/>
                    <a:pt x="125295" y="255010"/>
                    <a:pt x="128022" y="262283"/>
                  </a:cubicBezTo>
                  <a:cubicBezTo>
                    <a:pt x="129362" y="265856"/>
                    <a:pt x="131500" y="269295"/>
                    <a:pt x="134372" y="271808"/>
                  </a:cubicBezTo>
                  <a:cubicBezTo>
                    <a:pt x="147809" y="283565"/>
                    <a:pt x="149865" y="283322"/>
                    <a:pt x="162947" y="287683"/>
                  </a:cubicBezTo>
                  <a:cubicBezTo>
                    <a:pt x="175647" y="286625"/>
                    <a:pt x="188733" y="287792"/>
                    <a:pt x="201047" y="284508"/>
                  </a:cubicBezTo>
                  <a:cubicBezTo>
                    <a:pt x="211464" y="281730"/>
                    <a:pt x="210251" y="272450"/>
                    <a:pt x="213747" y="265458"/>
                  </a:cubicBezTo>
                  <a:cubicBezTo>
                    <a:pt x="215454" y="262045"/>
                    <a:pt x="217980" y="259108"/>
                    <a:pt x="220097" y="255933"/>
                  </a:cubicBezTo>
                  <a:cubicBezTo>
                    <a:pt x="219039" y="240058"/>
                    <a:pt x="219538" y="224002"/>
                    <a:pt x="216922" y="208308"/>
                  </a:cubicBezTo>
                  <a:cubicBezTo>
                    <a:pt x="215216" y="198071"/>
                    <a:pt x="204969" y="196488"/>
                    <a:pt x="197872" y="192433"/>
                  </a:cubicBezTo>
                  <a:cubicBezTo>
                    <a:pt x="194559" y="190540"/>
                    <a:pt x="191760" y="187790"/>
                    <a:pt x="188347" y="186083"/>
                  </a:cubicBezTo>
                  <a:cubicBezTo>
                    <a:pt x="162057" y="172938"/>
                    <a:pt x="196594" y="194756"/>
                    <a:pt x="169297" y="176558"/>
                  </a:cubicBezTo>
                  <a:cubicBezTo>
                    <a:pt x="168239" y="173383"/>
                    <a:pt x="166122" y="170380"/>
                    <a:pt x="166122" y="167033"/>
                  </a:cubicBezTo>
                  <a:cubicBezTo>
                    <a:pt x="166122" y="159266"/>
                    <a:pt x="173095" y="151801"/>
                    <a:pt x="178822" y="147983"/>
                  </a:cubicBezTo>
                  <a:cubicBezTo>
                    <a:pt x="181607" y="146127"/>
                    <a:pt x="185172" y="145866"/>
                    <a:pt x="188347" y="144808"/>
                  </a:cubicBezTo>
                  <a:cubicBezTo>
                    <a:pt x="202105" y="145866"/>
                    <a:pt x="216059" y="145440"/>
                    <a:pt x="229622" y="147983"/>
                  </a:cubicBezTo>
                  <a:cubicBezTo>
                    <a:pt x="233373" y="148686"/>
                    <a:pt x="236449" y="151635"/>
                    <a:pt x="239147" y="154333"/>
                  </a:cubicBezTo>
                  <a:cubicBezTo>
                    <a:pt x="243635" y="158821"/>
                    <a:pt x="249357" y="171578"/>
                    <a:pt x="251847" y="176558"/>
                  </a:cubicBezTo>
                  <a:cubicBezTo>
                    <a:pt x="253964" y="196666"/>
                    <a:pt x="251803" y="217701"/>
                    <a:pt x="258197" y="236883"/>
                  </a:cubicBezTo>
                  <a:cubicBezTo>
                    <a:pt x="260289" y="243158"/>
                    <a:pt x="262127" y="251457"/>
                    <a:pt x="267722" y="255933"/>
                  </a:cubicBezTo>
                  <a:cubicBezTo>
                    <a:pt x="270335" y="258024"/>
                    <a:pt x="274072" y="258050"/>
                    <a:pt x="277247" y="259108"/>
                  </a:cubicBezTo>
                  <a:cubicBezTo>
                    <a:pt x="284655" y="258050"/>
                    <a:pt x="292633" y="258972"/>
                    <a:pt x="299472" y="255933"/>
                  </a:cubicBezTo>
                  <a:cubicBezTo>
                    <a:pt x="302959" y="254383"/>
                    <a:pt x="302842" y="248792"/>
                    <a:pt x="305822" y="246408"/>
                  </a:cubicBezTo>
                  <a:cubicBezTo>
                    <a:pt x="308435" y="244317"/>
                    <a:pt x="312172" y="244291"/>
                    <a:pt x="315347" y="243233"/>
                  </a:cubicBezTo>
                  <a:cubicBezTo>
                    <a:pt x="316405" y="240058"/>
                    <a:pt x="316897" y="236634"/>
                    <a:pt x="318522" y="233708"/>
                  </a:cubicBezTo>
                  <a:cubicBezTo>
                    <a:pt x="322228" y="227037"/>
                    <a:pt x="331222" y="214658"/>
                    <a:pt x="331222" y="214658"/>
                  </a:cubicBezTo>
                  <a:cubicBezTo>
                    <a:pt x="340985" y="175608"/>
                    <a:pt x="338658" y="189897"/>
                    <a:pt x="331222" y="113058"/>
                  </a:cubicBezTo>
                  <a:cubicBezTo>
                    <a:pt x="330685" y="107505"/>
                    <a:pt x="317800" y="97162"/>
                    <a:pt x="315347" y="94008"/>
                  </a:cubicBezTo>
                  <a:cubicBezTo>
                    <a:pt x="310662" y="87984"/>
                    <a:pt x="309473" y="78371"/>
                    <a:pt x="302647" y="74958"/>
                  </a:cubicBezTo>
                  <a:cubicBezTo>
                    <a:pt x="298414" y="72841"/>
                    <a:pt x="294056" y="70956"/>
                    <a:pt x="289947" y="68608"/>
                  </a:cubicBezTo>
                  <a:cubicBezTo>
                    <a:pt x="286634" y="66715"/>
                    <a:pt x="283835" y="63965"/>
                    <a:pt x="280422" y="62258"/>
                  </a:cubicBezTo>
                  <a:cubicBezTo>
                    <a:pt x="277429" y="60761"/>
                    <a:pt x="274072" y="60141"/>
                    <a:pt x="270897" y="59083"/>
                  </a:cubicBezTo>
                  <a:cubicBezTo>
                    <a:pt x="261372" y="60141"/>
                    <a:pt x="248769" y="55167"/>
                    <a:pt x="242322" y="62258"/>
                  </a:cubicBezTo>
                  <a:cubicBezTo>
                    <a:pt x="235167" y="70128"/>
                    <a:pt x="242510" y="83918"/>
                    <a:pt x="239147" y="94008"/>
                  </a:cubicBezTo>
                  <a:cubicBezTo>
                    <a:pt x="237608" y="98624"/>
                    <a:pt x="223795" y="102300"/>
                    <a:pt x="220097" y="103533"/>
                  </a:cubicBezTo>
                  <a:cubicBezTo>
                    <a:pt x="214805" y="102475"/>
                    <a:pt x="208038" y="104174"/>
                    <a:pt x="204222" y="100358"/>
                  </a:cubicBezTo>
                  <a:cubicBezTo>
                    <a:pt x="199489" y="95625"/>
                    <a:pt x="197872" y="81308"/>
                    <a:pt x="197872" y="81308"/>
                  </a:cubicBezTo>
                  <a:cubicBezTo>
                    <a:pt x="197266" y="73430"/>
                    <a:pt x="198375" y="44215"/>
                    <a:pt x="191522" y="30508"/>
                  </a:cubicBezTo>
                  <a:cubicBezTo>
                    <a:pt x="189815" y="27095"/>
                    <a:pt x="187615" y="23914"/>
                    <a:pt x="185172" y="20983"/>
                  </a:cubicBezTo>
                  <a:cubicBezTo>
                    <a:pt x="182297" y="17534"/>
                    <a:pt x="179383" y="13949"/>
                    <a:pt x="175647" y="11458"/>
                  </a:cubicBezTo>
                  <a:cubicBezTo>
                    <a:pt x="172862" y="9602"/>
                    <a:pt x="169198" y="9601"/>
                    <a:pt x="166122" y="8283"/>
                  </a:cubicBezTo>
                  <a:cubicBezTo>
                    <a:pt x="161772" y="6419"/>
                    <a:pt x="157655" y="4050"/>
                    <a:pt x="153422" y="1933"/>
                  </a:cubicBezTo>
                  <a:cubicBezTo>
                    <a:pt x="150268" y="2119"/>
                    <a:pt x="106487" y="0"/>
                    <a:pt x="89922" y="8283"/>
                  </a:cubicBezTo>
                  <a:cubicBezTo>
                    <a:pt x="76307" y="15090"/>
                    <a:pt x="83511" y="14327"/>
                    <a:pt x="70872" y="24158"/>
                  </a:cubicBezTo>
                  <a:cubicBezTo>
                    <a:pt x="64848" y="28843"/>
                    <a:pt x="51822" y="36858"/>
                    <a:pt x="51822" y="36858"/>
                  </a:cubicBezTo>
                  <a:cubicBezTo>
                    <a:pt x="50764" y="40033"/>
                    <a:pt x="50144" y="43390"/>
                    <a:pt x="48647" y="46383"/>
                  </a:cubicBezTo>
                  <a:cubicBezTo>
                    <a:pt x="46940" y="49796"/>
                    <a:pt x="42297" y="52092"/>
                    <a:pt x="42297" y="55908"/>
                  </a:cubicBezTo>
                  <a:cubicBezTo>
                    <a:pt x="42297" y="77165"/>
                    <a:pt x="47193" y="74594"/>
                    <a:pt x="61347" y="78133"/>
                  </a:cubicBezTo>
                  <a:cubicBezTo>
                    <a:pt x="71593" y="76669"/>
                    <a:pt x="93113" y="74947"/>
                    <a:pt x="102622" y="68608"/>
                  </a:cubicBezTo>
                  <a:lnTo>
                    <a:pt x="112147" y="62258"/>
                  </a:lnTo>
                  <a:cubicBezTo>
                    <a:pt x="120614" y="63316"/>
                    <a:pt x="129152" y="63907"/>
                    <a:pt x="137547" y="65433"/>
                  </a:cubicBezTo>
                  <a:cubicBezTo>
                    <a:pt x="140840" y="66032"/>
                    <a:pt x="144705" y="66241"/>
                    <a:pt x="147072" y="68608"/>
                  </a:cubicBezTo>
                  <a:cubicBezTo>
                    <a:pt x="149439" y="70975"/>
                    <a:pt x="149189" y="74958"/>
                    <a:pt x="150247" y="78133"/>
                  </a:cubicBezTo>
                  <a:cubicBezTo>
                    <a:pt x="149189" y="83425"/>
                    <a:pt x="151810" y="91424"/>
                    <a:pt x="147072" y="94008"/>
                  </a:cubicBezTo>
                  <a:cubicBezTo>
                    <a:pt x="137735" y="99101"/>
                    <a:pt x="125851" y="95679"/>
                    <a:pt x="115322" y="97183"/>
                  </a:cubicBezTo>
                  <a:cubicBezTo>
                    <a:pt x="98024" y="99654"/>
                    <a:pt x="107798" y="100141"/>
                    <a:pt x="93097" y="103533"/>
                  </a:cubicBezTo>
                  <a:cubicBezTo>
                    <a:pt x="82580" y="105960"/>
                    <a:pt x="71586" y="106470"/>
                    <a:pt x="61347" y="109883"/>
                  </a:cubicBezTo>
                  <a:cubicBezTo>
                    <a:pt x="47682" y="114438"/>
                    <a:pt x="55069" y="112246"/>
                    <a:pt x="39122" y="116233"/>
                  </a:cubicBezTo>
                  <a:cubicBezTo>
                    <a:pt x="35947" y="118350"/>
                    <a:pt x="32110" y="119711"/>
                    <a:pt x="29597" y="122583"/>
                  </a:cubicBezTo>
                  <a:cubicBezTo>
                    <a:pt x="3668" y="152216"/>
                    <a:pt x="28803" y="133696"/>
                    <a:pt x="7372" y="147983"/>
                  </a:cubicBezTo>
                  <a:cubicBezTo>
                    <a:pt x="1473" y="165680"/>
                    <a:pt x="0" y="165011"/>
                    <a:pt x="10547" y="192433"/>
                  </a:cubicBezTo>
                  <a:cubicBezTo>
                    <a:pt x="12357" y="197140"/>
                    <a:pt x="25661" y="200646"/>
                    <a:pt x="29597" y="201958"/>
                  </a:cubicBezTo>
                  <a:cubicBezTo>
                    <a:pt x="53504" y="199567"/>
                    <a:pt x="56673" y="204265"/>
                    <a:pt x="70872" y="192433"/>
                  </a:cubicBezTo>
                  <a:cubicBezTo>
                    <a:pt x="74321" y="189558"/>
                    <a:pt x="76853" y="185665"/>
                    <a:pt x="80397" y="182908"/>
                  </a:cubicBezTo>
                  <a:cubicBezTo>
                    <a:pt x="86421" y="178223"/>
                    <a:pt x="99447" y="170208"/>
                    <a:pt x="99447" y="170208"/>
                  </a:cubicBezTo>
                  <a:cubicBezTo>
                    <a:pt x="101564" y="167033"/>
                    <a:pt x="103354" y="163614"/>
                    <a:pt x="105797" y="160683"/>
                  </a:cubicBezTo>
                  <a:cubicBezTo>
                    <a:pt x="114517" y="150219"/>
                    <a:pt x="114563" y="152154"/>
                    <a:pt x="124847" y="144808"/>
                  </a:cubicBezTo>
                  <a:cubicBezTo>
                    <a:pt x="129153" y="141732"/>
                    <a:pt x="132814" y="137650"/>
                    <a:pt x="137547" y="135283"/>
                  </a:cubicBezTo>
                  <a:cubicBezTo>
                    <a:pt x="140744" y="133684"/>
                    <a:pt x="167779" y="122563"/>
                    <a:pt x="178822" y="119408"/>
                  </a:cubicBezTo>
                  <a:cubicBezTo>
                    <a:pt x="183018" y="118209"/>
                    <a:pt x="187326" y="117432"/>
                    <a:pt x="191522" y="116233"/>
                  </a:cubicBezTo>
                  <a:cubicBezTo>
                    <a:pt x="214302" y="109724"/>
                    <a:pt x="184647" y="116338"/>
                    <a:pt x="216922" y="109883"/>
                  </a:cubicBezTo>
                  <a:cubicBezTo>
                    <a:pt x="232797" y="110941"/>
                    <a:pt x="248853" y="110442"/>
                    <a:pt x="264547" y="113058"/>
                  </a:cubicBezTo>
                  <a:cubicBezTo>
                    <a:pt x="271474" y="114213"/>
                    <a:pt x="277728" y="123545"/>
                    <a:pt x="280422" y="128933"/>
                  </a:cubicBezTo>
                  <a:cubicBezTo>
                    <a:pt x="281919" y="131926"/>
                    <a:pt x="282100" y="135465"/>
                    <a:pt x="283597" y="138458"/>
                  </a:cubicBezTo>
                  <a:cubicBezTo>
                    <a:pt x="295907" y="163077"/>
                    <a:pt x="285142" y="133567"/>
                    <a:pt x="293122" y="157508"/>
                  </a:cubicBezTo>
                  <a:cubicBezTo>
                    <a:pt x="292064" y="167033"/>
                    <a:pt x="292978" y="176991"/>
                    <a:pt x="289947" y="186083"/>
                  </a:cubicBezTo>
                  <a:cubicBezTo>
                    <a:pt x="288527" y="190343"/>
                    <a:pt x="283871" y="192733"/>
                    <a:pt x="280422" y="195608"/>
                  </a:cubicBezTo>
                  <a:cubicBezTo>
                    <a:pt x="277491" y="198051"/>
                    <a:pt x="274310" y="200251"/>
                    <a:pt x="270897" y="201958"/>
                  </a:cubicBezTo>
                  <a:cubicBezTo>
                    <a:pt x="266342" y="204235"/>
                    <a:pt x="252741" y="207291"/>
                    <a:pt x="248672" y="208308"/>
                  </a:cubicBezTo>
                  <a:cubicBezTo>
                    <a:pt x="239147" y="207250"/>
                    <a:pt x="229189" y="208164"/>
                    <a:pt x="220097" y="205133"/>
                  </a:cubicBezTo>
                  <a:cubicBezTo>
                    <a:pt x="210114" y="201805"/>
                    <a:pt x="210569" y="193484"/>
                    <a:pt x="207397" y="186083"/>
                  </a:cubicBezTo>
                  <a:cubicBezTo>
                    <a:pt x="205533" y="181733"/>
                    <a:pt x="202911" y="177733"/>
                    <a:pt x="201047" y="173383"/>
                  </a:cubicBezTo>
                  <a:cubicBezTo>
                    <a:pt x="199729" y="170307"/>
                    <a:pt x="199369" y="166851"/>
                    <a:pt x="197872" y="163858"/>
                  </a:cubicBezTo>
                  <a:cubicBezTo>
                    <a:pt x="190112" y="148338"/>
                    <a:pt x="192337" y="160769"/>
                    <a:pt x="188347" y="144808"/>
                  </a:cubicBezTo>
                  <a:cubicBezTo>
                    <a:pt x="187038" y="139573"/>
                    <a:pt x="186137" y="134242"/>
                    <a:pt x="185172" y="128933"/>
                  </a:cubicBezTo>
                  <a:cubicBezTo>
                    <a:pt x="183778" y="121268"/>
                    <a:pt x="182821" y="108355"/>
                    <a:pt x="178822" y="100358"/>
                  </a:cubicBezTo>
                  <a:cubicBezTo>
                    <a:pt x="176789" y="96291"/>
                    <a:pt x="167160" y="82712"/>
                    <a:pt x="162947" y="81308"/>
                  </a:cubicBezTo>
                  <a:cubicBezTo>
                    <a:pt x="153855" y="78277"/>
                    <a:pt x="143897" y="79191"/>
                    <a:pt x="134372" y="78133"/>
                  </a:cubicBezTo>
                  <a:cubicBezTo>
                    <a:pt x="125905" y="79191"/>
                    <a:pt x="116769" y="77843"/>
                    <a:pt x="108972" y="81308"/>
                  </a:cubicBezTo>
                  <a:cubicBezTo>
                    <a:pt x="105914" y="82667"/>
                    <a:pt x="106523" y="87566"/>
                    <a:pt x="105797" y="90833"/>
                  </a:cubicBezTo>
                  <a:cubicBezTo>
                    <a:pt x="104035" y="98763"/>
                    <a:pt x="100460" y="125018"/>
                    <a:pt x="99447" y="132108"/>
                  </a:cubicBezTo>
                  <a:cubicBezTo>
                    <a:pt x="100505" y="150100"/>
                    <a:pt x="98793" y="168472"/>
                    <a:pt x="102622" y="186083"/>
                  </a:cubicBezTo>
                  <a:cubicBezTo>
                    <a:pt x="105454" y="199111"/>
                    <a:pt x="117197" y="205478"/>
                    <a:pt x="124847" y="214658"/>
                  </a:cubicBezTo>
                  <a:cubicBezTo>
                    <a:pt x="127290" y="217589"/>
                    <a:pt x="128499" y="221485"/>
                    <a:pt x="131197" y="224183"/>
                  </a:cubicBezTo>
                  <a:cubicBezTo>
                    <a:pt x="136354" y="229340"/>
                    <a:pt x="147612" y="233563"/>
                    <a:pt x="153422" y="236883"/>
                  </a:cubicBezTo>
                  <a:cubicBezTo>
                    <a:pt x="156735" y="238776"/>
                    <a:pt x="159260" y="242250"/>
                    <a:pt x="162947" y="243233"/>
                  </a:cubicBezTo>
                  <a:cubicBezTo>
                    <a:pt x="175387" y="246550"/>
                    <a:pt x="188422" y="247058"/>
                    <a:pt x="201047" y="249583"/>
                  </a:cubicBezTo>
                  <a:cubicBezTo>
                    <a:pt x="206339" y="250641"/>
                    <a:pt x="211687" y="251449"/>
                    <a:pt x="216922" y="252758"/>
                  </a:cubicBezTo>
                  <a:cubicBezTo>
                    <a:pt x="220169" y="253570"/>
                    <a:pt x="223229" y="255014"/>
                    <a:pt x="226447" y="255933"/>
                  </a:cubicBezTo>
                  <a:cubicBezTo>
                    <a:pt x="230643" y="257132"/>
                    <a:pt x="234914" y="258050"/>
                    <a:pt x="239147" y="259108"/>
                  </a:cubicBezTo>
                  <a:cubicBezTo>
                    <a:pt x="253703" y="280943"/>
                    <a:pt x="249434" y="270918"/>
                    <a:pt x="255022" y="287683"/>
                  </a:cubicBezTo>
                  <a:cubicBezTo>
                    <a:pt x="253473" y="296978"/>
                    <a:pt x="254082" y="309390"/>
                    <a:pt x="245497" y="316258"/>
                  </a:cubicBezTo>
                  <a:cubicBezTo>
                    <a:pt x="242884" y="318349"/>
                    <a:pt x="238965" y="317936"/>
                    <a:pt x="235972" y="319433"/>
                  </a:cubicBezTo>
                  <a:cubicBezTo>
                    <a:pt x="204086" y="335376"/>
                    <a:pt x="252711" y="315434"/>
                    <a:pt x="213747" y="332133"/>
                  </a:cubicBezTo>
                  <a:cubicBezTo>
                    <a:pt x="202664" y="336883"/>
                    <a:pt x="195144" y="336605"/>
                    <a:pt x="181997" y="338483"/>
                  </a:cubicBezTo>
                  <a:cubicBezTo>
                    <a:pt x="156597" y="337425"/>
                    <a:pt x="131159" y="337057"/>
                    <a:pt x="105797" y="335308"/>
                  </a:cubicBezTo>
                  <a:cubicBezTo>
                    <a:pt x="84059" y="333809"/>
                    <a:pt x="94900" y="332710"/>
                    <a:pt x="77222" y="322608"/>
                  </a:cubicBezTo>
                  <a:cubicBezTo>
                    <a:pt x="74316" y="320948"/>
                    <a:pt x="70623" y="321058"/>
                    <a:pt x="67697" y="319433"/>
                  </a:cubicBezTo>
                  <a:cubicBezTo>
                    <a:pt x="56710" y="313329"/>
                    <a:pt x="47101" y="306783"/>
                    <a:pt x="39122" y="297208"/>
                  </a:cubicBezTo>
                  <a:cubicBezTo>
                    <a:pt x="30736" y="287145"/>
                    <a:pt x="31037" y="282477"/>
                    <a:pt x="26422" y="268633"/>
                  </a:cubicBezTo>
                  <a:lnTo>
                    <a:pt x="26422" y="268633"/>
                  </a:lnTo>
                  <a:lnTo>
                    <a:pt x="16897" y="255933"/>
                  </a:lnTo>
                  <a:cubicBezTo>
                    <a:pt x="6644" y="225175"/>
                    <a:pt x="11531" y="243634"/>
                    <a:pt x="16897" y="176558"/>
                  </a:cubicBezTo>
                  <a:cubicBezTo>
                    <a:pt x="17943" y="163482"/>
                    <a:pt x="31038" y="156067"/>
                    <a:pt x="39122" y="147983"/>
                  </a:cubicBezTo>
                  <a:cubicBezTo>
                    <a:pt x="42297" y="144808"/>
                    <a:pt x="44387" y="139878"/>
                    <a:pt x="48647" y="138458"/>
                  </a:cubicBezTo>
                  <a:lnTo>
                    <a:pt x="67697" y="132108"/>
                  </a:lnTo>
                  <a:cubicBezTo>
                    <a:pt x="70872" y="131050"/>
                    <a:pt x="73975" y="129745"/>
                    <a:pt x="77222" y="128933"/>
                  </a:cubicBezTo>
                  <a:cubicBezTo>
                    <a:pt x="95157" y="124449"/>
                    <a:pt x="85643" y="126614"/>
                    <a:pt x="105797" y="122583"/>
                  </a:cubicBezTo>
                  <a:cubicBezTo>
                    <a:pt x="130139" y="123641"/>
                    <a:pt x="154529" y="123889"/>
                    <a:pt x="178822" y="125758"/>
                  </a:cubicBezTo>
                  <a:cubicBezTo>
                    <a:pt x="187251" y="126406"/>
                    <a:pt x="195339" y="133566"/>
                    <a:pt x="201047" y="138458"/>
                  </a:cubicBezTo>
                  <a:cubicBezTo>
                    <a:pt x="207172" y="143708"/>
                    <a:pt x="216295" y="153839"/>
                    <a:pt x="220097" y="160683"/>
                  </a:cubicBezTo>
                  <a:cubicBezTo>
                    <a:pt x="222865" y="165665"/>
                    <a:pt x="224446" y="171222"/>
                    <a:pt x="226447" y="176558"/>
                  </a:cubicBezTo>
                  <a:cubicBezTo>
                    <a:pt x="229863" y="185668"/>
                    <a:pt x="230295" y="188775"/>
                    <a:pt x="232797" y="198783"/>
                  </a:cubicBezTo>
                  <a:cubicBezTo>
                    <a:pt x="231739" y="209366"/>
                    <a:pt x="232750" y="220367"/>
                    <a:pt x="229622" y="230533"/>
                  </a:cubicBezTo>
                  <a:cubicBezTo>
                    <a:pt x="227697" y="236790"/>
                    <a:pt x="201744" y="252293"/>
                    <a:pt x="201047" y="252758"/>
                  </a:cubicBezTo>
                  <a:cubicBezTo>
                    <a:pt x="197872" y="254875"/>
                    <a:pt x="195142" y="257901"/>
                    <a:pt x="191522" y="259108"/>
                  </a:cubicBezTo>
                  <a:lnTo>
                    <a:pt x="162947" y="268633"/>
                  </a:lnTo>
                  <a:cubicBezTo>
                    <a:pt x="159772" y="269691"/>
                    <a:pt x="156669" y="270996"/>
                    <a:pt x="153422" y="271808"/>
                  </a:cubicBezTo>
                  <a:cubicBezTo>
                    <a:pt x="137475" y="275795"/>
                    <a:pt x="144862" y="273603"/>
                    <a:pt x="131197" y="278158"/>
                  </a:cubicBezTo>
                  <a:cubicBezTo>
                    <a:pt x="97092" y="274748"/>
                    <a:pt x="120085" y="276571"/>
                    <a:pt x="105797" y="271808"/>
                  </a:cubicBezTo>
                  <a:close/>
                </a:path>
              </a:pathLst>
            </a:custGeom>
            <a:noFill/>
            <a:ln w="127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52"/>
            <p:cNvSpPr/>
            <p:nvPr/>
          </p:nvSpPr>
          <p:spPr>
            <a:xfrm>
              <a:off x="4298811" y="1908344"/>
              <a:ext cx="348717" cy="813716"/>
            </a:xfrm>
            <a:custGeom>
              <a:avLst/>
              <a:gdLst>
                <a:gd name="connsiteX0" fmla="*/ 279400 w 598681"/>
                <a:gd name="connsiteY0" fmla="*/ 0 h 1397000"/>
                <a:gd name="connsiteX1" fmla="*/ 292100 w 598681"/>
                <a:gd name="connsiteY1" fmla="*/ 114300 h 1397000"/>
                <a:gd name="connsiteX2" fmla="*/ 330200 w 598681"/>
                <a:gd name="connsiteY2" fmla="*/ 152400 h 1397000"/>
                <a:gd name="connsiteX3" fmla="*/ 571500 w 598681"/>
                <a:gd name="connsiteY3" fmla="*/ 165100 h 1397000"/>
                <a:gd name="connsiteX4" fmla="*/ 596900 w 598681"/>
                <a:gd name="connsiteY4" fmla="*/ 241300 h 1397000"/>
                <a:gd name="connsiteX5" fmla="*/ 584200 w 598681"/>
                <a:gd name="connsiteY5" fmla="*/ 431800 h 1397000"/>
                <a:gd name="connsiteX6" fmla="*/ 571500 w 598681"/>
                <a:gd name="connsiteY6" fmla="*/ 469900 h 1397000"/>
                <a:gd name="connsiteX7" fmla="*/ 419100 w 598681"/>
                <a:gd name="connsiteY7" fmla="*/ 508000 h 1397000"/>
                <a:gd name="connsiteX8" fmla="*/ 342900 w 598681"/>
                <a:gd name="connsiteY8" fmla="*/ 546100 h 1397000"/>
                <a:gd name="connsiteX9" fmla="*/ 317500 w 598681"/>
                <a:gd name="connsiteY9" fmla="*/ 584200 h 1397000"/>
                <a:gd name="connsiteX10" fmla="*/ 292100 w 598681"/>
                <a:gd name="connsiteY10" fmla="*/ 673100 h 1397000"/>
                <a:gd name="connsiteX11" fmla="*/ 266700 w 598681"/>
                <a:gd name="connsiteY11" fmla="*/ 711200 h 1397000"/>
                <a:gd name="connsiteX12" fmla="*/ 228600 w 598681"/>
                <a:gd name="connsiteY12" fmla="*/ 812800 h 1397000"/>
                <a:gd name="connsiteX13" fmla="*/ 177800 w 598681"/>
                <a:gd name="connsiteY13" fmla="*/ 825500 h 1397000"/>
                <a:gd name="connsiteX14" fmla="*/ 63500 w 598681"/>
                <a:gd name="connsiteY14" fmla="*/ 850900 h 1397000"/>
                <a:gd name="connsiteX15" fmla="*/ 25400 w 598681"/>
                <a:gd name="connsiteY15" fmla="*/ 876300 h 1397000"/>
                <a:gd name="connsiteX16" fmla="*/ 0 w 598681"/>
                <a:gd name="connsiteY16" fmla="*/ 952500 h 1397000"/>
                <a:gd name="connsiteX17" fmla="*/ 25400 w 598681"/>
                <a:gd name="connsiteY17" fmla="*/ 1066800 h 1397000"/>
                <a:gd name="connsiteX18" fmla="*/ 63500 w 598681"/>
                <a:gd name="connsiteY18" fmla="*/ 1092200 h 1397000"/>
                <a:gd name="connsiteX19" fmla="*/ 152400 w 598681"/>
                <a:gd name="connsiteY19" fmla="*/ 1117600 h 1397000"/>
                <a:gd name="connsiteX20" fmla="*/ 190500 w 598681"/>
                <a:gd name="connsiteY20" fmla="*/ 1143000 h 1397000"/>
                <a:gd name="connsiteX21" fmla="*/ 266700 w 598681"/>
                <a:gd name="connsiteY21" fmla="*/ 1181100 h 1397000"/>
                <a:gd name="connsiteX22" fmla="*/ 279400 w 598681"/>
                <a:gd name="connsiteY22" fmla="*/ 1219200 h 1397000"/>
                <a:gd name="connsiteX23" fmla="*/ 292100 w 598681"/>
                <a:gd name="connsiteY23" fmla="*/ 1397000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681" h="1397000">
                  <a:moveTo>
                    <a:pt x="279400" y="0"/>
                  </a:moveTo>
                  <a:cubicBezTo>
                    <a:pt x="283633" y="38100"/>
                    <a:pt x="279978" y="77933"/>
                    <a:pt x="292100" y="114300"/>
                  </a:cubicBezTo>
                  <a:cubicBezTo>
                    <a:pt x="297780" y="131339"/>
                    <a:pt x="312529" y="149187"/>
                    <a:pt x="330200" y="152400"/>
                  </a:cubicBezTo>
                  <a:cubicBezTo>
                    <a:pt x="409445" y="166808"/>
                    <a:pt x="491067" y="160867"/>
                    <a:pt x="571500" y="165100"/>
                  </a:cubicBezTo>
                  <a:cubicBezTo>
                    <a:pt x="579967" y="190500"/>
                    <a:pt x="598681" y="214585"/>
                    <a:pt x="596900" y="241300"/>
                  </a:cubicBezTo>
                  <a:cubicBezTo>
                    <a:pt x="592667" y="304800"/>
                    <a:pt x="591228" y="368548"/>
                    <a:pt x="584200" y="431800"/>
                  </a:cubicBezTo>
                  <a:cubicBezTo>
                    <a:pt x="582722" y="445105"/>
                    <a:pt x="582393" y="462119"/>
                    <a:pt x="571500" y="469900"/>
                  </a:cubicBezTo>
                  <a:cubicBezTo>
                    <a:pt x="536732" y="494734"/>
                    <a:pt x="458367" y="499274"/>
                    <a:pt x="419100" y="508000"/>
                  </a:cubicBezTo>
                  <a:cubicBezTo>
                    <a:pt x="379665" y="516763"/>
                    <a:pt x="377151" y="523266"/>
                    <a:pt x="342900" y="546100"/>
                  </a:cubicBezTo>
                  <a:cubicBezTo>
                    <a:pt x="334433" y="558800"/>
                    <a:pt x="323513" y="570171"/>
                    <a:pt x="317500" y="584200"/>
                  </a:cubicBezTo>
                  <a:cubicBezTo>
                    <a:pt x="293085" y="641167"/>
                    <a:pt x="316814" y="623672"/>
                    <a:pt x="292100" y="673100"/>
                  </a:cubicBezTo>
                  <a:cubicBezTo>
                    <a:pt x="285274" y="686752"/>
                    <a:pt x="275167" y="698500"/>
                    <a:pt x="266700" y="711200"/>
                  </a:cubicBezTo>
                  <a:cubicBezTo>
                    <a:pt x="260687" y="735251"/>
                    <a:pt x="249572" y="795323"/>
                    <a:pt x="228600" y="812800"/>
                  </a:cubicBezTo>
                  <a:cubicBezTo>
                    <a:pt x="215191" y="823974"/>
                    <a:pt x="194583" y="820705"/>
                    <a:pt x="177800" y="825500"/>
                  </a:cubicBezTo>
                  <a:cubicBezTo>
                    <a:pt x="90259" y="850512"/>
                    <a:pt x="201016" y="827981"/>
                    <a:pt x="63500" y="850900"/>
                  </a:cubicBezTo>
                  <a:cubicBezTo>
                    <a:pt x="50800" y="859367"/>
                    <a:pt x="33490" y="863357"/>
                    <a:pt x="25400" y="876300"/>
                  </a:cubicBezTo>
                  <a:cubicBezTo>
                    <a:pt x="11210" y="899004"/>
                    <a:pt x="0" y="952500"/>
                    <a:pt x="0" y="952500"/>
                  </a:cubicBezTo>
                  <a:cubicBezTo>
                    <a:pt x="8467" y="990600"/>
                    <a:pt x="9250" y="1031269"/>
                    <a:pt x="25400" y="1066800"/>
                  </a:cubicBezTo>
                  <a:cubicBezTo>
                    <a:pt x="31716" y="1080695"/>
                    <a:pt x="49848" y="1085374"/>
                    <a:pt x="63500" y="1092200"/>
                  </a:cubicBezTo>
                  <a:cubicBezTo>
                    <a:pt x="81720" y="1101310"/>
                    <a:pt x="136124" y="1113531"/>
                    <a:pt x="152400" y="1117600"/>
                  </a:cubicBezTo>
                  <a:cubicBezTo>
                    <a:pt x="165100" y="1126067"/>
                    <a:pt x="176848" y="1136174"/>
                    <a:pt x="190500" y="1143000"/>
                  </a:cubicBezTo>
                  <a:cubicBezTo>
                    <a:pt x="295660" y="1195580"/>
                    <a:pt x="157511" y="1108307"/>
                    <a:pt x="266700" y="1181100"/>
                  </a:cubicBezTo>
                  <a:cubicBezTo>
                    <a:pt x="270933" y="1193800"/>
                    <a:pt x="277836" y="1205905"/>
                    <a:pt x="279400" y="1219200"/>
                  </a:cubicBezTo>
                  <a:cubicBezTo>
                    <a:pt x="286342" y="1278211"/>
                    <a:pt x="292100" y="1397000"/>
                    <a:pt x="292100" y="1397000"/>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4062094" y="2381779"/>
              <a:ext cx="1109614" cy="309571"/>
            </a:xfrm>
            <a:custGeom>
              <a:avLst/>
              <a:gdLst>
                <a:gd name="connsiteX0" fmla="*/ 1905000 w 1905000"/>
                <a:gd name="connsiteY0" fmla="*/ 88900 h 531476"/>
                <a:gd name="connsiteX1" fmla="*/ 1511300 w 1905000"/>
                <a:gd name="connsiteY1" fmla="*/ 76200 h 531476"/>
                <a:gd name="connsiteX2" fmla="*/ 1460500 w 1905000"/>
                <a:gd name="connsiteY2" fmla="*/ 12700 h 531476"/>
                <a:gd name="connsiteX3" fmla="*/ 1422400 w 1905000"/>
                <a:gd name="connsiteY3" fmla="*/ 0 h 531476"/>
                <a:gd name="connsiteX4" fmla="*/ 1397000 w 1905000"/>
                <a:gd name="connsiteY4" fmla="*/ 76200 h 531476"/>
                <a:gd name="connsiteX5" fmla="*/ 1409700 w 1905000"/>
                <a:gd name="connsiteY5" fmla="*/ 190500 h 531476"/>
                <a:gd name="connsiteX6" fmla="*/ 1447800 w 1905000"/>
                <a:gd name="connsiteY6" fmla="*/ 228600 h 531476"/>
                <a:gd name="connsiteX7" fmla="*/ 1485900 w 1905000"/>
                <a:gd name="connsiteY7" fmla="*/ 241300 h 531476"/>
                <a:gd name="connsiteX8" fmla="*/ 1638300 w 1905000"/>
                <a:gd name="connsiteY8" fmla="*/ 254000 h 531476"/>
                <a:gd name="connsiteX9" fmla="*/ 1638300 w 1905000"/>
                <a:gd name="connsiteY9" fmla="*/ 368300 h 531476"/>
                <a:gd name="connsiteX10" fmla="*/ 1612900 w 1905000"/>
                <a:gd name="connsiteY10" fmla="*/ 406400 h 531476"/>
                <a:gd name="connsiteX11" fmla="*/ 1562100 w 1905000"/>
                <a:gd name="connsiteY11" fmla="*/ 419100 h 531476"/>
                <a:gd name="connsiteX12" fmla="*/ 1397000 w 1905000"/>
                <a:gd name="connsiteY12" fmla="*/ 406400 h 531476"/>
                <a:gd name="connsiteX13" fmla="*/ 1358900 w 1905000"/>
                <a:gd name="connsiteY13" fmla="*/ 393700 h 531476"/>
                <a:gd name="connsiteX14" fmla="*/ 1282700 w 1905000"/>
                <a:gd name="connsiteY14" fmla="*/ 406400 h 531476"/>
                <a:gd name="connsiteX15" fmla="*/ 1231900 w 1905000"/>
                <a:gd name="connsiteY15" fmla="*/ 469900 h 531476"/>
                <a:gd name="connsiteX16" fmla="*/ 1181100 w 1905000"/>
                <a:gd name="connsiteY16" fmla="*/ 520700 h 531476"/>
                <a:gd name="connsiteX17" fmla="*/ 876300 w 1905000"/>
                <a:gd name="connsiteY17" fmla="*/ 508000 h 531476"/>
                <a:gd name="connsiteX18" fmla="*/ 749300 w 1905000"/>
                <a:gd name="connsiteY18" fmla="*/ 469900 h 531476"/>
                <a:gd name="connsiteX19" fmla="*/ 635000 w 1905000"/>
                <a:gd name="connsiteY19" fmla="*/ 444500 h 531476"/>
                <a:gd name="connsiteX20" fmla="*/ 266700 w 1905000"/>
                <a:gd name="connsiteY20" fmla="*/ 444500 h 531476"/>
                <a:gd name="connsiteX21" fmla="*/ 203200 w 1905000"/>
                <a:gd name="connsiteY21" fmla="*/ 368300 h 531476"/>
                <a:gd name="connsiteX22" fmla="*/ 165100 w 1905000"/>
                <a:gd name="connsiteY22" fmla="*/ 279400 h 531476"/>
                <a:gd name="connsiteX23" fmla="*/ 139700 w 1905000"/>
                <a:gd name="connsiteY23" fmla="*/ 241300 h 531476"/>
                <a:gd name="connsiteX24" fmla="*/ 127000 w 1905000"/>
                <a:gd name="connsiteY24" fmla="*/ 203200 h 531476"/>
                <a:gd name="connsiteX25" fmla="*/ 63500 w 1905000"/>
                <a:gd name="connsiteY25" fmla="*/ 139700 h 531476"/>
                <a:gd name="connsiteX26" fmla="*/ 0 w 1905000"/>
                <a:gd name="connsiteY26" fmla="*/ 139700 h 53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5000" h="531476">
                  <a:moveTo>
                    <a:pt x="1905000" y="88900"/>
                  </a:moveTo>
                  <a:cubicBezTo>
                    <a:pt x="1773767" y="84667"/>
                    <a:pt x="1642093" y="87741"/>
                    <a:pt x="1511300" y="76200"/>
                  </a:cubicBezTo>
                  <a:cubicBezTo>
                    <a:pt x="1449464" y="70744"/>
                    <a:pt x="1489075" y="41275"/>
                    <a:pt x="1460500" y="12700"/>
                  </a:cubicBezTo>
                  <a:cubicBezTo>
                    <a:pt x="1451034" y="3234"/>
                    <a:pt x="1435100" y="4233"/>
                    <a:pt x="1422400" y="0"/>
                  </a:cubicBezTo>
                  <a:cubicBezTo>
                    <a:pt x="1413933" y="25400"/>
                    <a:pt x="1394043" y="49590"/>
                    <a:pt x="1397000" y="76200"/>
                  </a:cubicBezTo>
                  <a:cubicBezTo>
                    <a:pt x="1401233" y="114300"/>
                    <a:pt x="1397578" y="154133"/>
                    <a:pt x="1409700" y="190500"/>
                  </a:cubicBezTo>
                  <a:cubicBezTo>
                    <a:pt x="1415380" y="207539"/>
                    <a:pt x="1432856" y="218637"/>
                    <a:pt x="1447800" y="228600"/>
                  </a:cubicBezTo>
                  <a:cubicBezTo>
                    <a:pt x="1458939" y="236026"/>
                    <a:pt x="1472630" y="239531"/>
                    <a:pt x="1485900" y="241300"/>
                  </a:cubicBezTo>
                  <a:cubicBezTo>
                    <a:pt x="1536429" y="248037"/>
                    <a:pt x="1587500" y="249767"/>
                    <a:pt x="1638300" y="254000"/>
                  </a:cubicBezTo>
                  <a:cubicBezTo>
                    <a:pt x="1655270" y="304909"/>
                    <a:pt x="1660651" y="301246"/>
                    <a:pt x="1638300" y="368300"/>
                  </a:cubicBezTo>
                  <a:cubicBezTo>
                    <a:pt x="1633473" y="382780"/>
                    <a:pt x="1625600" y="397933"/>
                    <a:pt x="1612900" y="406400"/>
                  </a:cubicBezTo>
                  <a:cubicBezTo>
                    <a:pt x="1598377" y="416082"/>
                    <a:pt x="1579033" y="414867"/>
                    <a:pt x="1562100" y="419100"/>
                  </a:cubicBezTo>
                  <a:cubicBezTo>
                    <a:pt x="1507067" y="414867"/>
                    <a:pt x="1451770" y="413246"/>
                    <a:pt x="1397000" y="406400"/>
                  </a:cubicBezTo>
                  <a:cubicBezTo>
                    <a:pt x="1383716" y="404740"/>
                    <a:pt x="1372287" y="393700"/>
                    <a:pt x="1358900" y="393700"/>
                  </a:cubicBezTo>
                  <a:cubicBezTo>
                    <a:pt x="1333150" y="393700"/>
                    <a:pt x="1308100" y="402167"/>
                    <a:pt x="1282700" y="406400"/>
                  </a:cubicBezTo>
                  <a:cubicBezTo>
                    <a:pt x="1250778" y="502165"/>
                    <a:pt x="1297552" y="387836"/>
                    <a:pt x="1231900" y="469900"/>
                  </a:cubicBezTo>
                  <a:cubicBezTo>
                    <a:pt x="1182639" y="531476"/>
                    <a:pt x="1264227" y="492991"/>
                    <a:pt x="1181100" y="520700"/>
                  </a:cubicBezTo>
                  <a:cubicBezTo>
                    <a:pt x="1079500" y="516467"/>
                    <a:pt x="977730" y="515245"/>
                    <a:pt x="876300" y="508000"/>
                  </a:cubicBezTo>
                  <a:cubicBezTo>
                    <a:pt x="851872" y="506255"/>
                    <a:pt x="761763" y="474054"/>
                    <a:pt x="749300" y="469900"/>
                  </a:cubicBezTo>
                  <a:cubicBezTo>
                    <a:pt x="686771" y="449057"/>
                    <a:pt x="724405" y="459401"/>
                    <a:pt x="635000" y="444500"/>
                  </a:cubicBezTo>
                  <a:cubicBezTo>
                    <a:pt x="546834" y="449686"/>
                    <a:pt x="364637" y="470617"/>
                    <a:pt x="266700" y="444500"/>
                  </a:cubicBezTo>
                  <a:cubicBezTo>
                    <a:pt x="248992" y="439778"/>
                    <a:pt x="212061" y="383806"/>
                    <a:pt x="203200" y="368300"/>
                  </a:cubicBezTo>
                  <a:cubicBezTo>
                    <a:pt x="97491" y="183310"/>
                    <a:pt x="236340" y="421881"/>
                    <a:pt x="165100" y="279400"/>
                  </a:cubicBezTo>
                  <a:cubicBezTo>
                    <a:pt x="158274" y="265748"/>
                    <a:pt x="146526" y="254952"/>
                    <a:pt x="139700" y="241300"/>
                  </a:cubicBezTo>
                  <a:cubicBezTo>
                    <a:pt x="133713" y="229326"/>
                    <a:pt x="132987" y="215174"/>
                    <a:pt x="127000" y="203200"/>
                  </a:cubicBezTo>
                  <a:cubicBezTo>
                    <a:pt x="114905" y="179010"/>
                    <a:pt x="92529" y="146957"/>
                    <a:pt x="63500" y="139700"/>
                  </a:cubicBezTo>
                  <a:cubicBezTo>
                    <a:pt x="42965" y="134566"/>
                    <a:pt x="21167" y="139700"/>
                    <a:pt x="0" y="139700"/>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4591611" y="1900947"/>
              <a:ext cx="594891" cy="570361"/>
            </a:xfrm>
            <a:custGeom>
              <a:avLst/>
              <a:gdLst>
                <a:gd name="connsiteX0" fmla="*/ 284717 w 1021317"/>
                <a:gd name="connsiteY0" fmla="*/ 0 h 979204"/>
                <a:gd name="connsiteX1" fmla="*/ 272017 w 1021317"/>
                <a:gd name="connsiteY1" fmla="*/ 114300 h 979204"/>
                <a:gd name="connsiteX2" fmla="*/ 259317 w 1021317"/>
                <a:gd name="connsiteY2" fmla="*/ 165100 h 979204"/>
                <a:gd name="connsiteX3" fmla="*/ 221217 w 1021317"/>
                <a:gd name="connsiteY3" fmla="*/ 177800 h 979204"/>
                <a:gd name="connsiteX4" fmla="*/ 170417 w 1021317"/>
                <a:gd name="connsiteY4" fmla="*/ 190500 h 979204"/>
                <a:gd name="connsiteX5" fmla="*/ 56117 w 1021317"/>
                <a:gd name="connsiteY5" fmla="*/ 241300 h 979204"/>
                <a:gd name="connsiteX6" fmla="*/ 30717 w 1021317"/>
                <a:gd name="connsiteY6" fmla="*/ 279400 h 979204"/>
                <a:gd name="connsiteX7" fmla="*/ 5317 w 1021317"/>
                <a:gd name="connsiteY7" fmla="*/ 355600 h 979204"/>
                <a:gd name="connsiteX8" fmla="*/ 43417 w 1021317"/>
                <a:gd name="connsiteY8" fmla="*/ 546100 h 979204"/>
                <a:gd name="connsiteX9" fmla="*/ 81517 w 1021317"/>
                <a:gd name="connsiteY9" fmla="*/ 584200 h 979204"/>
                <a:gd name="connsiteX10" fmla="*/ 157717 w 1021317"/>
                <a:gd name="connsiteY10" fmla="*/ 609600 h 979204"/>
                <a:gd name="connsiteX11" fmla="*/ 170417 w 1021317"/>
                <a:gd name="connsiteY11" fmla="*/ 647700 h 979204"/>
                <a:gd name="connsiteX12" fmla="*/ 221217 w 1021317"/>
                <a:gd name="connsiteY12" fmla="*/ 660400 h 979204"/>
                <a:gd name="connsiteX13" fmla="*/ 297417 w 1021317"/>
                <a:gd name="connsiteY13" fmla="*/ 685800 h 979204"/>
                <a:gd name="connsiteX14" fmla="*/ 335517 w 1021317"/>
                <a:gd name="connsiteY14" fmla="*/ 698500 h 979204"/>
                <a:gd name="connsiteX15" fmla="*/ 373617 w 1021317"/>
                <a:gd name="connsiteY15" fmla="*/ 711200 h 979204"/>
                <a:gd name="connsiteX16" fmla="*/ 462517 w 1021317"/>
                <a:gd name="connsiteY16" fmla="*/ 800100 h 979204"/>
                <a:gd name="connsiteX17" fmla="*/ 538717 w 1021317"/>
                <a:gd name="connsiteY17" fmla="*/ 927100 h 979204"/>
                <a:gd name="connsiteX18" fmla="*/ 564117 w 1021317"/>
                <a:gd name="connsiteY18" fmla="*/ 965200 h 979204"/>
                <a:gd name="connsiteX19" fmla="*/ 602217 w 1021317"/>
                <a:gd name="connsiteY19" fmla="*/ 977900 h 979204"/>
                <a:gd name="connsiteX20" fmla="*/ 754617 w 1021317"/>
                <a:gd name="connsiteY20" fmla="*/ 965200 h 979204"/>
                <a:gd name="connsiteX21" fmla="*/ 780017 w 1021317"/>
                <a:gd name="connsiteY21" fmla="*/ 927100 h 979204"/>
                <a:gd name="connsiteX22" fmla="*/ 792717 w 1021317"/>
                <a:gd name="connsiteY22" fmla="*/ 889000 h 979204"/>
                <a:gd name="connsiteX23" fmla="*/ 818117 w 1021317"/>
                <a:gd name="connsiteY23" fmla="*/ 736600 h 979204"/>
                <a:gd name="connsiteX24" fmla="*/ 856217 w 1021317"/>
                <a:gd name="connsiteY24" fmla="*/ 660400 h 979204"/>
                <a:gd name="connsiteX25" fmla="*/ 894317 w 1021317"/>
                <a:gd name="connsiteY25" fmla="*/ 647700 h 979204"/>
                <a:gd name="connsiteX26" fmla="*/ 932417 w 1021317"/>
                <a:gd name="connsiteY26" fmla="*/ 622300 h 979204"/>
                <a:gd name="connsiteX27" fmla="*/ 1021317 w 1021317"/>
                <a:gd name="connsiteY27" fmla="*/ 622300 h 97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1317" h="979204">
                  <a:moveTo>
                    <a:pt x="284717" y="0"/>
                  </a:moveTo>
                  <a:cubicBezTo>
                    <a:pt x="280484" y="38100"/>
                    <a:pt x="277846" y="76411"/>
                    <a:pt x="272017" y="114300"/>
                  </a:cubicBezTo>
                  <a:cubicBezTo>
                    <a:pt x="269363" y="131552"/>
                    <a:pt x="270221" y="151470"/>
                    <a:pt x="259317" y="165100"/>
                  </a:cubicBezTo>
                  <a:cubicBezTo>
                    <a:pt x="250954" y="175553"/>
                    <a:pt x="234089" y="174122"/>
                    <a:pt x="221217" y="177800"/>
                  </a:cubicBezTo>
                  <a:cubicBezTo>
                    <a:pt x="204434" y="182595"/>
                    <a:pt x="187135" y="185484"/>
                    <a:pt x="170417" y="190500"/>
                  </a:cubicBezTo>
                  <a:cubicBezTo>
                    <a:pt x="87980" y="215231"/>
                    <a:pt x="111795" y="204182"/>
                    <a:pt x="56117" y="241300"/>
                  </a:cubicBezTo>
                  <a:cubicBezTo>
                    <a:pt x="47650" y="254000"/>
                    <a:pt x="36916" y="265452"/>
                    <a:pt x="30717" y="279400"/>
                  </a:cubicBezTo>
                  <a:cubicBezTo>
                    <a:pt x="19843" y="303866"/>
                    <a:pt x="5317" y="355600"/>
                    <a:pt x="5317" y="355600"/>
                  </a:cubicBezTo>
                  <a:cubicBezTo>
                    <a:pt x="12582" y="435518"/>
                    <a:pt x="0" y="485317"/>
                    <a:pt x="43417" y="546100"/>
                  </a:cubicBezTo>
                  <a:cubicBezTo>
                    <a:pt x="53856" y="560715"/>
                    <a:pt x="65817" y="575478"/>
                    <a:pt x="81517" y="584200"/>
                  </a:cubicBezTo>
                  <a:cubicBezTo>
                    <a:pt x="104922" y="597203"/>
                    <a:pt x="157717" y="609600"/>
                    <a:pt x="157717" y="609600"/>
                  </a:cubicBezTo>
                  <a:cubicBezTo>
                    <a:pt x="161950" y="622300"/>
                    <a:pt x="159964" y="639337"/>
                    <a:pt x="170417" y="647700"/>
                  </a:cubicBezTo>
                  <a:cubicBezTo>
                    <a:pt x="184047" y="658604"/>
                    <a:pt x="204499" y="655384"/>
                    <a:pt x="221217" y="660400"/>
                  </a:cubicBezTo>
                  <a:cubicBezTo>
                    <a:pt x="246862" y="668093"/>
                    <a:pt x="272017" y="677333"/>
                    <a:pt x="297417" y="685800"/>
                  </a:cubicBezTo>
                  <a:lnTo>
                    <a:pt x="335517" y="698500"/>
                  </a:lnTo>
                  <a:lnTo>
                    <a:pt x="373617" y="711200"/>
                  </a:lnTo>
                  <a:cubicBezTo>
                    <a:pt x="431843" y="798539"/>
                    <a:pt x="395457" y="777747"/>
                    <a:pt x="462517" y="800100"/>
                  </a:cubicBezTo>
                  <a:cubicBezTo>
                    <a:pt x="501569" y="878204"/>
                    <a:pt x="477415" y="835148"/>
                    <a:pt x="538717" y="927100"/>
                  </a:cubicBezTo>
                  <a:cubicBezTo>
                    <a:pt x="547184" y="939800"/>
                    <a:pt x="549637" y="960373"/>
                    <a:pt x="564117" y="965200"/>
                  </a:cubicBezTo>
                  <a:lnTo>
                    <a:pt x="602217" y="977900"/>
                  </a:lnTo>
                  <a:cubicBezTo>
                    <a:pt x="653017" y="973667"/>
                    <a:pt x="705602" y="979204"/>
                    <a:pt x="754617" y="965200"/>
                  </a:cubicBezTo>
                  <a:cubicBezTo>
                    <a:pt x="769293" y="961007"/>
                    <a:pt x="773191" y="940752"/>
                    <a:pt x="780017" y="927100"/>
                  </a:cubicBezTo>
                  <a:cubicBezTo>
                    <a:pt x="786004" y="915126"/>
                    <a:pt x="789039" y="901872"/>
                    <a:pt x="792717" y="889000"/>
                  </a:cubicBezTo>
                  <a:cubicBezTo>
                    <a:pt x="817953" y="800674"/>
                    <a:pt x="794926" y="864152"/>
                    <a:pt x="818117" y="736600"/>
                  </a:cubicBezTo>
                  <a:cubicBezTo>
                    <a:pt x="822033" y="715061"/>
                    <a:pt x="838910" y="674246"/>
                    <a:pt x="856217" y="660400"/>
                  </a:cubicBezTo>
                  <a:cubicBezTo>
                    <a:pt x="866670" y="652037"/>
                    <a:pt x="882343" y="653687"/>
                    <a:pt x="894317" y="647700"/>
                  </a:cubicBezTo>
                  <a:cubicBezTo>
                    <a:pt x="907969" y="640874"/>
                    <a:pt x="917450" y="625293"/>
                    <a:pt x="932417" y="622300"/>
                  </a:cubicBezTo>
                  <a:cubicBezTo>
                    <a:pt x="961475" y="616488"/>
                    <a:pt x="991684" y="622300"/>
                    <a:pt x="1021317" y="622300"/>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4076888" y="1906973"/>
              <a:ext cx="1087421" cy="231914"/>
            </a:xfrm>
            <a:custGeom>
              <a:avLst/>
              <a:gdLst>
                <a:gd name="connsiteX0" fmla="*/ 1866900 w 1866900"/>
                <a:gd name="connsiteY0" fmla="*/ 205553 h 398154"/>
                <a:gd name="connsiteX1" fmla="*/ 1676400 w 1866900"/>
                <a:gd name="connsiteY1" fmla="*/ 192853 h 398154"/>
                <a:gd name="connsiteX2" fmla="*/ 1663700 w 1866900"/>
                <a:gd name="connsiteY2" fmla="*/ 154753 h 398154"/>
                <a:gd name="connsiteX3" fmla="*/ 1612900 w 1866900"/>
                <a:gd name="connsiteY3" fmla="*/ 78553 h 398154"/>
                <a:gd name="connsiteX4" fmla="*/ 1600200 w 1866900"/>
                <a:gd name="connsiteY4" fmla="*/ 40453 h 398154"/>
                <a:gd name="connsiteX5" fmla="*/ 1549400 w 1866900"/>
                <a:gd name="connsiteY5" fmla="*/ 15053 h 398154"/>
                <a:gd name="connsiteX6" fmla="*/ 1358900 w 1866900"/>
                <a:gd name="connsiteY6" fmla="*/ 27753 h 398154"/>
                <a:gd name="connsiteX7" fmla="*/ 1320800 w 1866900"/>
                <a:gd name="connsiteY7" fmla="*/ 40453 h 398154"/>
                <a:gd name="connsiteX8" fmla="*/ 1257300 w 1866900"/>
                <a:gd name="connsiteY8" fmla="*/ 103953 h 398154"/>
                <a:gd name="connsiteX9" fmla="*/ 1206500 w 1866900"/>
                <a:gd name="connsiteY9" fmla="*/ 129353 h 398154"/>
                <a:gd name="connsiteX10" fmla="*/ 1168400 w 1866900"/>
                <a:gd name="connsiteY10" fmla="*/ 154753 h 398154"/>
                <a:gd name="connsiteX11" fmla="*/ 1092200 w 1866900"/>
                <a:gd name="connsiteY11" fmla="*/ 180153 h 398154"/>
                <a:gd name="connsiteX12" fmla="*/ 889000 w 1866900"/>
                <a:gd name="connsiteY12" fmla="*/ 154753 h 398154"/>
                <a:gd name="connsiteX13" fmla="*/ 812800 w 1866900"/>
                <a:gd name="connsiteY13" fmla="*/ 129353 h 398154"/>
                <a:gd name="connsiteX14" fmla="*/ 419100 w 1866900"/>
                <a:gd name="connsiteY14" fmla="*/ 78553 h 398154"/>
                <a:gd name="connsiteX15" fmla="*/ 342900 w 1866900"/>
                <a:gd name="connsiteY15" fmla="*/ 27753 h 398154"/>
                <a:gd name="connsiteX16" fmla="*/ 215900 w 1866900"/>
                <a:gd name="connsiteY16" fmla="*/ 40453 h 398154"/>
                <a:gd name="connsiteX17" fmla="*/ 165100 w 1866900"/>
                <a:gd name="connsiteY17" fmla="*/ 53153 h 398154"/>
                <a:gd name="connsiteX18" fmla="*/ 114300 w 1866900"/>
                <a:gd name="connsiteY18" fmla="*/ 129353 h 398154"/>
                <a:gd name="connsiteX19" fmla="*/ 88900 w 1866900"/>
                <a:gd name="connsiteY19" fmla="*/ 205553 h 398154"/>
                <a:gd name="connsiteX20" fmla="*/ 63500 w 1866900"/>
                <a:gd name="connsiteY20" fmla="*/ 294453 h 398154"/>
                <a:gd name="connsiteX21" fmla="*/ 50800 w 1866900"/>
                <a:gd name="connsiteY21" fmla="*/ 383353 h 398154"/>
                <a:gd name="connsiteX22" fmla="*/ 0 w 1866900"/>
                <a:gd name="connsiteY22" fmla="*/ 396053 h 39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6900" h="398154">
                  <a:moveTo>
                    <a:pt x="1866900" y="205553"/>
                  </a:moveTo>
                  <a:cubicBezTo>
                    <a:pt x="1803400" y="201320"/>
                    <a:pt x="1738141" y="208288"/>
                    <a:pt x="1676400" y="192853"/>
                  </a:cubicBezTo>
                  <a:cubicBezTo>
                    <a:pt x="1663413" y="189606"/>
                    <a:pt x="1670201" y="166455"/>
                    <a:pt x="1663700" y="154753"/>
                  </a:cubicBezTo>
                  <a:cubicBezTo>
                    <a:pt x="1648875" y="128068"/>
                    <a:pt x="1622553" y="107513"/>
                    <a:pt x="1612900" y="78553"/>
                  </a:cubicBezTo>
                  <a:cubicBezTo>
                    <a:pt x="1608667" y="65853"/>
                    <a:pt x="1609666" y="49919"/>
                    <a:pt x="1600200" y="40453"/>
                  </a:cubicBezTo>
                  <a:cubicBezTo>
                    <a:pt x="1586813" y="27066"/>
                    <a:pt x="1566333" y="23520"/>
                    <a:pt x="1549400" y="15053"/>
                  </a:cubicBezTo>
                  <a:cubicBezTo>
                    <a:pt x="1485900" y="19286"/>
                    <a:pt x="1422152" y="20725"/>
                    <a:pt x="1358900" y="27753"/>
                  </a:cubicBezTo>
                  <a:cubicBezTo>
                    <a:pt x="1345595" y="29231"/>
                    <a:pt x="1331253" y="32090"/>
                    <a:pt x="1320800" y="40453"/>
                  </a:cubicBezTo>
                  <a:cubicBezTo>
                    <a:pt x="1204383" y="133586"/>
                    <a:pt x="1390650" y="27753"/>
                    <a:pt x="1257300" y="103953"/>
                  </a:cubicBezTo>
                  <a:cubicBezTo>
                    <a:pt x="1240862" y="113346"/>
                    <a:pt x="1222938" y="119960"/>
                    <a:pt x="1206500" y="129353"/>
                  </a:cubicBezTo>
                  <a:cubicBezTo>
                    <a:pt x="1193248" y="136926"/>
                    <a:pt x="1182348" y="148554"/>
                    <a:pt x="1168400" y="154753"/>
                  </a:cubicBezTo>
                  <a:cubicBezTo>
                    <a:pt x="1143934" y="165627"/>
                    <a:pt x="1092200" y="180153"/>
                    <a:pt x="1092200" y="180153"/>
                  </a:cubicBezTo>
                  <a:cubicBezTo>
                    <a:pt x="989974" y="171634"/>
                    <a:pt x="966119" y="177889"/>
                    <a:pt x="889000" y="154753"/>
                  </a:cubicBezTo>
                  <a:cubicBezTo>
                    <a:pt x="863355" y="147060"/>
                    <a:pt x="812800" y="129353"/>
                    <a:pt x="812800" y="129353"/>
                  </a:cubicBezTo>
                  <a:cubicBezTo>
                    <a:pt x="683447" y="0"/>
                    <a:pt x="841413" y="140658"/>
                    <a:pt x="419100" y="78553"/>
                  </a:cubicBezTo>
                  <a:cubicBezTo>
                    <a:pt x="388898" y="74112"/>
                    <a:pt x="342900" y="27753"/>
                    <a:pt x="342900" y="27753"/>
                  </a:cubicBezTo>
                  <a:cubicBezTo>
                    <a:pt x="300567" y="31986"/>
                    <a:pt x="258017" y="34436"/>
                    <a:pt x="215900" y="40453"/>
                  </a:cubicBezTo>
                  <a:cubicBezTo>
                    <a:pt x="198621" y="42921"/>
                    <a:pt x="178236" y="41659"/>
                    <a:pt x="165100" y="53153"/>
                  </a:cubicBezTo>
                  <a:cubicBezTo>
                    <a:pt x="142126" y="73255"/>
                    <a:pt x="123953" y="100393"/>
                    <a:pt x="114300" y="129353"/>
                  </a:cubicBezTo>
                  <a:cubicBezTo>
                    <a:pt x="105833" y="154753"/>
                    <a:pt x="95394" y="179578"/>
                    <a:pt x="88900" y="205553"/>
                  </a:cubicBezTo>
                  <a:cubicBezTo>
                    <a:pt x="72953" y="269340"/>
                    <a:pt x="81720" y="239794"/>
                    <a:pt x="63500" y="294453"/>
                  </a:cubicBezTo>
                  <a:cubicBezTo>
                    <a:pt x="59267" y="324086"/>
                    <a:pt x="66665" y="357969"/>
                    <a:pt x="50800" y="383353"/>
                  </a:cubicBezTo>
                  <a:cubicBezTo>
                    <a:pt x="41549" y="398154"/>
                    <a:pt x="0" y="396053"/>
                    <a:pt x="0" y="396053"/>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4076888" y="1893549"/>
              <a:ext cx="547758" cy="532658"/>
            </a:xfrm>
            <a:custGeom>
              <a:avLst/>
              <a:gdLst>
                <a:gd name="connsiteX0" fmla="*/ 0 w 940399"/>
                <a:gd name="connsiteY0" fmla="*/ 762000 h 914476"/>
                <a:gd name="connsiteX1" fmla="*/ 190500 w 940399"/>
                <a:gd name="connsiteY1" fmla="*/ 787400 h 914476"/>
                <a:gd name="connsiteX2" fmla="*/ 266700 w 940399"/>
                <a:gd name="connsiteY2" fmla="*/ 812800 h 914476"/>
                <a:gd name="connsiteX3" fmla="*/ 292100 w 940399"/>
                <a:gd name="connsiteY3" fmla="*/ 850900 h 914476"/>
                <a:gd name="connsiteX4" fmla="*/ 304800 w 940399"/>
                <a:gd name="connsiteY4" fmla="*/ 889000 h 914476"/>
                <a:gd name="connsiteX5" fmla="*/ 342900 w 940399"/>
                <a:gd name="connsiteY5" fmla="*/ 914400 h 914476"/>
                <a:gd name="connsiteX6" fmla="*/ 419100 w 940399"/>
                <a:gd name="connsiteY6" fmla="*/ 901700 h 914476"/>
                <a:gd name="connsiteX7" fmla="*/ 431800 w 940399"/>
                <a:gd name="connsiteY7" fmla="*/ 863600 h 914476"/>
                <a:gd name="connsiteX8" fmla="*/ 469900 w 940399"/>
                <a:gd name="connsiteY8" fmla="*/ 825500 h 914476"/>
                <a:gd name="connsiteX9" fmla="*/ 482600 w 940399"/>
                <a:gd name="connsiteY9" fmla="*/ 787400 h 914476"/>
                <a:gd name="connsiteX10" fmla="*/ 584200 w 940399"/>
                <a:gd name="connsiteY10" fmla="*/ 698500 h 914476"/>
                <a:gd name="connsiteX11" fmla="*/ 622300 w 940399"/>
                <a:gd name="connsiteY11" fmla="*/ 673100 h 914476"/>
                <a:gd name="connsiteX12" fmla="*/ 736600 w 940399"/>
                <a:gd name="connsiteY12" fmla="*/ 660400 h 914476"/>
                <a:gd name="connsiteX13" fmla="*/ 825500 w 940399"/>
                <a:gd name="connsiteY13" fmla="*/ 622300 h 914476"/>
                <a:gd name="connsiteX14" fmla="*/ 838200 w 940399"/>
                <a:gd name="connsiteY14" fmla="*/ 584200 h 914476"/>
                <a:gd name="connsiteX15" fmla="*/ 863600 w 940399"/>
                <a:gd name="connsiteY15" fmla="*/ 546100 h 914476"/>
                <a:gd name="connsiteX16" fmla="*/ 889000 w 940399"/>
                <a:gd name="connsiteY16" fmla="*/ 469900 h 914476"/>
                <a:gd name="connsiteX17" fmla="*/ 901700 w 940399"/>
                <a:gd name="connsiteY17" fmla="*/ 431800 h 914476"/>
                <a:gd name="connsiteX18" fmla="*/ 838200 w 940399"/>
                <a:gd name="connsiteY18" fmla="*/ 330200 h 914476"/>
                <a:gd name="connsiteX19" fmla="*/ 850900 w 940399"/>
                <a:gd name="connsiteY19" fmla="*/ 190500 h 914476"/>
                <a:gd name="connsiteX20" fmla="*/ 889000 w 940399"/>
                <a:gd name="connsiteY20" fmla="*/ 177800 h 914476"/>
                <a:gd name="connsiteX21" fmla="*/ 927100 w 940399"/>
                <a:gd name="connsiteY21" fmla="*/ 101600 h 914476"/>
                <a:gd name="connsiteX22" fmla="*/ 939800 w 940399"/>
                <a:gd name="connsiteY22" fmla="*/ 0 h 9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399" h="914476">
                  <a:moveTo>
                    <a:pt x="0" y="762000"/>
                  </a:moveTo>
                  <a:cubicBezTo>
                    <a:pt x="95481" y="770680"/>
                    <a:pt x="117333" y="765450"/>
                    <a:pt x="190500" y="787400"/>
                  </a:cubicBezTo>
                  <a:cubicBezTo>
                    <a:pt x="216145" y="795093"/>
                    <a:pt x="266700" y="812800"/>
                    <a:pt x="266700" y="812800"/>
                  </a:cubicBezTo>
                  <a:cubicBezTo>
                    <a:pt x="275167" y="825500"/>
                    <a:pt x="285274" y="837248"/>
                    <a:pt x="292100" y="850900"/>
                  </a:cubicBezTo>
                  <a:cubicBezTo>
                    <a:pt x="298087" y="862874"/>
                    <a:pt x="296437" y="878547"/>
                    <a:pt x="304800" y="889000"/>
                  </a:cubicBezTo>
                  <a:cubicBezTo>
                    <a:pt x="314335" y="900919"/>
                    <a:pt x="330200" y="905933"/>
                    <a:pt x="342900" y="914400"/>
                  </a:cubicBezTo>
                  <a:cubicBezTo>
                    <a:pt x="368300" y="910167"/>
                    <a:pt x="396742" y="914476"/>
                    <a:pt x="419100" y="901700"/>
                  </a:cubicBezTo>
                  <a:cubicBezTo>
                    <a:pt x="430723" y="895058"/>
                    <a:pt x="424374" y="874739"/>
                    <a:pt x="431800" y="863600"/>
                  </a:cubicBezTo>
                  <a:cubicBezTo>
                    <a:pt x="441763" y="848656"/>
                    <a:pt x="457200" y="838200"/>
                    <a:pt x="469900" y="825500"/>
                  </a:cubicBezTo>
                  <a:cubicBezTo>
                    <a:pt x="474133" y="812800"/>
                    <a:pt x="476613" y="799374"/>
                    <a:pt x="482600" y="787400"/>
                  </a:cubicBezTo>
                  <a:cubicBezTo>
                    <a:pt x="509058" y="734483"/>
                    <a:pt x="527050" y="736600"/>
                    <a:pt x="584200" y="698500"/>
                  </a:cubicBezTo>
                  <a:cubicBezTo>
                    <a:pt x="596900" y="690033"/>
                    <a:pt x="607130" y="674786"/>
                    <a:pt x="622300" y="673100"/>
                  </a:cubicBezTo>
                  <a:lnTo>
                    <a:pt x="736600" y="660400"/>
                  </a:lnTo>
                  <a:cubicBezTo>
                    <a:pt x="767105" y="652774"/>
                    <a:pt x="803574" y="649708"/>
                    <a:pt x="825500" y="622300"/>
                  </a:cubicBezTo>
                  <a:cubicBezTo>
                    <a:pt x="833863" y="611847"/>
                    <a:pt x="832213" y="596174"/>
                    <a:pt x="838200" y="584200"/>
                  </a:cubicBezTo>
                  <a:cubicBezTo>
                    <a:pt x="845026" y="570548"/>
                    <a:pt x="857401" y="560048"/>
                    <a:pt x="863600" y="546100"/>
                  </a:cubicBezTo>
                  <a:cubicBezTo>
                    <a:pt x="874474" y="521634"/>
                    <a:pt x="880533" y="495300"/>
                    <a:pt x="889000" y="469900"/>
                  </a:cubicBezTo>
                  <a:lnTo>
                    <a:pt x="901700" y="431800"/>
                  </a:lnTo>
                  <a:cubicBezTo>
                    <a:pt x="871473" y="341120"/>
                    <a:pt x="898577" y="370452"/>
                    <a:pt x="838200" y="330200"/>
                  </a:cubicBezTo>
                  <a:cubicBezTo>
                    <a:pt x="842433" y="283633"/>
                    <a:pt x="836114" y="234859"/>
                    <a:pt x="850900" y="190500"/>
                  </a:cubicBezTo>
                  <a:cubicBezTo>
                    <a:pt x="855133" y="177800"/>
                    <a:pt x="878547" y="186163"/>
                    <a:pt x="889000" y="177800"/>
                  </a:cubicBezTo>
                  <a:cubicBezTo>
                    <a:pt x="911381" y="159895"/>
                    <a:pt x="918734" y="126699"/>
                    <a:pt x="927100" y="101600"/>
                  </a:cubicBezTo>
                  <a:cubicBezTo>
                    <a:pt x="940399" y="8509"/>
                    <a:pt x="939800" y="42634"/>
                    <a:pt x="939800" y="0"/>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4121273" y="2484447"/>
              <a:ext cx="1045772" cy="252408"/>
            </a:xfrm>
            <a:custGeom>
              <a:avLst/>
              <a:gdLst>
                <a:gd name="connsiteX0" fmla="*/ 0 w 1795396"/>
                <a:gd name="connsiteY0" fmla="*/ 433337 h 433337"/>
                <a:gd name="connsiteX1" fmla="*/ 25400 w 1795396"/>
                <a:gd name="connsiteY1" fmla="*/ 179337 h 433337"/>
                <a:gd name="connsiteX2" fmla="*/ 38100 w 1795396"/>
                <a:gd name="connsiteY2" fmla="*/ 128537 h 433337"/>
                <a:gd name="connsiteX3" fmla="*/ 101600 w 1795396"/>
                <a:gd name="connsiteY3" fmla="*/ 65037 h 433337"/>
                <a:gd name="connsiteX4" fmla="*/ 190500 w 1795396"/>
                <a:gd name="connsiteY4" fmla="*/ 1537 h 433337"/>
                <a:gd name="connsiteX5" fmla="*/ 304800 w 1795396"/>
                <a:gd name="connsiteY5" fmla="*/ 14237 h 433337"/>
                <a:gd name="connsiteX6" fmla="*/ 317500 w 1795396"/>
                <a:gd name="connsiteY6" fmla="*/ 52337 h 433337"/>
                <a:gd name="connsiteX7" fmla="*/ 330200 w 1795396"/>
                <a:gd name="connsiteY7" fmla="*/ 115837 h 433337"/>
                <a:gd name="connsiteX8" fmla="*/ 342900 w 1795396"/>
                <a:gd name="connsiteY8" fmla="*/ 204737 h 433337"/>
                <a:gd name="connsiteX9" fmla="*/ 355600 w 1795396"/>
                <a:gd name="connsiteY9" fmla="*/ 242837 h 433337"/>
                <a:gd name="connsiteX10" fmla="*/ 393700 w 1795396"/>
                <a:gd name="connsiteY10" fmla="*/ 255537 h 433337"/>
                <a:gd name="connsiteX11" fmla="*/ 660400 w 1795396"/>
                <a:gd name="connsiteY11" fmla="*/ 255537 h 433337"/>
                <a:gd name="connsiteX12" fmla="*/ 698500 w 1795396"/>
                <a:gd name="connsiteY12" fmla="*/ 293637 h 433337"/>
                <a:gd name="connsiteX13" fmla="*/ 774700 w 1795396"/>
                <a:gd name="connsiteY13" fmla="*/ 319037 h 433337"/>
                <a:gd name="connsiteX14" fmla="*/ 812800 w 1795396"/>
                <a:gd name="connsiteY14" fmla="*/ 331737 h 433337"/>
                <a:gd name="connsiteX15" fmla="*/ 1028700 w 1795396"/>
                <a:gd name="connsiteY15" fmla="*/ 319037 h 433337"/>
                <a:gd name="connsiteX16" fmla="*/ 1066800 w 1795396"/>
                <a:gd name="connsiteY16" fmla="*/ 306337 h 433337"/>
                <a:gd name="connsiteX17" fmla="*/ 1092200 w 1795396"/>
                <a:gd name="connsiteY17" fmla="*/ 268237 h 433337"/>
                <a:gd name="connsiteX18" fmla="*/ 1130300 w 1795396"/>
                <a:gd name="connsiteY18" fmla="*/ 230137 h 433337"/>
                <a:gd name="connsiteX19" fmla="*/ 1168400 w 1795396"/>
                <a:gd name="connsiteY19" fmla="*/ 179337 h 433337"/>
                <a:gd name="connsiteX20" fmla="*/ 1219200 w 1795396"/>
                <a:gd name="connsiteY20" fmla="*/ 153937 h 433337"/>
                <a:gd name="connsiteX21" fmla="*/ 1257300 w 1795396"/>
                <a:gd name="connsiteY21" fmla="*/ 115837 h 433337"/>
                <a:gd name="connsiteX22" fmla="*/ 1333500 w 1795396"/>
                <a:gd name="connsiteY22" fmla="*/ 77737 h 433337"/>
                <a:gd name="connsiteX23" fmla="*/ 1422400 w 1795396"/>
                <a:gd name="connsiteY23" fmla="*/ 39637 h 433337"/>
                <a:gd name="connsiteX24" fmla="*/ 1625600 w 1795396"/>
                <a:gd name="connsiteY24" fmla="*/ 52337 h 433337"/>
                <a:gd name="connsiteX25" fmla="*/ 1663700 w 1795396"/>
                <a:gd name="connsiteY25" fmla="*/ 128537 h 433337"/>
                <a:gd name="connsiteX26" fmla="*/ 1689100 w 1795396"/>
                <a:gd name="connsiteY26" fmla="*/ 179337 h 433337"/>
                <a:gd name="connsiteX27" fmla="*/ 1739900 w 1795396"/>
                <a:gd name="connsiteY27" fmla="*/ 255537 h 433337"/>
                <a:gd name="connsiteX28" fmla="*/ 1765300 w 1795396"/>
                <a:gd name="connsiteY28" fmla="*/ 331737 h 433337"/>
                <a:gd name="connsiteX29" fmla="*/ 1790700 w 1795396"/>
                <a:gd name="connsiteY29" fmla="*/ 395237 h 4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5396" h="433337">
                  <a:moveTo>
                    <a:pt x="0" y="433337"/>
                  </a:moveTo>
                  <a:cubicBezTo>
                    <a:pt x="7434" y="336700"/>
                    <a:pt x="8995" y="269563"/>
                    <a:pt x="25400" y="179337"/>
                  </a:cubicBezTo>
                  <a:cubicBezTo>
                    <a:pt x="28522" y="162164"/>
                    <a:pt x="31224" y="144580"/>
                    <a:pt x="38100" y="128537"/>
                  </a:cubicBezTo>
                  <a:cubicBezTo>
                    <a:pt x="58796" y="80246"/>
                    <a:pt x="63970" y="96395"/>
                    <a:pt x="101600" y="65037"/>
                  </a:cubicBezTo>
                  <a:cubicBezTo>
                    <a:pt x="178830" y="678"/>
                    <a:pt x="96500" y="48537"/>
                    <a:pt x="190500" y="1537"/>
                  </a:cubicBezTo>
                  <a:cubicBezTo>
                    <a:pt x="228600" y="5770"/>
                    <a:pt x="269207" y="0"/>
                    <a:pt x="304800" y="14237"/>
                  </a:cubicBezTo>
                  <a:cubicBezTo>
                    <a:pt x="317229" y="19209"/>
                    <a:pt x="314253" y="39350"/>
                    <a:pt x="317500" y="52337"/>
                  </a:cubicBezTo>
                  <a:cubicBezTo>
                    <a:pt x="322735" y="73278"/>
                    <a:pt x="326651" y="94545"/>
                    <a:pt x="330200" y="115837"/>
                  </a:cubicBezTo>
                  <a:cubicBezTo>
                    <a:pt x="335121" y="145364"/>
                    <a:pt x="337029" y="175384"/>
                    <a:pt x="342900" y="204737"/>
                  </a:cubicBezTo>
                  <a:cubicBezTo>
                    <a:pt x="345525" y="217864"/>
                    <a:pt x="346134" y="233371"/>
                    <a:pt x="355600" y="242837"/>
                  </a:cubicBezTo>
                  <a:cubicBezTo>
                    <a:pt x="365066" y="252303"/>
                    <a:pt x="381000" y="251304"/>
                    <a:pt x="393700" y="255537"/>
                  </a:cubicBezTo>
                  <a:cubicBezTo>
                    <a:pt x="489105" y="244936"/>
                    <a:pt x="562296" y="229376"/>
                    <a:pt x="660400" y="255537"/>
                  </a:cubicBezTo>
                  <a:cubicBezTo>
                    <a:pt x="677754" y="260165"/>
                    <a:pt x="682800" y="284915"/>
                    <a:pt x="698500" y="293637"/>
                  </a:cubicBezTo>
                  <a:cubicBezTo>
                    <a:pt x="721905" y="306640"/>
                    <a:pt x="749300" y="310570"/>
                    <a:pt x="774700" y="319037"/>
                  </a:cubicBezTo>
                  <a:lnTo>
                    <a:pt x="812800" y="331737"/>
                  </a:lnTo>
                  <a:cubicBezTo>
                    <a:pt x="884767" y="327504"/>
                    <a:pt x="956967" y="326210"/>
                    <a:pt x="1028700" y="319037"/>
                  </a:cubicBezTo>
                  <a:cubicBezTo>
                    <a:pt x="1042021" y="317705"/>
                    <a:pt x="1056347" y="314700"/>
                    <a:pt x="1066800" y="306337"/>
                  </a:cubicBezTo>
                  <a:cubicBezTo>
                    <a:pt x="1078719" y="296802"/>
                    <a:pt x="1082429" y="279963"/>
                    <a:pt x="1092200" y="268237"/>
                  </a:cubicBezTo>
                  <a:cubicBezTo>
                    <a:pt x="1103698" y="254439"/>
                    <a:pt x="1118611" y="243774"/>
                    <a:pt x="1130300" y="230137"/>
                  </a:cubicBezTo>
                  <a:cubicBezTo>
                    <a:pt x="1144075" y="214066"/>
                    <a:pt x="1152329" y="193112"/>
                    <a:pt x="1168400" y="179337"/>
                  </a:cubicBezTo>
                  <a:cubicBezTo>
                    <a:pt x="1182774" y="167016"/>
                    <a:pt x="1203794" y="164941"/>
                    <a:pt x="1219200" y="153937"/>
                  </a:cubicBezTo>
                  <a:cubicBezTo>
                    <a:pt x="1233815" y="143498"/>
                    <a:pt x="1243502" y="127335"/>
                    <a:pt x="1257300" y="115837"/>
                  </a:cubicBezTo>
                  <a:cubicBezTo>
                    <a:pt x="1311895" y="70341"/>
                    <a:pt x="1276222" y="106376"/>
                    <a:pt x="1333500" y="77737"/>
                  </a:cubicBezTo>
                  <a:cubicBezTo>
                    <a:pt x="1421205" y="33884"/>
                    <a:pt x="1316674" y="66068"/>
                    <a:pt x="1422400" y="39637"/>
                  </a:cubicBezTo>
                  <a:cubicBezTo>
                    <a:pt x="1490133" y="43870"/>
                    <a:pt x="1559351" y="37615"/>
                    <a:pt x="1625600" y="52337"/>
                  </a:cubicBezTo>
                  <a:cubicBezTo>
                    <a:pt x="1644868" y="56619"/>
                    <a:pt x="1658064" y="115387"/>
                    <a:pt x="1663700" y="128537"/>
                  </a:cubicBezTo>
                  <a:cubicBezTo>
                    <a:pt x="1671158" y="145938"/>
                    <a:pt x="1679360" y="163103"/>
                    <a:pt x="1689100" y="179337"/>
                  </a:cubicBezTo>
                  <a:cubicBezTo>
                    <a:pt x="1704806" y="205514"/>
                    <a:pt x="1730247" y="226577"/>
                    <a:pt x="1739900" y="255537"/>
                  </a:cubicBezTo>
                  <a:cubicBezTo>
                    <a:pt x="1748367" y="280937"/>
                    <a:pt x="1750448" y="309460"/>
                    <a:pt x="1765300" y="331737"/>
                  </a:cubicBezTo>
                  <a:cubicBezTo>
                    <a:pt x="1795396" y="376882"/>
                    <a:pt x="1790700" y="354573"/>
                    <a:pt x="1790700" y="395237"/>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4099081" y="1923139"/>
              <a:ext cx="1072626" cy="522689"/>
            </a:xfrm>
            <a:custGeom>
              <a:avLst/>
              <a:gdLst>
                <a:gd name="connsiteX0" fmla="*/ 0 w 1841500"/>
                <a:gd name="connsiteY0" fmla="*/ 876300 h 897360"/>
                <a:gd name="connsiteX1" fmla="*/ 228600 w 1841500"/>
                <a:gd name="connsiteY1" fmla="*/ 825500 h 897360"/>
                <a:gd name="connsiteX2" fmla="*/ 254000 w 1841500"/>
                <a:gd name="connsiteY2" fmla="*/ 787400 h 897360"/>
                <a:gd name="connsiteX3" fmla="*/ 266700 w 1841500"/>
                <a:gd name="connsiteY3" fmla="*/ 749300 h 897360"/>
                <a:gd name="connsiteX4" fmla="*/ 304800 w 1841500"/>
                <a:gd name="connsiteY4" fmla="*/ 736600 h 897360"/>
                <a:gd name="connsiteX5" fmla="*/ 558800 w 1841500"/>
                <a:gd name="connsiteY5" fmla="*/ 723900 h 897360"/>
                <a:gd name="connsiteX6" fmla="*/ 647700 w 1841500"/>
                <a:gd name="connsiteY6" fmla="*/ 609600 h 897360"/>
                <a:gd name="connsiteX7" fmla="*/ 673100 w 1841500"/>
                <a:gd name="connsiteY7" fmla="*/ 533400 h 897360"/>
                <a:gd name="connsiteX8" fmla="*/ 685800 w 1841500"/>
                <a:gd name="connsiteY8" fmla="*/ 495300 h 897360"/>
                <a:gd name="connsiteX9" fmla="*/ 698500 w 1841500"/>
                <a:gd name="connsiteY9" fmla="*/ 431800 h 897360"/>
                <a:gd name="connsiteX10" fmla="*/ 825500 w 1841500"/>
                <a:gd name="connsiteY10" fmla="*/ 355600 h 897360"/>
                <a:gd name="connsiteX11" fmla="*/ 876300 w 1841500"/>
                <a:gd name="connsiteY11" fmla="*/ 279400 h 897360"/>
                <a:gd name="connsiteX12" fmla="*/ 901700 w 1841500"/>
                <a:gd name="connsiteY12" fmla="*/ 203200 h 897360"/>
                <a:gd name="connsiteX13" fmla="*/ 914400 w 1841500"/>
                <a:gd name="connsiteY13" fmla="*/ 152400 h 897360"/>
                <a:gd name="connsiteX14" fmla="*/ 952500 w 1841500"/>
                <a:gd name="connsiteY14" fmla="*/ 139700 h 897360"/>
                <a:gd name="connsiteX15" fmla="*/ 965200 w 1841500"/>
                <a:gd name="connsiteY15" fmla="*/ 101600 h 897360"/>
                <a:gd name="connsiteX16" fmla="*/ 1003300 w 1841500"/>
                <a:gd name="connsiteY16" fmla="*/ 88900 h 897360"/>
                <a:gd name="connsiteX17" fmla="*/ 1079500 w 1841500"/>
                <a:gd name="connsiteY17" fmla="*/ 76200 h 897360"/>
                <a:gd name="connsiteX18" fmla="*/ 1155700 w 1841500"/>
                <a:gd name="connsiteY18" fmla="*/ 25400 h 897360"/>
                <a:gd name="connsiteX19" fmla="*/ 1231900 w 1841500"/>
                <a:gd name="connsiteY19" fmla="*/ 0 h 897360"/>
                <a:gd name="connsiteX20" fmla="*/ 1460500 w 1841500"/>
                <a:gd name="connsiteY20" fmla="*/ 12700 h 897360"/>
                <a:gd name="connsiteX21" fmla="*/ 1511300 w 1841500"/>
                <a:gd name="connsiteY21" fmla="*/ 25400 h 897360"/>
                <a:gd name="connsiteX22" fmla="*/ 1549400 w 1841500"/>
                <a:gd name="connsiteY22" fmla="*/ 63500 h 897360"/>
                <a:gd name="connsiteX23" fmla="*/ 1663700 w 1841500"/>
                <a:gd name="connsiteY23" fmla="*/ 165100 h 897360"/>
                <a:gd name="connsiteX24" fmla="*/ 1727200 w 1841500"/>
                <a:gd name="connsiteY24" fmla="*/ 241300 h 897360"/>
                <a:gd name="connsiteX25" fmla="*/ 1739900 w 1841500"/>
                <a:gd name="connsiteY25" fmla="*/ 279400 h 897360"/>
                <a:gd name="connsiteX26" fmla="*/ 1765300 w 1841500"/>
                <a:gd name="connsiteY26" fmla="*/ 406400 h 897360"/>
                <a:gd name="connsiteX27" fmla="*/ 1841500 w 1841500"/>
                <a:gd name="connsiteY27" fmla="*/ 406400 h 89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41500" h="897360">
                  <a:moveTo>
                    <a:pt x="0" y="876300"/>
                  </a:moveTo>
                  <a:cubicBezTo>
                    <a:pt x="124595" y="867400"/>
                    <a:pt x="156740" y="897360"/>
                    <a:pt x="228600" y="825500"/>
                  </a:cubicBezTo>
                  <a:cubicBezTo>
                    <a:pt x="239393" y="814707"/>
                    <a:pt x="247174" y="801052"/>
                    <a:pt x="254000" y="787400"/>
                  </a:cubicBezTo>
                  <a:cubicBezTo>
                    <a:pt x="259987" y="775426"/>
                    <a:pt x="257234" y="758766"/>
                    <a:pt x="266700" y="749300"/>
                  </a:cubicBezTo>
                  <a:cubicBezTo>
                    <a:pt x="276166" y="739834"/>
                    <a:pt x="291463" y="737760"/>
                    <a:pt x="304800" y="736600"/>
                  </a:cubicBezTo>
                  <a:cubicBezTo>
                    <a:pt x="389254" y="729256"/>
                    <a:pt x="474133" y="728133"/>
                    <a:pt x="558800" y="723900"/>
                  </a:cubicBezTo>
                  <a:cubicBezTo>
                    <a:pt x="591674" y="691026"/>
                    <a:pt x="632509" y="655172"/>
                    <a:pt x="647700" y="609600"/>
                  </a:cubicBezTo>
                  <a:lnTo>
                    <a:pt x="673100" y="533400"/>
                  </a:lnTo>
                  <a:cubicBezTo>
                    <a:pt x="677333" y="520700"/>
                    <a:pt x="683175" y="508427"/>
                    <a:pt x="685800" y="495300"/>
                  </a:cubicBezTo>
                  <a:cubicBezTo>
                    <a:pt x="690033" y="474133"/>
                    <a:pt x="685248" y="448839"/>
                    <a:pt x="698500" y="431800"/>
                  </a:cubicBezTo>
                  <a:cubicBezTo>
                    <a:pt x="718005" y="406722"/>
                    <a:pt x="792326" y="372187"/>
                    <a:pt x="825500" y="355600"/>
                  </a:cubicBezTo>
                  <a:cubicBezTo>
                    <a:pt x="842433" y="330200"/>
                    <a:pt x="866647" y="308360"/>
                    <a:pt x="876300" y="279400"/>
                  </a:cubicBezTo>
                  <a:cubicBezTo>
                    <a:pt x="884767" y="254000"/>
                    <a:pt x="895206" y="229175"/>
                    <a:pt x="901700" y="203200"/>
                  </a:cubicBezTo>
                  <a:cubicBezTo>
                    <a:pt x="905933" y="186267"/>
                    <a:pt x="903496" y="166030"/>
                    <a:pt x="914400" y="152400"/>
                  </a:cubicBezTo>
                  <a:cubicBezTo>
                    <a:pt x="922763" y="141947"/>
                    <a:pt x="939800" y="143933"/>
                    <a:pt x="952500" y="139700"/>
                  </a:cubicBezTo>
                  <a:cubicBezTo>
                    <a:pt x="956733" y="127000"/>
                    <a:pt x="955734" y="111066"/>
                    <a:pt x="965200" y="101600"/>
                  </a:cubicBezTo>
                  <a:cubicBezTo>
                    <a:pt x="974666" y="92134"/>
                    <a:pt x="990232" y="91804"/>
                    <a:pt x="1003300" y="88900"/>
                  </a:cubicBezTo>
                  <a:cubicBezTo>
                    <a:pt x="1028437" y="83314"/>
                    <a:pt x="1054100" y="80433"/>
                    <a:pt x="1079500" y="76200"/>
                  </a:cubicBezTo>
                  <a:cubicBezTo>
                    <a:pt x="1104900" y="59267"/>
                    <a:pt x="1126740" y="35053"/>
                    <a:pt x="1155700" y="25400"/>
                  </a:cubicBezTo>
                  <a:lnTo>
                    <a:pt x="1231900" y="0"/>
                  </a:lnTo>
                  <a:cubicBezTo>
                    <a:pt x="1308100" y="4233"/>
                    <a:pt x="1384496" y="5791"/>
                    <a:pt x="1460500" y="12700"/>
                  </a:cubicBezTo>
                  <a:cubicBezTo>
                    <a:pt x="1477883" y="14280"/>
                    <a:pt x="1496145" y="16740"/>
                    <a:pt x="1511300" y="25400"/>
                  </a:cubicBezTo>
                  <a:cubicBezTo>
                    <a:pt x="1526894" y="34311"/>
                    <a:pt x="1535602" y="52002"/>
                    <a:pt x="1549400" y="63500"/>
                  </a:cubicBezTo>
                  <a:cubicBezTo>
                    <a:pt x="1606661" y="111218"/>
                    <a:pt x="1601951" y="72477"/>
                    <a:pt x="1663700" y="165100"/>
                  </a:cubicBezTo>
                  <a:cubicBezTo>
                    <a:pt x="1699063" y="218144"/>
                    <a:pt x="1678307" y="192407"/>
                    <a:pt x="1727200" y="241300"/>
                  </a:cubicBezTo>
                  <a:cubicBezTo>
                    <a:pt x="1731433" y="254000"/>
                    <a:pt x="1736890" y="266356"/>
                    <a:pt x="1739900" y="279400"/>
                  </a:cubicBezTo>
                  <a:cubicBezTo>
                    <a:pt x="1749608" y="321466"/>
                    <a:pt x="1738331" y="372689"/>
                    <a:pt x="1765300" y="406400"/>
                  </a:cubicBezTo>
                  <a:cubicBezTo>
                    <a:pt x="1781167" y="426234"/>
                    <a:pt x="1816100" y="406400"/>
                    <a:pt x="1841500" y="406400"/>
                  </a:cubicBez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4069491" y="1965184"/>
              <a:ext cx="1094819" cy="460980"/>
            </a:xfrm>
            <a:custGeom>
              <a:avLst/>
              <a:gdLst>
                <a:gd name="connsiteX0" fmla="*/ 1879600 w 1879600"/>
                <a:gd name="connsiteY0" fmla="*/ 727917 h 791417"/>
                <a:gd name="connsiteX1" fmla="*/ 1803400 w 1879600"/>
                <a:gd name="connsiteY1" fmla="*/ 740617 h 791417"/>
                <a:gd name="connsiteX2" fmla="*/ 1778000 w 1879600"/>
                <a:gd name="connsiteY2" fmla="*/ 778717 h 791417"/>
                <a:gd name="connsiteX3" fmla="*/ 1714500 w 1879600"/>
                <a:gd name="connsiteY3" fmla="*/ 791417 h 791417"/>
                <a:gd name="connsiteX4" fmla="*/ 1562100 w 1879600"/>
                <a:gd name="connsiteY4" fmla="*/ 778717 h 791417"/>
                <a:gd name="connsiteX5" fmla="*/ 1435100 w 1879600"/>
                <a:gd name="connsiteY5" fmla="*/ 677117 h 791417"/>
                <a:gd name="connsiteX6" fmla="*/ 1358900 w 1879600"/>
                <a:gd name="connsiteY6" fmla="*/ 651717 h 791417"/>
                <a:gd name="connsiteX7" fmla="*/ 1320800 w 1879600"/>
                <a:gd name="connsiteY7" fmla="*/ 639017 h 791417"/>
                <a:gd name="connsiteX8" fmla="*/ 1130300 w 1879600"/>
                <a:gd name="connsiteY8" fmla="*/ 613617 h 791417"/>
                <a:gd name="connsiteX9" fmla="*/ 1054100 w 1879600"/>
                <a:gd name="connsiteY9" fmla="*/ 600917 h 791417"/>
                <a:gd name="connsiteX10" fmla="*/ 977900 w 1879600"/>
                <a:gd name="connsiteY10" fmla="*/ 562817 h 791417"/>
                <a:gd name="connsiteX11" fmla="*/ 939800 w 1879600"/>
                <a:gd name="connsiteY11" fmla="*/ 524717 h 791417"/>
                <a:gd name="connsiteX12" fmla="*/ 901700 w 1879600"/>
                <a:gd name="connsiteY12" fmla="*/ 512017 h 791417"/>
                <a:gd name="connsiteX13" fmla="*/ 863600 w 1879600"/>
                <a:gd name="connsiteY13" fmla="*/ 486617 h 791417"/>
                <a:gd name="connsiteX14" fmla="*/ 838200 w 1879600"/>
                <a:gd name="connsiteY14" fmla="*/ 448517 h 791417"/>
                <a:gd name="connsiteX15" fmla="*/ 850900 w 1879600"/>
                <a:gd name="connsiteY15" fmla="*/ 308817 h 791417"/>
                <a:gd name="connsiteX16" fmla="*/ 889000 w 1879600"/>
                <a:gd name="connsiteY16" fmla="*/ 258017 h 791417"/>
                <a:gd name="connsiteX17" fmla="*/ 965200 w 1879600"/>
                <a:gd name="connsiteY17" fmla="*/ 194517 h 791417"/>
                <a:gd name="connsiteX18" fmla="*/ 939800 w 1879600"/>
                <a:gd name="connsiteY18" fmla="*/ 131017 h 791417"/>
                <a:gd name="connsiteX19" fmla="*/ 863600 w 1879600"/>
                <a:gd name="connsiteY19" fmla="*/ 67517 h 791417"/>
                <a:gd name="connsiteX20" fmla="*/ 787400 w 1879600"/>
                <a:gd name="connsiteY20" fmla="*/ 42117 h 791417"/>
                <a:gd name="connsiteX21" fmla="*/ 622300 w 1879600"/>
                <a:gd name="connsiteY21" fmla="*/ 16717 h 791417"/>
                <a:gd name="connsiteX22" fmla="*/ 457200 w 1879600"/>
                <a:gd name="connsiteY22" fmla="*/ 4017 h 791417"/>
                <a:gd name="connsiteX23" fmla="*/ 152400 w 1879600"/>
                <a:gd name="connsiteY23" fmla="*/ 16717 h 791417"/>
                <a:gd name="connsiteX24" fmla="*/ 76200 w 1879600"/>
                <a:gd name="connsiteY24" fmla="*/ 67517 h 791417"/>
                <a:gd name="connsiteX25" fmla="*/ 0 w 1879600"/>
                <a:gd name="connsiteY25" fmla="*/ 92917 h 7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79600" h="791417">
                  <a:moveTo>
                    <a:pt x="1879600" y="727917"/>
                  </a:moveTo>
                  <a:cubicBezTo>
                    <a:pt x="1854200" y="732150"/>
                    <a:pt x="1826432" y="729101"/>
                    <a:pt x="1803400" y="740617"/>
                  </a:cubicBezTo>
                  <a:cubicBezTo>
                    <a:pt x="1789748" y="747443"/>
                    <a:pt x="1791252" y="771144"/>
                    <a:pt x="1778000" y="778717"/>
                  </a:cubicBezTo>
                  <a:cubicBezTo>
                    <a:pt x="1759258" y="789427"/>
                    <a:pt x="1735667" y="787184"/>
                    <a:pt x="1714500" y="791417"/>
                  </a:cubicBezTo>
                  <a:cubicBezTo>
                    <a:pt x="1663700" y="787184"/>
                    <a:pt x="1612203" y="788111"/>
                    <a:pt x="1562100" y="778717"/>
                  </a:cubicBezTo>
                  <a:cubicBezTo>
                    <a:pt x="1441029" y="756016"/>
                    <a:pt x="1597057" y="731103"/>
                    <a:pt x="1435100" y="677117"/>
                  </a:cubicBezTo>
                  <a:lnTo>
                    <a:pt x="1358900" y="651717"/>
                  </a:lnTo>
                  <a:cubicBezTo>
                    <a:pt x="1346200" y="647484"/>
                    <a:pt x="1334070" y="640786"/>
                    <a:pt x="1320800" y="639017"/>
                  </a:cubicBezTo>
                  <a:lnTo>
                    <a:pt x="1130300" y="613617"/>
                  </a:lnTo>
                  <a:cubicBezTo>
                    <a:pt x="1104808" y="609975"/>
                    <a:pt x="1079237" y="606503"/>
                    <a:pt x="1054100" y="600917"/>
                  </a:cubicBezTo>
                  <a:cubicBezTo>
                    <a:pt x="1022858" y="593974"/>
                    <a:pt x="1002810" y="583575"/>
                    <a:pt x="977900" y="562817"/>
                  </a:cubicBezTo>
                  <a:cubicBezTo>
                    <a:pt x="964102" y="551319"/>
                    <a:pt x="954744" y="534680"/>
                    <a:pt x="939800" y="524717"/>
                  </a:cubicBezTo>
                  <a:cubicBezTo>
                    <a:pt x="928661" y="517291"/>
                    <a:pt x="913674" y="518004"/>
                    <a:pt x="901700" y="512017"/>
                  </a:cubicBezTo>
                  <a:cubicBezTo>
                    <a:pt x="888048" y="505191"/>
                    <a:pt x="876300" y="495084"/>
                    <a:pt x="863600" y="486617"/>
                  </a:cubicBezTo>
                  <a:cubicBezTo>
                    <a:pt x="855133" y="473917"/>
                    <a:pt x="839287" y="463742"/>
                    <a:pt x="838200" y="448517"/>
                  </a:cubicBezTo>
                  <a:cubicBezTo>
                    <a:pt x="834869" y="401877"/>
                    <a:pt x="838852" y="353997"/>
                    <a:pt x="850900" y="308817"/>
                  </a:cubicBezTo>
                  <a:cubicBezTo>
                    <a:pt x="856354" y="288365"/>
                    <a:pt x="875225" y="274088"/>
                    <a:pt x="889000" y="258017"/>
                  </a:cubicBezTo>
                  <a:cubicBezTo>
                    <a:pt x="921595" y="219989"/>
                    <a:pt x="926006" y="220646"/>
                    <a:pt x="965200" y="194517"/>
                  </a:cubicBezTo>
                  <a:cubicBezTo>
                    <a:pt x="956733" y="173350"/>
                    <a:pt x="951882" y="150349"/>
                    <a:pt x="939800" y="131017"/>
                  </a:cubicBezTo>
                  <a:cubicBezTo>
                    <a:pt x="928297" y="112612"/>
                    <a:pt x="884869" y="76970"/>
                    <a:pt x="863600" y="67517"/>
                  </a:cubicBezTo>
                  <a:cubicBezTo>
                    <a:pt x="839134" y="56643"/>
                    <a:pt x="812800" y="50584"/>
                    <a:pt x="787400" y="42117"/>
                  </a:cubicBezTo>
                  <a:cubicBezTo>
                    <a:pt x="711276" y="16742"/>
                    <a:pt x="755192" y="28273"/>
                    <a:pt x="622300" y="16717"/>
                  </a:cubicBezTo>
                  <a:cubicBezTo>
                    <a:pt x="567312" y="11935"/>
                    <a:pt x="512233" y="8250"/>
                    <a:pt x="457200" y="4017"/>
                  </a:cubicBezTo>
                  <a:cubicBezTo>
                    <a:pt x="355600" y="8250"/>
                    <a:pt x="252705" y="0"/>
                    <a:pt x="152400" y="16717"/>
                  </a:cubicBezTo>
                  <a:cubicBezTo>
                    <a:pt x="122288" y="21736"/>
                    <a:pt x="105160" y="57864"/>
                    <a:pt x="76200" y="67517"/>
                  </a:cubicBezTo>
                  <a:lnTo>
                    <a:pt x="0" y="92917"/>
                  </a:lnTo>
                </a:path>
              </a:pathLst>
            </a:custGeom>
            <a:ln>
              <a:solidFill>
                <a:srgbClr val="E2D8C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3" name="Straight Arrow Connector 72"/>
            <p:cNvCxnSpPr/>
            <p:nvPr/>
          </p:nvCxnSpPr>
          <p:spPr>
            <a:xfrm flipV="1">
              <a:off x="3737641" y="2338305"/>
              <a:ext cx="216000" cy="0"/>
            </a:xfrm>
            <a:prstGeom prst="straightConnector1">
              <a:avLst/>
            </a:prstGeom>
            <a:ln w="635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6053041" y="5007361"/>
            <a:ext cx="2298700" cy="369332"/>
          </a:xfrm>
          <a:prstGeom prst="rect">
            <a:avLst/>
          </a:prstGeom>
          <a:noFill/>
        </p:spPr>
        <p:txBody>
          <a:bodyPr wrap="square" rtlCol="0">
            <a:spAutoFit/>
          </a:bodyPr>
          <a:lstStyle/>
          <a:p>
            <a:pPr algn="ctr"/>
            <a:r>
              <a:rPr lang="en-US" dirty="0" smtClean="0">
                <a:latin typeface="Myriad Pro"/>
                <a:cs typeface="Myriad Pro"/>
              </a:rPr>
              <a:t>reveal mechanism</a:t>
            </a:r>
            <a:endParaRPr lang="en-US" dirty="0">
              <a:latin typeface="Myriad Pro"/>
              <a:cs typeface="Myriad Pro"/>
            </a:endParaRPr>
          </a:p>
        </p:txBody>
      </p:sp>
      <p:sp>
        <p:nvSpPr>
          <p:cNvPr id="77" name="TextBox 76"/>
          <p:cNvSpPr txBox="1"/>
          <p:nvPr/>
        </p:nvSpPr>
        <p:spPr>
          <a:xfrm>
            <a:off x="7778196" y="1722978"/>
            <a:ext cx="912144" cy="923330"/>
          </a:xfrm>
          <a:prstGeom prst="rect">
            <a:avLst/>
          </a:prstGeom>
          <a:noFill/>
        </p:spPr>
        <p:txBody>
          <a:bodyPr wrap="square" rtlCol="0">
            <a:spAutoFit/>
          </a:bodyPr>
          <a:lstStyle/>
          <a:p>
            <a:r>
              <a:rPr lang="en-US" dirty="0" smtClean="0">
                <a:latin typeface="Myriad Pro"/>
                <a:cs typeface="Myriad Pro"/>
              </a:rPr>
              <a:t>precise</a:t>
            </a:r>
          </a:p>
          <a:p>
            <a:r>
              <a:rPr lang="en-US" dirty="0" smtClean="0">
                <a:latin typeface="Myriad Pro"/>
                <a:cs typeface="Myriad Pro"/>
              </a:rPr>
              <a:t>gentle</a:t>
            </a:r>
            <a:endParaRPr lang="en-US" dirty="0" smtClean="0">
              <a:latin typeface="Myriad Pro"/>
              <a:cs typeface="Myriad Pro"/>
            </a:endParaRPr>
          </a:p>
          <a:p>
            <a:r>
              <a:rPr lang="en-US" dirty="0" smtClean="0">
                <a:latin typeface="Myriad Pro"/>
                <a:cs typeface="Myriad Pro"/>
              </a:rPr>
              <a:t>control</a:t>
            </a:r>
            <a:endParaRPr lang="en-US" dirty="0">
              <a:latin typeface="Myriad Pro"/>
              <a:cs typeface="Myriad Pro"/>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3"/>
                                        </p:tgtEl>
                                      </p:cBhvr>
                                    </p:cmd>
                                  </p:childTnLst>
                                </p:cTn>
                              </p:par>
                            </p:childTnLst>
                          </p:cTn>
                        </p:par>
                      </p:childTnLst>
                    </p:cTn>
                  </p:par>
                </p:childTnLst>
              </p:cTn>
              <p:nextCondLst>
                <p:cond evt="onClick" delay="0">
                  <p:tgtEl>
                    <p:spTgt spid="23"/>
                  </p:tgtEl>
                </p:cond>
              </p:nextCondLst>
            </p:seq>
            <p:video>
              <p:cMediaNode>
                <p:cTn id="7" fill="hold" display="0">
                  <p:stCondLst>
                    <p:cond delay="indefinite"/>
                  </p:stCondLst>
                  <p:endCondLst>
                    <p:cond evt="onNext" delay="0">
                      <p:tgtEl>
                        <p:sldTgt/>
                      </p:tgtEl>
                    </p:cond>
                    <p:cond evt="onPrev" delay="0">
                      <p:tgtEl>
                        <p:sldTgt/>
                      </p:tgtEl>
                    </p:cond>
                  </p:endCondLst>
                </p:cTn>
                <p:tgtEl>
                  <p:spTgt spid="23"/>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NIH_20140226 cop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4470" y="0"/>
            <a:ext cx="8875059" cy="68580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CaCl2_formatted_fast.mp4">
            <a:hlinkClick r:id="" action="ppaction://media"/>
          </p:cNvPr>
          <p:cNvPicPr/>
          <p:nvPr>
            <a:videoFile r:link="rId1"/>
          </p:nvPr>
        </p:nvPicPr>
        <p:blipFill>
          <a:blip r:embed="rId4"/>
          <a:stretch>
            <a:fillRect/>
          </a:stretch>
        </p:blipFill>
        <p:spPr>
          <a:xfrm>
            <a:off x="805106" y="0"/>
            <a:ext cx="7533788" cy="6858000"/>
          </a:xfrm>
          <a:prstGeom prst="rect">
            <a:avLst/>
          </a:prstGeom>
        </p:spPr>
      </p:pic>
      <p:sp>
        <p:nvSpPr>
          <p:cNvPr id="3" name="TextBox 2"/>
          <p:cNvSpPr txBox="1"/>
          <p:nvPr/>
        </p:nvSpPr>
        <p:spPr>
          <a:xfrm>
            <a:off x="853081" y="208746"/>
            <a:ext cx="7437839" cy="446276"/>
          </a:xfrm>
          <a:prstGeom prst="rect">
            <a:avLst/>
          </a:prstGeom>
          <a:noFill/>
        </p:spPr>
        <p:txBody>
          <a:bodyPr wrap="none" rtlCol="0">
            <a:spAutoFit/>
          </a:bodyPr>
          <a:lstStyle/>
          <a:p>
            <a:pPr algn="ctr"/>
            <a:r>
              <a:rPr lang="en-US" sz="2300" dirty="0" smtClean="0">
                <a:solidFill>
                  <a:schemeClr val="bg1"/>
                </a:solidFill>
                <a:latin typeface="Myriad Pro"/>
                <a:cs typeface="Myriad Pro"/>
              </a:rPr>
              <a:t>step 3: condense donor </a:t>
            </a:r>
            <a:r>
              <a:rPr lang="en-US" sz="2300" dirty="0" smtClean="0">
                <a:solidFill>
                  <a:schemeClr val="bg1"/>
                </a:solidFill>
                <a:latin typeface="Myriad Pro"/>
                <a:cs typeface="Myriad Pro"/>
              </a:rPr>
              <a:t>genomes and </a:t>
            </a:r>
            <a:r>
              <a:rPr lang="en-US" sz="2300" dirty="0" smtClean="0">
                <a:solidFill>
                  <a:schemeClr val="bg1"/>
                </a:solidFill>
                <a:latin typeface="Myriad Pro"/>
                <a:cs typeface="Myriad Pro"/>
              </a:rPr>
              <a:t>cluster recipient </a:t>
            </a:r>
            <a:r>
              <a:rPr lang="en-US" sz="2300" dirty="0" smtClean="0">
                <a:solidFill>
                  <a:schemeClr val="bg1"/>
                </a:solidFill>
                <a:latin typeface="Myriad Pro"/>
                <a:cs typeface="Myriad Pro"/>
              </a:rPr>
              <a:t>cells </a:t>
            </a:r>
            <a:endParaRPr lang="en-US" sz="2300" dirty="0">
              <a:solidFill>
                <a:schemeClr val="bg1"/>
              </a:solidFill>
              <a:latin typeface="Myriad Pro"/>
              <a:cs typeface="Myriad Pro"/>
            </a:endParaRPr>
          </a:p>
        </p:txBody>
      </p:sp>
      <p:cxnSp>
        <p:nvCxnSpPr>
          <p:cNvPr id="8" name="Straight Connector 7"/>
          <p:cNvCxnSpPr/>
          <p:nvPr/>
        </p:nvCxnSpPr>
        <p:spPr>
          <a:xfrm>
            <a:off x="6669181" y="6235700"/>
            <a:ext cx="1155600" cy="1588"/>
          </a:xfrm>
          <a:prstGeom prst="line">
            <a:avLst/>
          </a:prstGeom>
          <a:ln w="539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67523" y="5725924"/>
            <a:ext cx="958916" cy="446276"/>
          </a:xfrm>
          <a:prstGeom prst="rect">
            <a:avLst/>
          </a:prstGeom>
          <a:noFill/>
        </p:spPr>
        <p:txBody>
          <a:bodyPr wrap="none" rtlCol="0">
            <a:spAutoFit/>
          </a:bodyPr>
          <a:lstStyle/>
          <a:p>
            <a:pPr algn="ctr"/>
            <a:r>
              <a:rPr lang="en-US" sz="2300" dirty="0" smtClean="0">
                <a:solidFill>
                  <a:schemeClr val="bg1"/>
                </a:solidFill>
                <a:latin typeface="Myriad Pro"/>
                <a:cs typeface="Myriad Pro"/>
              </a:rPr>
              <a:t>10 µm</a:t>
            </a:r>
            <a:endParaRPr lang="en-US" sz="2300" dirty="0">
              <a:solidFill>
                <a:schemeClr val="bg1"/>
              </a:solidFill>
              <a:latin typeface="Myriad Pro"/>
              <a:cs typeface="Myriad Pro"/>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6" name="fusion_fast.mp4">
            <a:hlinkClick r:id="" action="ppaction://media"/>
          </p:cNvPr>
          <p:cNvPicPr/>
          <p:nvPr>
            <a:videoFile r:link="rId1"/>
          </p:nvPr>
        </p:nvPicPr>
        <p:blipFill>
          <a:blip r:embed="rId4"/>
          <a:stretch>
            <a:fillRect/>
          </a:stretch>
        </p:blipFill>
        <p:spPr>
          <a:xfrm>
            <a:off x="330200" y="0"/>
            <a:ext cx="6858000" cy="6858000"/>
          </a:xfrm>
          <a:prstGeom prst="rect">
            <a:avLst/>
          </a:prstGeom>
        </p:spPr>
      </p:pic>
      <p:sp>
        <p:nvSpPr>
          <p:cNvPr id="5" name="TextBox 4"/>
          <p:cNvSpPr txBox="1"/>
          <p:nvPr/>
        </p:nvSpPr>
        <p:spPr>
          <a:xfrm>
            <a:off x="1472127" y="208746"/>
            <a:ext cx="4574147" cy="446276"/>
          </a:xfrm>
          <a:prstGeom prst="rect">
            <a:avLst/>
          </a:prstGeom>
          <a:noFill/>
        </p:spPr>
        <p:txBody>
          <a:bodyPr wrap="none" rtlCol="0">
            <a:spAutoFit/>
          </a:bodyPr>
          <a:lstStyle/>
          <a:p>
            <a:pPr algn="ctr"/>
            <a:r>
              <a:rPr lang="en-US" sz="2300" dirty="0" smtClean="0">
                <a:solidFill>
                  <a:schemeClr val="bg1"/>
                </a:solidFill>
                <a:latin typeface="Myriad Pro"/>
                <a:cs typeface="Myriad Pro"/>
              </a:rPr>
              <a:t>step 4: compress genomes and cells</a:t>
            </a:r>
            <a:endParaRPr lang="en-US" sz="2300" dirty="0">
              <a:solidFill>
                <a:schemeClr val="bg1"/>
              </a:solidFill>
              <a:latin typeface="Myriad Pro"/>
              <a:cs typeface="Myriad Pro"/>
            </a:endParaRPr>
          </a:p>
        </p:txBody>
      </p:sp>
      <p:pic>
        <p:nvPicPr>
          <p:cNvPr id="7" name="fusion_fast_small.mp4">
            <a:hlinkClick r:id="" action="ppaction://media"/>
          </p:cNvPr>
          <p:cNvPicPr/>
          <p:nvPr>
            <a:videoFile r:link="rId2"/>
          </p:nvPr>
        </p:nvPicPr>
        <p:blipFill>
          <a:blip r:embed="rId5"/>
          <a:stretch>
            <a:fillRect/>
          </a:stretch>
        </p:blipFill>
        <p:spPr>
          <a:xfrm>
            <a:off x="6172200" y="838200"/>
            <a:ext cx="2641600" cy="2641600"/>
          </a:xfrm>
          <a:prstGeom prst="rect">
            <a:avLst/>
          </a:prstGeom>
        </p:spPr>
      </p:pic>
      <p:sp>
        <p:nvSpPr>
          <p:cNvPr id="8" name="Rectangle 7"/>
          <p:cNvSpPr/>
          <p:nvPr/>
        </p:nvSpPr>
        <p:spPr>
          <a:xfrm>
            <a:off x="3822700" y="1524000"/>
            <a:ext cx="546100" cy="571500"/>
          </a:xfrm>
          <a:prstGeom prst="rect">
            <a:avLst/>
          </a:prstGeom>
          <a:noFill/>
          <a:ln w="9525" cap="flat" cmpd="sng" algn="ctr">
            <a:solidFill>
              <a:schemeClr val="bg1">
                <a:lumMod val="95000"/>
              </a:schemeClr>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4368800" y="838200"/>
            <a:ext cx="1803400" cy="685800"/>
          </a:xfrm>
          <a:prstGeom prst="line">
            <a:avLst/>
          </a:prstGeom>
          <a:ln w="9525" cap="flat" cmpd="sng" algn="ctr">
            <a:solidFill>
              <a:srgbClr val="F2F2F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68800" y="2095500"/>
            <a:ext cx="1803400" cy="1384300"/>
          </a:xfrm>
          <a:prstGeom prst="line">
            <a:avLst/>
          </a:prstGeom>
          <a:ln w="9525" cap="flat" cmpd="sng" algn="ctr">
            <a:solidFill>
              <a:srgbClr val="F2F2F2"/>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735665" y="6547738"/>
            <a:ext cx="1162800" cy="1588"/>
          </a:xfrm>
          <a:prstGeom prst="line">
            <a:avLst/>
          </a:prstGeom>
          <a:ln w="539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37607" y="6037962"/>
            <a:ext cx="958916" cy="446276"/>
          </a:xfrm>
          <a:prstGeom prst="rect">
            <a:avLst/>
          </a:prstGeom>
          <a:noFill/>
        </p:spPr>
        <p:txBody>
          <a:bodyPr wrap="none" rtlCol="0">
            <a:spAutoFit/>
          </a:bodyPr>
          <a:lstStyle/>
          <a:p>
            <a:pPr algn="ctr"/>
            <a:r>
              <a:rPr lang="en-US" sz="2300" dirty="0" smtClean="0">
                <a:solidFill>
                  <a:schemeClr val="bg1"/>
                </a:solidFill>
                <a:latin typeface="Myriad Pro"/>
                <a:cs typeface="Myriad Pro"/>
              </a:rPr>
              <a:t>10 µm</a:t>
            </a:r>
            <a:endParaRPr lang="en-US" sz="2300" dirty="0">
              <a:solidFill>
                <a:schemeClr val="bg1"/>
              </a:solidFill>
              <a:latin typeface="Myriad Pro"/>
              <a:cs typeface="Myriad Pro"/>
            </a:endParaRPr>
          </a:p>
        </p:txBody>
      </p:sp>
      <p:cxnSp>
        <p:nvCxnSpPr>
          <p:cNvPr id="23" name="Straight Connector 22"/>
          <p:cNvCxnSpPr/>
          <p:nvPr/>
        </p:nvCxnSpPr>
        <p:spPr>
          <a:xfrm>
            <a:off x="7549742" y="3329176"/>
            <a:ext cx="1123200" cy="1588"/>
          </a:xfrm>
          <a:prstGeom prst="line">
            <a:avLst/>
          </a:prstGeom>
          <a:ln w="539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707540" y="2819400"/>
            <a:ext cx="807605" cy="446276"/>
          </a:xfrm>
          <a:prstGeom prst="rect">
            <a:avLst/>
          </a:prstGeom>
          <a:noFill/>
        </p:spPr>
        <p:txBody>
          <a:bodyPr wrap="none" rtlCol="0">
            <a:spAutoFit/>
          </a:bodyPr>
          <a:lstStyle/>
          <a:p>
            <a:pPr algn="ctr"/>
            <a:r>
              <a:rPr lang="en-US" sz="2300" dirty="0" smtClean="0">
                <a:solidFill>
                  <a:schemeClr val="bg1"/>
                </a:solidFill>
                <a:latin typeface="Myriad Pro"/>
                <a:cs typeface="Myriad Pro"/>
              </a:rPr>
              <a:t>2 µm</a:t>
            </a:r>
            <a:endParaRPr lang="en-US" sz="2300" dirty="0">
              <a:solidFill>
                <a:schemeClr val="bg1"/>
              </a:solidFill>
              <a:latin typeface="Myriad Pro"/>
              <a:cs typeface="Myriad Pro"/>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3" fill="hold"/>
                                        <p:tgtEl>
                                          <p:spTgt spid="6"/>
                                        </p:tgtEl>
                                      </p:cBhvr>
                                    </p:cmd>
                                  </p:childTnLst>
                                </p:cTn>
                              </p:par>
                            </p:childTnLst>
                          </p:cTn>
                        </p:par>
                        <p:par>
                          <p:cTn id="7" fill="hold">
                            <p:stCondLst>
                              <p:cond delay="1743"/>
                            </p:stCondLst>
                            <p:childTnLst>
                              <p:par>
                                <p:cTn id="8" presetID="1" presetClass="mediacall" presetSubtype="0" fill="hold" nodeType="afterEffect">
                                  <p:stCondLst>
                                    <p:cond delay="0"/>
                                  </p:stCondLst>
                                  <p:childTnLst>
                                    <p:cmd type="call" cmd="playFrom(0.0)">
                                      <p:cBhvr>
                                        <p:cTn id="9" dur="17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Next" delay="0">
                      <p:tgtEl>
                        <p:sldTgt/>
                      </p:tgtEl>
                    </p:cond>
                    <p:cond evt="onPrev" delay="0">
                      <p:tgtEl>
                        <p:sldTgt/>
                      </p:tgtEl>
                    </p:cond>
                  </p:endCondLst>
                </p:cTn>
                <p:tgtEl>
                  <p:spTgt spid="6"/>
                </p:tgtEl>
              </p:cMediaNode>
            </p:video>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video>
              <p:cMediaNode>
                <p:cTn id="16" repeatCount="indefinite" fill="hold" display="0">
                  <p:stCondLst>
                    <p:cond delay="indefinite"/>
                  </p:stCondLst>
                  <p:endCondLst>
                    <p:cond evt="onNext" delay="0">
                      <p:tgtEl>
                        <p:sldTgt/>
                      </p:tgtEl>
                    </p:cond>
                    <p:cond evt="onPrev" delay="0">
                      <p:tgtEl>
                        <p:sldTgt/>
                      </p:tgtEl>
                    </p:cond>
                  </p:endCondLst>
                </p:cTn>
                <p:tgtEl>
                  <p:spTgt spid="7"/>
                </p:tgtEl>
              </p:cMediaNode>
            </p:video>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92920" y="234146"/>
            <a:ext cx="8758161" cy="553998"/>
          </a:xfrm>
          <a:prstGeom prst="rect">
            <a:avLst/>
          </a:prstGeom>
          <a:noFill/>
        </p:spPr>
        <p:txBody>
          <a:bodyPr wrap="none" rtlCol="0">
            <a:spAutoFit/>
          </a:bodyPr>
          <a:lstStyle/>
          <a:p>
            <a:pPr algn="ctr"/>
            <a:r>
              <a:rPr lang="en-US" sz="3000" dirty="0" smtClean="0">
                <a:latin typeface="Myriad Pro"/>
                <a:cs typeface="Myriad Pro"/>
              </a:rPr>
              <a:t>Microfluidics to complement genome transplantation</a:t>
            </a:r>
            <a:endParaRPr lang="en-US" sz="3000" dirty="0" smtClean="0">
              <a:latin typeface="Myriad Pro"/>
              <a:cs typeface="Myriad Pro"/>
            </a:endParaRPr>
          </a:p>
        </p:txBody>
      </p:sp>
      <p:pic>
        <p:nvPicPr>
          <p:cNvPr id="56" name="Picture 55" descr="Pelletier.pdf"/>
          <p:cNvPicPr>
            <a:picLocks noChangeAspect="1"/>
          </p:cNvPicPr>
          <p:nvPr/>
        </p:nvPicPr>
        <mc:AlternateContent>
          <mc:Choice xmlns:ma="http://schemas.microsoft.com/office/mac/drawingml/2008/main" Requires="ma">
            <p:blipFill>
              <a:blip r:embed="rId3"/>
              <a:srcRect l="34074" t="19792" r="33333" b="49305"/>
              <a:stretch>
                <a:fillRect/>
              </a:stretch>
            </p:blipFill>
          </mc:Choice>
          <mc:Fallback>
            <p:blipFill>
              <a:blip r:embed="rId4"/>
              <a:srcRect l="34074" t="19792" r="33333" b="49305"/>
              <a:stretch>
                <a:fillRect/>
              </a:stretch>
            </p:blipFill>
          </mc:Fallback>
        </mc:AlternateContent>
        <p:spPr>
          <a:xfrm>
            <a:off x="647701" y="2498222"/>
            <a:ext cx="3925152" cy="1984878"/>
          </a:xfrm>
          <a:prstGeom prst="rect">
            <a:avLst/>
          </a:prstGeom>
        </p:spPr>
      </p:pic>
      <p:pic>
        <p:nvPicPr>
          <p:cNvPr id="50" name="Picture 49" descr="lartigue.tiff"/>
          <p:cNvPicPr>
            <a:picLocks noChangeAspect="1"/>
          </p:cNvPicPr>
          <p:nvPr/>
        </p:nvPicPr>
        <p:blipFill>
          <a:blip r:embed="rId5"/>
          <a:stretch>
            <a:fillRect/>
          </a:stretch>
        </p:blipFill>
        <p:spPr>
          <a:xfrm>
            <a:off x="5270500" y="1034005"/>
            <a:ext cx="2855468" cy="3499895"/>
          </a:xfrm>
          <a:prstGeom prst="rect">
            <a:avLst/>
          </a:prstGeom>
        </p:spPr>
      </p:pic>
      <p:grpSp>
        <p:nvGrpSpPr>
          <p:cNvPr id="58" name="Group 57"/>
          <p:cNvGrpSpPr/>
          <p:nvPr/>
        </p:nvGrpSpPr>
        <p:grpSpPr>
          <a:xfrm>
            <a:off x="415548" y="4569476"/>
            <a:ext cx="8312905" cy="2124950"/>
            <a:chOff x="472320" y="4569476"/>
            <a:chExt cx="8312905" cy="2124950"/>
          </a:xfrm>
        </p:grpSpPr>
        <p:pic>
          <p:nvPicPr>
            <p:cNvPr id="6" name="Picture 5"/>
            <p:cNvPicPr>
              <a:picLocks noChangeAspect="1"/>
            </p:cNvPicPr>
            <p:nvPr/>
          </p:nvPicPr>
          <mc:AlternateContent>
            <mc:Choice xmlns:ma="http://schemas.microsoft.com/office/mac/drawingml/2008/main" Requires="ma">
              <p:blipFill>
                <a:blip r:embed="rId6"/>
                <a:srcRect l="40640" t="39107" r="49905" b="54280"/>
                <a:stretch>
                  <a:fillRect/>
                </a:stretch>
              </p:blipFill>
            </mc:Choice>
            <mc:Fallback>
              <p:blipFill>
                <a:blip r:embed="rId7"/>
                <a:srcRect l="40640" t="39107" r="49905" b="54280"/>
                <a:stretch>
                  <a:fillRect/>
                </a:stretch>
              </p:blipFill>
            </mc:Fallback>
          </mc:AlternateContent>
          <p:spPr>
            <a:xfrm>
              <a:off x="6708926" y="5141179"/>
              <a:ext cx="2076299" cy="1553247"/>
            </a:xfrm>
            <a:prstGeom prst="rect">
              <a:avLst/>
            </a:prstGeom>
          </p:spPr>
        </p:pic>
        <p:sp>
          <p:nvSpPr>
            <p:cNvPr id="9" name="TextBox 8"/>
            <p:cNvSpPr txBox="1"/>
            <p:nvPr/>
          </p:nvSpPr>
          <p:spPr>
            <a:xfrm>
              <a:off x="7004125" y="4851000"/>
              <a:ext cx="1485900" cy="384721"/>
            </a:xfrm>
            <a:prstGeom prst="rect">
              <a:avLst/>
            </a:prstGeom>
            <a:noFill/>
          </p:spPr>
          <p:txBody>
            <a:bodyPr wrap="square" rtlCol="0">
              <a:spAutoFit/>
            </a:bodyPr>
            <a:lstStyle/>
            <a:p>
              <a:pPr algn="ctr"/>
              <a:r>
                <a:rPr lang="en-US" sz="1900" dirty="0" smtClean="0">
                  <a:latin typeface="Myriad Pro"/>
                  <a:cs typeface="Myriad Pro"/>
                </a:rPr>
                <a:t>yeast nuclei</a:t>
              </a:r>
              <a:endParaRPr lang="en-US" sz="1900" dirty="0">
                <a:latin typeface="Myriad Pro"/>
                <a:cs typeface="Myriad Pro"/>
              </a:endParaRPr>
            </a:p>
          </p:txBody>
        </p:sp>
        <p:pic>
          <p:nvPicPr>
            <p:cNvPr id="12" name="Picture 11" descr="Hinfluenzae.jpg"/>
            <p:cNvPicPr>
              <a:picLocks noChangeAspect="1"/>
            </p:cNvPicPr>
            <p:nvPr/>
          </p:nvPicPr>
          <p:blipFill>
            <a:blip r:embed="rId8"/>
            <a:stretch>
              <a:fillRect/>
            </a:stretch>
          </p:blipFill>
          <p:spPr>
            <a:xfrm>
              <a:off x="1930252" y="5302045"/>
              <a:ext cx="2009370" cy="1353813"/>
            </a:xfrm>
            <a:prstGeom prst="rect">
              <a:avLst/>
            </a:prstGeom>
          </p:spPr>
        </p:pic>
        <p:pic>
          <p:nvPicPr>
            <p:cNvPr id="13" name="Picture 12" descr="Sthermophilus.jpg"/>
            <p:cNvPicPr>
              <a:picLocks noChangeAspect="1"/>
            </p:cNvPicPr>
            <p:nvPr/>
          </p:nvPicPr>
          <p:blipFill>
            <a:blip r:embed="rId9"/>
            <a:stretch>
              <a:fillRect/>
            </a:stretch>
          </p:blipFill>
          <p:spPr>
            <a:xfrm>
              <a:off x="4465399" y="5302045"/>
              <a:ext cx="1897063" cy="1353813"/>
            </a:xfrm>
            <a:prstGeom prst="rect">
              <a:avLst/>
            </a:prstGeom>
          </p:spPr>
        </p:pic>
        <p:sp>
          <p:nvSpPr>
            <p:cNvPr id="63" name="TextBox 62"/>
            <p:cNvSpPr txBox="1"/>
            <p:nvPr/>
          </p:nvSpPr>
          <p:spPr>
            <a:xfrm>
              <a:off x="2186874" y="4569476"/>
              <a:ext cx="1496126" cy="592169"/>
            </a:xfrm>
            <a:prstGeom prst="rect">
              <a:avLst/>
            </a:prstGeom>
            <a:noFill/>
          </p:spPr>
          <p:txBody>
            <a:bodyPr wrap="none" rtlCol="0">
              <a:spAutoFit/>
            </a:bodyPr>
            <a:lstStyle/>
            <a:p>
              <a:pPr algn="ctr"/>
              <a:r>
                <a:rPr lang="en-US" sz="1900" dirty="0" smtClean="0">
                  <a:latin typeface="Myriad Pro"/>
                  <a:cs typeface="Myriad Pro"/>
                </a:rPr>
                <a:t>Gram-negative</a:t>
              </a:r>
            </a:p>
            <a:p>
              <a:pPr algn="ctr"/>
              <a:r>
                <a:rPr lang="en-US" sz="1900" i="1" dirty="0" smtClean="0">
                  <a:latin typeface="Myriad Pro"/>
                  <a:cs typeface="Myriad Pro"/>
                </a:rPr>
                <a:t>H. influenzae</a:t>
              </a:r>
            </a:p>
          </p:txBody>
        </p:sp>
        <p:sp>
          <p:nvSpPr>
            <p:cNvPr id="64" name="TextBox 63"/>
            <p:cNvSpPr txBox="1"/>
            <p:nvPr/>
          </p:nvSpPr>
          <p:spPr>
            <a:xfrm>
              <a:off x="4665869" y="4569476"/>
              <a:ext cx="1496126" cy="592169"/>
            </a:xfrm>
            <a:prstGeom prst="rect">
              <a:avLst/>
            </a:prstGeom>
            <a:noFill/>
          </p:spPr>
          <p:txBody>
            <a:bodyPr wrap="none" rtlCol="0">
              <a:spAutoFit/>
            </a:bodyPr>
            <a:lstStyle/>
            <a:p>
              <a:pPr algn="ctr"/>
              <a:r>
                <a:rPr lang="en-US" sz="1900" dirty="0" smtClean="0">
                  <a:latin typeface="Myriad Pro"/>
                  <a:cs typeface="Myriad Pro"/>
                </a:rPr>
                <a:t>Gram-positive</a:t>
              </a:r>
            </a:p>
            <a:p>
              <a:pPr algn="ctr"/>
              <a:r>
                <a:rPr lang="en-US" sz="1900" i="1" dirty="0" smtClean="0">
                  <a:latin typeface="Myriad Pro"/>
                  <a:cs typeface="Myriad Pro"/>
                </a:rPr>
                <a:t>S. thermophilus</a:t>
              </a:r>
            </a:p>
          </p:txBody>
        </p:sp>
        <p:sp>
          <p:nvSpPr>
            <p:cNvPr id="54" name="TextBox 53"/>
            <p:cNvSpPr txBox="1"/>
            <p:nvPr/>
          </p:nvSpPr>
          <p:spPr>
            <a:xfrm>
              <a:off x="472320" y="5786591"/>
              <a:ext cx="1223412" cy="384721"/>
            </a:xfrm>
            <a:prstGeom prst="rect">
              <a:avLst/>
            </a:prstGeom>
            <a:noFill/>
          </p:spPr>
          <p:txBody>
            <a:bodyPr wrap="none" rtlCol="0">
              <a:spAutoFit/>
            </a:bodyPr>
            <a:lstStyle/>
            <a:p>
              <a:pPr algn="r"/>
              <a:r>
                <a:rPr lang="en-US" sz="1900" dirty="0" smtClean="0">
                  <a:latin typeface="Myriad Pro"/>
                  <a:cs typeface="Myriad Pro"/>
                </a:rPr>
                <a:t>next steps</a:t>
              </a:r>
              <a:endParaRPr lang="en-US" sz="1900" dirty="0">
                <a:latin typeface="Myriad Pro"/>
                <a:cs typeface="Myriad Pro"/>
              </a:endParaRPr>
            </a:p>
          </p:txBody>
        </p:sp>
      </p:grpSp>
      <p:sp>
        <p:nvSpPr>
          <p:cNvPr id="57" name="TextBox 56"/>
          <p:cNvSpPr txBox="1"/>
          <p:nvPr/>
        </p:nvSpPr>
        <p:spPr>
          <a:xfrm>
            <a:off x="891341" y="883959"/>
            <a:ext cx="3608680" cy="1631216"/>
          </a:xfrm>
          <a:prstGeom prst="rect">
            <a:avLst/>
          </a:prstGeom>
          <a:noFill/>
        </p:spPr>
        <p:txBody>
          <a:bodyPr wrap="none" rtlCol="0">
            <a:spAutoFit/>
          </a:bodyPr>
          <a:lstStyle/>
          <a:p>
            <a:endParaRPr lang="en-US" sz="2000" dirty="0" smtClean="0">
              <a:latin typeface="Myriad Pro"/>
              <a:cs typeface="Myriad Pro"/>
            </a:endParaRPr>
          </a:p>
          <a:p>
            <a:pPr>
              <a:buFont typeface="Arial"/>
              <a:buChar char="•"/>
            </a:pPr>
            <a:r>
              <a:rPr lang="en-US" sz="2000" dirty="0" smtClean="0">
                <a:latin typeface="Myriad Pro"/>
                <a:cs typeface="Myriad Pro"/>
              </a:rPr>
              <a:t> precise, gentle control</a:t>
            </a:r>
          </a:p>
          <a:p>
            <a:pPr>
              <a:buFont typeface="Arial"/>
              <a:buChar char="•"/>
            </a:pPr>
            <a:r>
              <a:rPr lang="en-US" sz="2000" dirty="0" smtClean="0">
                <a:latin typeface="Myriad Pro"/>
                <a:cs typeface="Myriad Pro"/>
              </a:rPr>
              <a:t> real-time visualization</a:t>
            </a:r>
          </a:p>
          <a:p>
            <a:pPr>
              <a:buFont typeface="Arial"/>
              <a:buChar char="•"/>
            </a:pPr>
            <a:r>
              <a:rPr lang="en-US" sz="2000" dirty="0" smtClean="0">
                <a:latin typeface="Myriad Pro"/>
                <a:cs typeface="Myriad Pro"/>
              </a:rPr>
              <a:t> high cell/genome densities</a:t>
            </a:r>
          </a:p>
          <a:p>
            <a:pPr>
              <a:buFont typeface="Arial"/>
              <a:buChar char="•"/>
            </a:pPr>
            <a:r>
              <a:rPr lang="en-US" sz="2000" dirty="0" smtClean="0">
                <a:latin typeface="Myriad Pro"/>
                <a:cs typeface="Myriad Pro"/>
              </a:rPr>
              <a:t> multi-parameter optimizations</a:t>
            </a:r>
            <a:endParaRPr lang="en-US" sz="1900" dirty="0">
              <a:latin typeface="Myriad Pro"/>
              <a:cs typeface="Myriad Pro"/>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365012" y="348446"/>
            <a:ext cx="4413976" cy="646331"/>
          </a:xfrm>
          <a:prstGeom prst="rect">
            <a:avLst/>
          </a:prstGeom>
          <a:noFill/>
        </p:spPr>
        <p:txBody>
          <a:bodyPr wrap="none" rtlCol="0">
            <a:spAutoFit/>
          </a:bodyPr>
          <a:lstStyle/>
          <a:p>
            <a:pPr algn="ctr"/>
            <a:r>
              <a:rPr lang="en-US" sz="3600" dirty="0" smtClean="0">
                <a:latin typeface="Myriad Pro"/>
                <a:cs typeface="Myriad Pro"/>
              </a:rPr>
              <a:t>Thank you very much!</a:t>
            </a:r>
            <a:endParaRPr lang="en-US" sz="3600" dirty="0">
              <a:latin typeface="Myriad Pro"/>
              <a:cs typeface="Myriad Pro"/>
            </a:endParaRPr>
          </a:p>
        </p:txBody>
      </p:sp>
      <p:sp>
        <p:nvSpPr>
          <p:cNvPr id="54" name="TextBox 53"/>
          <p:cNvSpPr txBox="1"/>
          <p:nvPr/>
        </p:nvSpPr>
        <p:spPr>
          <a:xfrm>
            <a:off x="425524" y="2393102"/>
            <a:ext cx="2353720" cy="1938992"/>
          </a:xfrm>
          <a:prstGeom prst="rect">
            <a:avLst/>
          </a:prstGeom>
          <a:noFill/>
        </p:spPr>
        <p:txBody>
          <a:bodyPr wrap="none" rtlCol="0">
            <a:spAutoFit/>
          </a:bodyPr>
          <a:lstStyle/>
          <a:p>
            <a:r>
              <a:rPr lang="en-US" sz="2000" dirty="0" smtClean="0">
                <a:latin typeface="Myriad Pro"/>
                <a:cs typeface="Myriad Pro"/>
              </a:rPr>
              <a:t>John Glass</a:t>
            </a:r>
          </a:p>
          <a:p>
            <a:r>
              <a:rPr lang="en-US" sz="2000" dirty="0" smtClean="0">
                <a:latin typeface="Myriad Pro"/>
                <a:cs typeface="Myriad Pro"/>
              </a:rPr>
              <a:t>Nacyra-Assad Garcia</a:t>
            </a:r>
          </a:p>
          <a:p>
            <a:r>
              <a:rPr lang="en-US" sz="2000" dirty="0" smtClean="0">
                <a:latin typeface="Myriad Pro"/>
                <a:cs typeface="Myriad Pro"/>
              </a:rPr>
              <a:t>Vanya Paralanov</a:t>
            </a:r>
          </a:p>
          <a:p>
            <a:r>
              <a:rPr lang="en-US" sz="2000" dirty="0" smtClean="0">
                <a:latin typeface="Myriad Pro"/>
                <a:cs typeface="Myriad Pro"/>
              </a:rPr>
              <a:t>Evgeniya Denisova</a:t>
            </a:r>
          </a:p>
          <a:p>
            <a:r>
              <a:rPr lang="en-US" sz="2000" dirty="0" smtClean="0">
                <a:latin typeface="Myriad Pro"/>
                <a:cs typeface="Myriad Pro"/>
              </a:rPr>
              <a:t>David Brown</a:t>
            </a:r>
          </a:p>
          <a:p>
            <a:r>
              <a:rPr lang="en-US" sz="2000" dirty="0" smtClean="0">
                <a:latin typeface="Myriad Pro"/>
                <a:cs typeface="Myriad Pro"/>
              </a:rPr>
              <a:t>Adriana Jiga</a:t>
            </a:r>
          </a:p>
        </p:txBody>
      </p:sp>
      <p:sp>
        <p:nvSpPr>
          <p:cNvPr id="56" name="TextBox 55"/>
          <p:cNvSpPr txBox="1"/>
          <p:nvPr/>
        </p:nvSpPr>
        <p:spPr>
          <a:xfrm>
            <a:off x="5924805" y="2393102"/>
            <a:ext cx="1983619" cy="2554545"/>
          </a:xfrm>
          <a:prstGeom prst="rect">
            <a:avLst/>
          </a:prstGeom>
          <a:noFill/>
        </p:spPr>
        <p:txBody>
          <a:bodyPr wrap="none" rtlCol="0">
            <a:spAutoFit/>
          </a:bodyPr>
          <a:lstStyle/>
          <a:p>
            <a:r>
              <a:rPr lang="en-US" sz="2000" dirty="0" smtClean="0">
                <a:latin typeface="Myriad Pro"/>
                <a:cs typeface="Myriad Pro"/>
              </a:rPr>
              <a:t>Andreas Mershin</a:t>
            </a:r>
          </a:p>
          <a:p>
            <a:r>
              <a:rPr lang="en-US" sz="2000" dirty="0" smtClean="0">
                <a:latin typeface="Myriad Pro"/>
                <a:cs typeface="Myriad Pro"/>
              </a:rPr>
              <a:t>Neil Gershenfeld</a:t>
            </a:r>
          </a:p>
          <a:p>
            <a:r>
              <a:rPr lang="en-US" sz="2000" dirty="0" smtClean="0">
                <a:latin typeface="Myriad Pro"/>
                <a:cs typeface="Myriad Pro"/>
              </a:rPr>
              <a:t>Will Langford</a:t>
            </a:r>
          </a:p>
          <a:p>
            <a:r>
              <a:rPr lang="en-US" sz="2000" dirty="0" smtClean="0">
                <a:latin typeface="Myriad Pro"/>
                <a:cs typeface="Myriad Pro"/>
              </a:rPr>
              <a:t>Prashant Patil</a:t>
            </a:r>
          </a:p>
          <a:p>
            <a:r>
              <a:rPr lang="en-US" sz="2000" dirty="0" smtClean="0">
                <a:latin typeface="Myriad Pro"/>
                <a:cs typeface="Myriad Pro"/>
              </a:rPr>
              <a:t>Charles Fracchia</a:t>
            </a:r>
          </a:p>
          <a:p>
            <a:r>
              <a:rPr lang="en-US" sz="2000" dirty="0" smtClean="0">
                <a:latin typeface="Myriad Pro"/>
                <a:cs typeface="Myriad Pro"/>
              </a:rPr>
              <a:t>Fei Chen</a:t>
            </a:r>
          </a:p>
          <a:p>
            <a:r>
              <a:rPr lang="en-US" sz="2000" dirty="0" smtClean="0">
                <a:latin typeface="Myriad Pro"/>
                <a:cs typeface="Myriad Pro"/>
              </a:rPr>
              <a:t>Paul Tillberg</a:t>
            </a:r>
          </a:p>
          <a:p>
            <a:r>
              <a:rPr lang="en-US" sz="2000" dirty="0" smtClean="0">
                <a:latin typeface="Myriad Pro"/>
                <a:cs typeface="Myriad Pro"/>
              </a:rPr>
              <a:t>David Feldman</a:t>
            </a:r>
          </a:p>
        </p:txBody>
      </p:sp>
      <p:sp>
        <p:nvSpPr>
          <p:cNvPr id="55" name="TextBox 54"/>
          <p:cNvSpPr txBox="1"/>
          <p:nvPr/>
        </p:nvSpPr>
        <p:spPr>
          <a:xfrm>
            <a:off x="3180535" y="2393102"/>
            <a:ext cx="2367569" cy="1015663"/>
          </a:xfrm>
          <a:prstGeom prst="rect">
            <a:avLst/>
          </a:prstGeom>
          <a:noFill/>
        </p:spPr>
        <p:txBody>
          <a:bodyPr wrap="none" rtlCol="0">
            <a:spAutoFit/>
          </a:bodyPr>
          <a:lstStyle/>
          <a:p>
            <a:r>
              <a:rPr lang="en-US" sz="2000" dirty="0" smtClean="0">
                <a:latin typeface="Myriad Pro"/>
                <a:cs typeface="Myriad Pro"/>
              </a:rPr>
              <a:t>Elizabeth Strychalski</a:t>
            </a:r>
          </a:p>
          <a:p>
            <a:r>
              <a:rPr lang="en-US" sz="2000" dirty="0" smtClean="0">
                <a:latin typeface="Myriad Pro"/>
                <a:cs typeface="Myriad Pro"/>
              </a:rPr>
              <a:t>Jason Kralj</a:t>
            </a:r>
          </a:p>
          <a:p>
            <a:r>
              <a:rPr lang="en-US" sz="2000" dirty="0" smtClean="0">
                <a:latin typeface="Myriad Pro"/>
                <a:cs typeface="Myriad Pro"/>
              </a:rPr>
              <a:t>Javier Atencia</a:t>
            </a:r>
          </a:p>
        </p:txBody>
      </p:sp>
      <p:pic>
        <p:nvPicPr>
          <p:cNvPr id="60" name="Picture 59" descr="nist.jpg"/>
          <p:cNvPicPr>
            <a:picLocks noChangeAspect="1"/>
          </p:cNvPicPr>
          <p:nvPr/>
        </p:nvPicPr>
        <p:blipFill>
          <a:blip r:embed="rId2"/>
          <a:stretch>
            <a:fillRect/>
          </a:stretch>
        </p:blipFill>
        <p:spPr>
          <a:xfrm>
            <a:off x="3180535" y="1312186"/>
            <a:ext cx="2328001" cy="792000"/>
          </a:xfrm>
          <a:prstGeom prst="rect">
            <a:avLst/>
          </a:prstGeom>
        </p:spPr>
      </p:pic>
      <p:pic>
        <p:nvPicPr>
          <p:cNvPr id="62" name="Picture 61" descr="jcvi.png"/>
          <p:cNvPicPr>
            <a:picLocks noChangeAspect="1"/>
          </p:cNvPicPr>
          <p:nvPr/>
        </p:nvPicPr>
        <p:blipFill>
          <a:blip r:embed="rId3"/>
          <a:stretch>
            <a:fillRect/>
          </a:stretch>
        </p:blipFill>
        <p:spPr>
          <a:xfrm>
            <a:off x="501724" y="1384186"/>
            <a:ext cx="2237142" cy="630000"/>
          </a:xfrm>
          <a:prstGeom prst="rect">
            <a:avLst/>
          </a:prstGeom>
        </p:spPr>
      </p:pic>
      <p:pic>
        <p:nvPicPr>
          <p:cNvPr id="63" name="Picture 62" descr="mit.png"/>
          <p:cNvPicPr>
            <a:picLocks noChangeAspect="1"/>
          </p:cNvPicPr>
          <p:nvPr/>
        </p:nvPicPr>
        <p:blipFill>
          <a:blip r:embed="rId4"/>
          <a:stretch>
            <a:fillRect/>
          </a:stretch>
        </p:blipFill>
        <p:spPr>
          <a:xfrm>
            <a:off x="6013705" y="1418086"/>
            <a:ext cx="2692071" cy="612000"/>
          </a:xfrm>
          <a:prstGeom prst="rect">
            <a:avLst/>
          </a:prstGeom>
        </p:spPr>
      </p:pic>
      <p:pic>
        <p:nvPicPr>
          <p:cNvPr id="58" name="Picture 57" descr="mit_physics.tiff"/>
          <p:cNvPicPr>
            <a:picLocks noChangeAspect="1"/>
          </p:cNvPicPr>
          <p:nvPr/>
        </p:nvPicPr>
        <p:blipFill>
          <a:blip r:embed="rId5"/>
          <a:stretch>
            <a:fillRect/>
          </a:stretch>
        </p:blipFill>
        <p:spPr>
          <a:xfrm>
            <a:off x="486723" y="5244174"/>
            <a:ext cx="2451835" cy="1278026"/>
          </a:xfrm>
          <a:prstGeom prst="rect">
            <a:avLst/>
          </a:prstGeom>
        </p:spPr>
      </p:pic>
      <p:pic>
        <p:nvPicPr>
          <p:cNvPr id="59" name="Picture 58" descr="hertz.tiff"/>
          <p:cNvPicPr>
            <a:picLocks noChangeAspect="1"/>
          </p:cNvPicPr>
          <p:nvPr/>
        </p:nvPicPr>
        <p:blipFill>
          <a:blip r:embed="rId6"/>
          <a:stretch>
            <a:fillRect/>
          </a:stretch>
        </p:blipFill>
        <p:spPr>
          <a:xfrm>
            <a:off x="3783062" y="5296176"/>
            <a:ext cx="2045931" cy="1136023"/>
          </a:xfrm>
          <a:prstGeom prst="rect">
            <a:avLst/>
          </a:prstGeom>
        </p:spPr>
      </p:pic>
      <p:pic>
        <p:nvPicPr>
          <p:cNvPr id="67" name="Picture 66"/>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673498" y="5308600"/>
            <a:ext cx="1983780" cy="1102100"/>
          </a:xfrm>
          <a:prstGeom prst="rect">
            <a:avLst/>
          </a:prstGeom>
        </p:spPr>
      </p:pic>
      <p:sp>
        <p:nvSpPr>
          <p:cNvPr id="70" name="TextBox 69"/>
          <p:cNvSpPr txBox="1"/>
          <p:nvPr/>
        </p:nvSpPr>
        <p:spPr>
          <a:xfrm>
            <a:off x="5924805" y="5060890"/>
            <a:ext cx="645048" cy="400110"/>
          </a:xfrm>
          <a:prstGeom prst="rect">
            <a:avLst/>
          </a:prstGeom>
          <a:noFill/>
        </p:spPr>
        <p:txBody>
          <a:bodyPr wrap="none" rtlCol="0">
            <a:spAutoFit/>
          </a:bodyPr>
          <a:lstStyle/>
          <a:p>
            <a:r>
              <a:rPr lang="en-US" sz="2000" dirty="0" smtClean="0">
                <a:latin typeface="Myriad Pro"/>
                <a:cs typeface="Myriad Pro"/>
              </a:rPr>
              <a:t>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1" descr="July 2 2010 SCIENCE COVER (3)-2.jpg"/>
          <p:cNvPicPr>
            <a:picLocks noChangeAspect="1"/>
          </p:cNvPicPr>
          <p:nvPr/>
        </p:nvPicPr>
        <p:blipFill>
          <a:blip r:embed="rId2" cstate="print"/>
          <a:srcRect/>
          <a:stretch>
            <a:fillRect/>
          </a:stretch>
        </p:blipFill>
        <p:spPr bwMode="auto">
          <a:xfrm>
            <a:off x="1878013" y="0"/>
            <a:ext cx="5387975" cy="685800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6573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9296400" y="1600200"/>
            <a:ext cx="1844468" cy="7294306"/>
          </a:xfrm>
          <a:prstGeom prst="rect">
            <a:avLst/>
          </a:prstGeom>
          <a:noFill/>
        </p:spPr>
        <p:txBody>
          <a:bodyPr wrap="square" rtlCol="0">
            <a:spAutoFit/>
          </a:bodyPr>
          <a:lstStyle/>
          <a:p>
            <a:pPr algn="ctr"/>
            <a:r>
              <a:rPr lang="en-US" sz="3600" b="1" dirty="0">
                <a:solidFill>
                  <a:srgbClr val="0070C0"/>
                </a:solidFill>
              </a:rPr>
              <a:t>Construction of a Bacterial Cell Containing Only Essential Genes Necessary to Impart </a:t>
            </a:r>
            <a:r>
              <a:rPr lang="en-US" sz="3600" b="1" dirty="0" smtClean="0">
                <a:solidFill>
                  <a:srgbClr val="0070C0"/>
                </a:solidFill>
              </a:rPr>
              <a:t>Life</a:t>
            </a:r>
            <a:endParaRPr lang="en-US" sz="3600" dirty="0" smtClean="0">
              <a:solidFill>
                <a:srgbClr val="00006B"/>
              </a:solidFill>
            </a:endParaRPr>
          </a:p>
        </p:txBody>
      </p:sp>
      <p:sp>
        <p:nvSpPr>
          <p:cNvPr id="2" name="TextBox 1"/>
          <p:cNvSpPr txBox="1"/>
          <p:nvPr/>
        </p:nvSpPr>
        <p:spPr>
          <a:xfrm>
            <a:off x="2734236" y="5677652"/>
            <a:ext cx="4826962" cy="461665"/>
          </a:xfrm>
          <a:prstGeom prst="rect">
            <a:avLst/>
          </a:prstGeom>
          <a:noFill/>
        </p:spPr>
        <p:txBody>
          <a:bodyPr wrap="none" rtlCol="0">
            <a:spAutoFit/>
          </a:bodyPr>
          <a:lstStyle/>
          <a:p>
            <a:r>
              <a:rPr lang="en-US" sz="2400" dirty="0" smtClean="0">
                <a:cs typeface="Times New Roman" charset="0"/>
              </a:rPr>
              <a:t>Rockville</a:t>
            </a:r>
            <a:r>
              <a:rPr lang="en-US" sz="2400" dirty="0">
                <a:cs typeface="Times New Roman" charset="0"/>
              </a:rPr>
              <a:t>, MD and San Diego, CA,</a:t>
            </a:r>
            <a:r>
              <a:rPr lang="en-US" sz="2400" dirty="0" smtClean="0">
                <a:cs typeface="Times New Roman" charset="0"/>
              </a:rPr>
              <a:t>USA</a:t>
            </a:r>
            <a:r>
              <a:rPr lang="en-US" sz="2400" dirty="0" smtClean="0"/>
              <a:t> </a:t>
            </a:r>
            <a:endParaRPr lang="en-US" sz="2400" dirty="0"/>
          </a:p>
        </p:txBody>
      </p:sp>
      <p:sp>
        <p:nvSpPr>
          <p:cNvPr id="3" name="TextBox 2"/>
          <p:cNvSpPr txBox="1"/>
          <p:nvPr/>
        </p:nvSpPr>
        <p:spPr>
          <a:xfrm>
            <a:off x="3058271" y="118039"/>
            <a:ext cx="1107996" cy="646331"/>
          </a:xfrm>
          <a:prstGeom prst="rect">
            <a:avLst/>
          </a:prstGeom>
          <a:noFill/>
        </p:spPr>
        <p:txBody>
          <a:bodyPr wrap="none" rtlCol="0">
            <a:spAutoFit/>
          </a:bodyPr>
          <a:lstStyle/>
          <a:p>
            <a:r>
              <a:rPr lang="en-US" b="1" dirty="0"/>
              <a:t>	</a:t>
            </a:r>
          </a:p>
          <a:p>
            <a:endParaRPr lang="en-US" dirty="0"/>
          </a:p>
        </p:txBody>
      </p:sp>
      <p:sp>
        <p:nvSpPr>
          <p:cNvPr id="4" name="Rectangle 3"/>
          <p:cNvSpPr/>
          <p:nvPr/>
        </p:nvSpPr>
        <p:spPr>
          <a:xfrm>
            <a:off x="-2438400" y="3429000"/>
            <a:ext cx="1905000" cy="5693867"/>
          </a:xfrm>
          <a:prstGeom prst="rect">
            <a:avLst/>
          </a:prstGeom>
        </p:spPr>
        <p:txBody>
          <a:bodyPr wrap="square">
            <a:spAutoFit/>
          </a:bodyPr>
          <a:lstStyle/>
          <a:p>
            <a:pPr algn="ctr"/>
            <a:r>
              <a:rPr lang="en-US" sz="2800" b="1" dirty="0" smtClean="0">
                <a:solidFill>
                  <a:srgbClr val="FF0000"/>
                </a:solidFill>
              </a:rPr>
              <a:t>Ham </a:t>
            </a:r>
            <a:r>
              <a:rPr lang="en-US" sz="2800" b="1" dirty="0">
                <a:solidFill>
                  <a:srgbClr val="FF0000"/>
                </a:solidFill>
              </a:rPr>
              <a:t>Smith, </a:t>
            </a:r>
            <a:r>
              <a:rPr lang="en-US" sz="2800" b="1" dirty="0" smtClean="0">
                <a:solidFill>
                  <a:srgbClr val="FF0000"/>
                </a:solidFill>
              </a:rPr>
              <a:t>Dan Gibson, John Glass, and the JCVI Synthetic Biology Group</a:t>
            </a:r>
            <a:endParaRPr lang="en-US" sz="2800" b="1" dirty="0">
              <a:solidFill>
                <a:srgbClr val="FF0000"/>
              </a:solidFill>
            </a:endParaRPr>
          </a:p>
          <a:p>
            <a:pPr algn="ctr"/>
            <a:r>
              <a:rPr lang="en-US" sz="2800" b="1" dirty="0" smtClean="0">
                <a:solidFill>
                  <a:srgbClr val="FF0000"/>
                </a:solidFill>
              </a:rPr>
              <a:t>DARPA </a:t>
            </a:r>
            <a:r>
              <a:rPr lang="en-US" sz="2800" b="1" dirty="0">
                <a:solidFill>
                  <a:srgbClr val="FF0000"/>
                </a:solidFill>
              </a:rPr>
              <a:t>Contract # HR0011-12-C-0063</a:t>
            </a:r>
          </a:p>
        </p:txBody>
      </p:sp>
      <p:pic>
        <p:nvPicPr>
          <p:cNvPr id="15" name="Picture 14" descr="creation5.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05000" y="-457200"/>
            <a:ext cx="11049000" cy="6686550"/>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9900" r="43022" b="79431"/>
          <a:stretch>
            <a:fillRect/>
          </a:stretch>
        </p:blipFill>
        <p:spPr bwMode="auto">
          <a:xfrm>
            <a:off x="-304800" y="5592763"/>
            <a:ext cx="10058400" cy="13414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52397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mc:Choice>
    <mc:Fallback>
      <mp:transition xmlns:mp="http://schemas.microsoft.com/office/mac/powerpoint/2008/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990600"/>
            <a:ext cx="7358489" cy="1815882"/>
          </a:xfrm>
          <a:prstGeom prst="rect">
            <a:avLst/>
          </a:prstGeom>
          <a:noFill/>
        </p:spPr>
        <p:txBody>
          <a:bodyPr wrap="none" rtlCol="0">
            <a:spAutoFit/>
          </a:bodyPr>
          <a:lstStyle/>
          <a:p>
            <a:pPr marL="285750" indent="-285750">
              <a:buFont typeface="Arial" pitchFamily="34" charset="0"/>
              <a:buChar char="•"/>
            </a:pPr>
            <a:r>
              <a:rPr lang="en-US" sz="2800" b="1" dirty="0" smtClean="0">
                <a:latin typeface="Calibri" pitchFamily="34" charset="0"/>
              </a:rPr>
              <a:t>To discover the genetic kernel of life</a:t>
            </a:r>
          </a:p>
          <a:p>
            <a:pPr marL="285750" indent="-285750">
              <a:buFont typeface="Arial" pitchFamily="34" charset="0"/>
              <a:buChar char="•"/>
            </a:pPr>
            <a:r>
              <a:rPr lang="en-US" sz="2800" b="1" dirty="0" smtClean="0">
                <a:latin typeface="Calibri" pitchFamily="34" charset="0"/>
              </a:rPr>
              <a:t>To provide a platform for systems biologists</a:t>
            </a:r>
          </a:p>
          <a:p>
            <a:pPr marL="285750" indent="-285750">
              <a:buFont typeface="Arial" pitchFamily="34" charset="0"/>
              <a:buChar char="•"/>
            </a:pPr>
            <a:r>
              <a:rPr lang="en-US" sz="2800" b="1" dirty="0" smtClean="0">
                <a:latin typeface="Calibri" pitchFamily="34" charset="0"/>
              </a:rPr>
              <a:t>To learn essential design features for genomes</a:t>
            </a:r>
          </a:p>
          <a:p>
            <a:pPr marL="285750" indent="-285750">
              <a:buFont typeface="Arial" pitchFamily="34" charset="0"/>
              <a:buChar char="•"/>
            </a:pPr>
            <a:r>
              <a:rPr lang="en-US" sz="2800" b="1" dirty="0" smtClean="0">
                <a:latin typeface="Calibri" pitchFamily="34" charset="0"/>
              </a:rPr>
              <a:t>To modularize genomes for easier design</a:t>
            </a:r>
            <a:endParaRPr lang="en-US" sz="2800" b="1" dirty="0">
              <a:latin typeface="Calibri" pitchFamily="34" charset="0"/>
            </a:endParaRPr>
          </a:p>
        </p:txBody>
      </p:sp>
      <p:sp>
        <p:nvSpPr>
          <p:cNvPr id="3" name="TextBox 2"/>
          <p:cNvSpPr txBox="1"/>
          <p:nvPr/>
        </p:nvSpPr>
        <p:spPr>
          <a:xfrm>
            <a:off x="609600" y="228600"/>
            <a:ext cx="7861576" cy="707886"/>
          </a:xfrm>
          <a:prstGeom prst="rect">
            <a:avLst/>
          </a:prstGeom>
          <a:noFill/>
        </p:spPr>
        <p:txBody>
          <a:bodyPr wrap="none" rtlCol="0">
            <a:spAutoFit/>
          </a:bodyPr>
          <a:lstStyle/>
          <a:p>
            <a:r>
              <a:rPr lang="en-US" sz="4000" b="1" dirty="0">
                <a:solidFill>
                  <a:srgbClr val="FF0000"/>
                </a:solidFill>
                <a:latin typeface="Calibri" pitchFamily="34" charset="0"/>
              </a:rPr>
              <a:t>Why are we building a minimal </a:t>
            </a:r>
            <a:r>
              <a:rPr lang="en-US" sz="4000" b="1" dirty="0" smtClean="0">
                <a:solidFill>
                  <a:srgbClr val="FF0000"/>
                </a:solidFill>
                <a:latin typeface="Calibri" pitchFamily="34" charset="0"/>
              </a:rPr>
              <a:t>cell?</a:t>
            </a:r>
            <a:endParaRPr lang="en-US" sz="4000" b="1" dirty="0">
              <a:solidFill>
                <a:srgbClr val="FF0000"/>
              </a:solidFill>
              <a:latin typeface="Calibri"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400" y="2895600"/>
            <a:ext cx="1819274" cy="181927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42175" y="3170575"/>
            <a:ext cx="1325225" cy="1325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6" name="Rectangle 15"/>
          <p:cNvSpPr/>
          <p:nvPr/>
        </p:nvSpPr>
        <p:spPr>
          <a:xfrm>
            <a:off x="646450" y="5038725"/>
            <a:ext cx="228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46450" y="5220891"/>
            <a:ext cx="228600" cy="1524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46450" y="5403057"/>
            <a:ext cx="228600" cy="1524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46450" y="5585223"/>
            <a:ext cx="228600" cy="1524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46450" y="5767389"/>
            <a:ext cx="228600" cy="1524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646450" y="5949555"/>
            <a:ext cx="228600" cy="152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46450" y="6131721"/>
            <a:ext cx="228600" cy="1524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46450" y="6313887"/>
            <a:ext cx="228600" cy="1524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46450" y="6496050"/>
            <a:ext cx="228600" cy="152400"/>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868525" y="5038725"/>
            <a:ext cx="228600"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868525" y="5220891"/>
            <a:ext cx="228600" cy="1524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868525" y="5403057"/>
            <a:ext cx="228600" cy="1524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868525" y="5585223"/>
            <a:ext cx="228600" cy="1524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868525" y="5767389"/>
            <a:ext cx="228600" cy="1524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868525" y="5949555"/>
            <a:ext cx="2286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868525" y="6131721"/>
            <a:ext cx="228600" cy="152400"/>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868525" y="6313887"/>
            <a:ext cx="228600" cy="15240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687925" y="7296150"/>
            <a:ext cx="2286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814260" y="4983286"/>
            <a:ext cx="4043094" cy="1754326"/>
          </a:xfrm>
          <a:prstGeom prst="rect">
            <a:avLst/>
          </a:prstGeom>
          <a:noFill/>
        </p:spPr>
        <p:txBody>
          <a:bodyPr wrap="none" rtlCol="0">
            <a:spAutoFit/>
          </a:bodyPr>
          <a:lstStyle/>
          <a:p>
            <a:r>
              <a:rPr lang="en-US" sz="1200" dirty="0" smtClean="0">
                <a:latin typeface="Arial" pitchFamily="34" charset="0"/>
                <a:cs typeface="Arial" pitchFamily="34" charset="0"/>
              </a:rPr>
              <a:t>Biosynthesis of cofactors, prosthetic groups, and carriers</a:t>
            </a:r>
          </a:p>
          <a:p>
            <a:r>
              <a:rPr lang="en-US" sz="1200" dirty="0" smtClean="0">
                <a:latin typeface="Arial" pitchFamily="34" charset="0"/>
                <a:cs typeface="Arial" pitchFamily="34" charset="0"/>
              </a:rPr>
              <a:t>Cell envelope</a:t>
            </a:r>
          </a:p>
          <a:p>
            <a:r>
              <a:rPr lang="en-US" sz="1200" dirty="0" smtClean="0">
                <a:latin typeface="Arial" pitchFamily="34" charset="0"/>
                <a:cs typeface="Arial" pitchFamily="34" charset="0"/>
              </a:rPr>
              <a:t>Cellular processes</a:t>
            </a:r>
          </a:p>
          <a:p>
            <a:r>
              <a:rPr lang="en-US" sz="1200" dirty="0" smtClean="0">
                <a:latin typeface="Arial" pitchFamily="34" charset="0"/>
                <a:cs typeface="Arial" pitchFamily="34" charset="0"/>
              </a:rPr>
              <a:t>Central intermediary metabolism</a:t>
            </a:r>
          </a:p>
          <a:p>
            <a:r>
              <a:rPr lang="en-US" sz="1200" dirty="0" smtClean="0">
                <a:latin typeface="Arial" pitchFamily="34" charset="0"/>
                <a:cs typeface="Arial" pitchFamily="34" charset="0"/>
              </a:rPr>
              <a:t>DNA metabolism</a:t>
            </a:r>
          </a:p>
          <a:p>
            <a:r>
              <a:rPr lang="en-US" sz="1200" dirty="0" smtClean="0">
                <a:latin typeface="Arial" pitchFamily="34" charset="0"/>
                <a:cs typeface="Arial" pitchFamily="34" charset="0"/>
              </a:rPr>
              <a:t>Energy metabolism</a:t>
            </a:r>
          </a:p>
          <a:p>
            <a:r>
              <a:rPr lang="en-US" sz="1200" dirty="0" smtClean="0">
                <a:latin typeface="Arial" pitchFamily="34" charset="0"/>
                <a:cs typeface="Arial" pitchFamily="34" charset="0"/>
              </a:rPr>
              <a:t>Fatty acid and phospholipid metabolism</a:t>
            </a:r>
          </a:p>
          <a:p>
            <a:r>
              <a:rPr lang="en-US" sz="1200" dirty="0" smtClean="0">
                <a:latin typeface="Arial" pitchFamily="34" charset="0"/>
                <a:cs typeface="Arial" pitchFamily="34" charset="0"/>
              </a:rPr>
              <a:t>Hypothetical proteins</a:t>
            </a:r>
          </a:p>
          <a:p>
            <a:r>
              <a:rPr lang="en-US" sz="1200" dirty="0" smtClean="0">
                <a:latin typeface="Arial" pitchFamily="34" charset="0"/>
                <a:cs typeface="Arial" pitchFamily="34" charset="0"/>
              </a:rPr>
              <a:t>Noncoding RNA feature</a:t>
            </a:r>
          </a:p>
        </p:txBody>
      </p:sp>
      <p:sp>
        <p:nvSpPr>
          <p:cNvPr id="35" name="Rectangle 34"/>
          <p:cNvSpPr/>
          <p:nvPr/>
        </p:nvSpPr>
        <p:spPr>
          <a:xfrm>
            <a:off x="5052387" y="4983286"/>
            <a:ext cx="3735061" cy="1754326"/>
          </a:xfrm>
          <a:prstGeom prst="rect">
            <a:avLst/>
          </a:prstGeom>
        </p:spPr>
        <p:txBody>
          <a:bodyPr wrap="square">
            <a:spAutoFit/>
          </a:bodyPr>
          <a:lstStyle/>
          <a:p>
            <a:pPr lvl="0"/>
            <a:r>
              <a:rPr lang="en-US" sz="1200" dirty="0">
                <a:solidFill>
                  <a:prstClr val="black"/>
                </a:solidFill>
                <a:latin typeface="Arial" pitchFamily="34" charset="0"/>
                <a:cs typeface="Arial" pitchFamily="34" charset="0"/>
              </a:rPr>
              <a:t>Protein fate</a:t>
            </a:r>
          </a:p>
          <a:p>
            <a:pPr lvl="0"/>
            <a:r>
              <a:rPr lang="en-US" sz="1200" dirty="0">
                <a:solidFill>
                  <a:prstClr val="black"/>
                </a:solidFill>
                <a:latin typeface="Arial" pitchFamily="34" charset="0"/>
                <a:cs typeface="Arial" pitchFamily="34" charset="0"/>
              </a:rPr>
              <a:t>Protein synthesis</a:t>
            </a:r>
          </a:p>
          <a:p>
            <a:pPr lvl="0"/>
            <a:r>
              <a:rPr lang="en-US" sz="1200" dirty="0">
                <a:solidFill>
                  <a:prstClr val="black"/>
                </a:solidFill>
                <a:latin typeface="Arial" pitchFamily="34" charset="0"/>
                <a:cs typeface="Arial" pitchFamily="34" charset="0"/>
              </a:rPr>
              <a:t>Purines, pyrimidines, nucleosides, and nucleotides</a:t>
            </a:r>
          </a:p>
          <a:p>
            <a:pPr lvl="0"/>
            <a:r>
              <a:rPr lang="en-US" sz="1200" dirty="0">
                <a:solidFill>
                  <a:prstClr val="black"/>
                </a:solidFill>
                <a:latin typeface="Arial" pitchFamily="34" charset="0"/>
                <a:cs typeface="Arial" pitchFamily="34" charset="0"/>
              </a:rPr>
              <a:t>Regulatory functions</a:t>
            </a:r>
          </a:p>
          <a:p>
            <a:pPr lvl="0"/>
            <a:r>
              <a:rPr lang="en-US" sz="1200" dirty="0">
                <a:solidFill>
                  <a:prstClr val="black"/>
                </a:solidFill>
                <a:latin typeface="Arial" pitchFamily="34" charset="0"/>
                <a:cs typeface="Arial" pitchFamily="34" charset="0"/>
              </a:rPr>
              <a:t>Signal transduction</a:t>
            </a:r>
          </a:p>
          <a:p>
            <a:pPr lvl="0"/>
            <a:r>
              <a:rPr lang="en-US" sz="1200" dirty="0">
                <a:solidFill>
                  <a:prstClr val="black"/>
                </a:solidFill>
                <a:latin typeface="Arial" pitchFamily="34" charset="0"/>
                <a:cs typeface="Arial" pitchFamily="34" charset="0"/>
              </a:rPr>
              <a:t>Transcription</a:t>
            </a:r>
          </a:p>
          <a:p>
            <a:pPr lvl="0"/>
            <a:r>
              <a:rPr lang="en-US" sz="1200" dirty="0">
                <a:solidFill>
                  <a:prstClr val="black"/>
                </a:solidFill>
                <a:latin typeface="Arial" pitchFamily="34" charset="0"/>
                <a:cs typeface="Arial" pitchFamily="34" charset="0"/>
              </a:rPr>
              <a:t>Transport and binding proteins</a:t>
            </a:r>
          </a:p>
          <a:p>
            <a:pPr lvl="0"/>
            <a:r>
              <a:rPr lang="en-US" sz="1200" dirty="0" smtClean="0">
                <a:solidFill>
                  <a:prstClr val="black"/>
                </a:solidFill>
                <a:latin typeface="Arial" pitchFamily="34" charset="0"/>
                <a:cs typeface="Arial" pitchFamily="34" charset="0"/>
              </a:rPr>
              <a:t>Unclassified</a:t>
            </a:r>
            <a:endParaRPr lang="en-US" sz="1200" dirty="0">
              <a:solidFill>
                <a:prstClr val="black"/>
              </a:solidFill>
              <a:latin typeface="Arial" pitchFamily="34" charset="0"/>
              <a:cs typeface="Arial" pitchFamily="34" charset="0"/>
            </a:endParaRPr>
          </a:p>
          <a:p>
            <a:pPr lvl="0"/>
            <a:r>
              <a:rPr lang="en-US" sz="1200" dirty="0">
                <a:solidFill>
                  <a:prstClr val="black"/>
                </a:solidFill>
                <a:latin typeface="Arial" pitchFamily="34" charset="0"/>
                <a:cs typeface="Arial" pitchFamily="34" charset="0"/>
              </a:rPr>
              <a:t>Unknown function</a:t>
            </a:r>
          </a:p>
        </p:txBody>
      </p:sp>
      <p:sp>
        <p:nvSpPr>
          <p:cNvPr id="36" name="Rectangle 35"/>
          <p:cNvSpPr/>
          <p:nvPr/>
        </p:nvSpPr>
        <p:spPr>
          <a:xfrm>
            <a:off x="4868525" y="6496050"/>
            <a:ext cx="2286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447675" y="4933950"/>
            <a:ext cx="8277225" cy="1822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930624" y="3505200"/>
            <a:ext cx="3060976" cy="461665"/>
          </a:xfrm>
          <a:prstGeom prst="rect">
            <a:avLst/>
          </a:prstGeom>
          <a:noFill/>
        </p:spPr>
        <p:txBody>
          <a:bodyPr wrap="square" rtlCol="0">
            <a:spAutoFit/>
          </a:bodyPr>
          <a:lstStyle/>
          <a:p>
            <a:r>
              <a:rPr lang="en-US" sz="2400" b="1" dirty="0">
                <a:latin typeface="Calibri" pitchFamily="34" charset="0"/>
              </a:rPr>
              <a:t>Reduced, Reorganized</a:t>
            </a:r>
          </a:p>
        </p:txBody>
      </p:sp>
      <p:sp>
        <p:nvSpPr>
          <p:cNvPr id="7" name="Right Arrow 6"/>
          <p:cNvSpPr/>
          <p:nvPr/>
        </p:nvSpPr>
        <p:spPr>
          <a:xfrm>
            <a:off x="3429000" y="3657600"/>
            <a:ext cx="783644" cy="309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447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858292" y="685800"/>
            <a:ext cx="7226978" cy="769441"/>
          </a:xfrm>
          <a:prstGeom prst="rect">
            <a:avLst/>
          </a:prstGeom>
          <a:noFill/>
        </p:spPr>
        <p:txBody>
          <a:bodyPr wrap="none" rtlCol="0">
            <a:spAutoFit/>
          </a:bodyPr>
          <a:lstStyle/>
          <a:p>
            <a:r>
              <a:rPr lang="en-US" sz="4400" b="1" dirty="0" smtClean="0">
                <a:solidFill>
                  <a:srgbClr val="FF0000"/>
                </a:solidFill>
              </a:rPr>
              <a:t>Number of genes in each class</a:t>
            </a:r>
            <a:endParaRPr lang="en-US" sz="4400" b="1" dirty="0">
              <a:solidFill>
                <a:srgbClr val="FF0000"/>
              </a:solidFill>
            </a:endParaRPr>
          </a:p>
        </p:txBody>
      </p:sp>
      <p:grpSp>
        <p:nvGrpSpPr>
          <p:cNvPr id="2" name="Group 40"/>
          <p:cNvGrpSpPr/>
          <p:nvPr/>
        </p:nvGrpSpPr>
        <p:grpSpPr>
          <a:xfrm>
            <a:off x="2619375" y="2209800"/>
            <a:ext cx="3933825" cy="3390124"/>
            <a:chOff x="2057400" y="2209800"/>
            <a:chExt cx="3933825" cy="3390124"/>
          </a:xfrm>
        </p:grpSpPr>
        <p:grpSp>
          <p:nvGrpSpPr>
            <p:cNvPr id="3" name="Group 34"/>
            <p:cNvGrpSpPr/>
            <p:nvPr/>
          </p:nvGrpSpPr>
          <p:grpSpPr>
            <a:xfrm>
              <a:off x="2057400" y="2209800"/>
              <a:ext cx="3552825" cy="3390124"/>
              <a:chOff x="5210175" y="3605213"/>
              <a:chExt cx="2533650" cy="2324100"/>
            </a:xfrm>
          </p:grpSpPr>
          <p:sp>
            <p:nvSpPr>
              <p:cNvPr id="30" name="Pie 29"/>
              <p:cNvSpPr/>
              <p:nvPr/>
            </p:nvSpPr>
            <p:spPr>
              <a:xfrm>
                <a:off x="5286375" y="3614738"/>
                <a:ext cx="2419350" cy="2266950"/>
              </a:xfrm>
              <a:prstGeom prst="pie">
                <a:avLst>
                  <a:gd name="adj1" fmla="val 6106182"/>
                  <a:gd name="adj2" fmla="val 16200000"/>
                </a:avLst>
              </a:prstGeom>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chemeClr val="tx1"/>
                  </a:solidFill>
                </a:endParaRPr>
              </a:p>
            </p:txBody>
          </p:sp>
          <p:sp>
            <p:nvSpPr>
              <p:cNvPr id="31" name="Pie 30"/>
              <p:cNvSpPr/>
              <p:nvPr/>
            </p:nvSpPr>
            <p:spPr>
              <a:xfrm>
                <a:off x="5334000" y="3652838"/>
                <a:ext cx="2381250" cy="2238375"/>
              </a:xfrm>
              <a:prstGeom prst="pie">
                <a:avLst>
                  <a:gd name="adj1" fmla="val 21132737"/>
                  <a:gd name="adj2" fmla="val 6085746"/>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chemeClr val="tx1"/>
                  </a:solidFill>
                </a:endParaRPr>
              </a:p>
            </p:txBody>
          </p:sp>
          <p:sp>
            <p:nvSpPr>
              <p:cNvPr id="32" name="Pie 31"/>
              <p:cNvSpPr/>
              <p:nvPr/>
            </p:nvSpPr>
            <p:spPr>
              <a:xfrm>
                <a:off x="5334000" y="3614738"/>
                <a:ext cx="2409825" cy="2200275"/>
              </a:xfrm>
              <a:prstGeom prst="pie">
                <a:avLst>
                  <a:gd name="adj1" fmla="val 17440508"/>
                  <a:gd name="adj2" fmla="val 20346208"/>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200">
                  <a:solidFill>
                    <a:schemeClr val="tx1"/>
                  </a:solidFill>
                </a:endParaRPr>
              </a:p>
            </p:txBody>
          </p:sp>
          <p:sp>
            <p:nvSpPr>
              <p:cNvPr id="33" name="Pie 32"/>
              <p:cNvSpPr/>
              <p:nvPr/>
            </p:nvSpPr>
            <p:spPr>
              <a:xfrm>
                <a:off x="5210175" y="3605213"/>
                <a:ext cx="2533650" cy="2324100"/>
              </a:xfrm>
              <a:prstGeom prst="pie">
                <a:avLst>
                  <a:gd name="adj1" fmla="val 20455566"/>
                  <a:gd name="adj2" fmla="val 20994444"/>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200">
                  <a:solidFill>
                    <a:schemeClr val="tx1"/>
                  </a:solidFill>
                </a:endParaRPr>
              </a:p>
            </p:txBody>
          </p:sp>
          <p:sp>
            <p:nvSpPr>
              <p:cNvPr id="34" name="Pie 33"/>
              <p:cNvSpPr/>
              <p:nvPr/>
            </p:nvSpPr>
            <p:spPr>
              <a:xfrm>
                <a:off x="5314950" y="3633788"/>
                <a:ext cx="2419350" cy="2076450"/>
              </a:xfrm>
              <a:prstGeom prst="pie">
                <a:avLst>
                  <a:gd name="adj1" fmla="val 16228162"/>
                  <a:gd name="adj2" fmla="val 17302391"/>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200">
                  <a:solidFill>
                    <a:schemeClr val="tx1"/>
                  </a:solidFill>
                </a:endParaRPr>
              </a:p>
            </p:txBody>
          </p:sp>
        </p:grpSp>
        <p:sp>
          <p:nvSpPr>
            <p:cNvPr id="36" name="Rectangle 35"/>
            <p:cNvSpPr/>
            <p:nvPr/>
          </p:nvSpPr>
          <p:spPr>
            <a:xfrm>
              <a:off x="2713646" y="3329110"/>
              <a:ext cx="574647" cy="707886"/>
            </a:xfrm>
            <a:prstGeom prst="rect">
              <a:avLst/>
            </a:prstGeom>
          </p:spPr>
          <p:txBody>
            <a:bodyPr wrap="none">
              <a:spAutoFit/>
            </a:bodyPr>
            <a:lstStyle/>
            <a:p>
              <a:r>
                <a:rPr lang="en-US" sz="2000" dirty="0"/>
                <a:t>n </a:t>
              </a:r>
              <a:endParaRPr lang="en-US" sz="2000" dirty="0" smtClean="0"/>
            </a:p>
            <a:p>
              <a:r>
                <a:rPr lang="en-US" sz="2000" dirty="0" smtClean="0"/>
                <a:t>438</a:t>
              </a:r>
              <a:endParaRPr lang="en-US" sz="2000" dirty="0"/>
            </a:p>
          </p:txBody>
        </p:sp>
        <p:sp>
          <p:nvSpPr>
            <p:cNvPr id="37" name="Rectangle 36"/>
            <p:cNvSpPr/>
            <p:nvPr/>
          </p:nvSpPr>
          <p:spPr>
            <a:xfrm>
              <a:off x="4240487" y="4242611"/>
              <a:ext cx="1141137" cy="707886"/>
            </a:xfrm>
            <a:prstGeom prst="rect">
              <a:avLst/>
            </a:prstGeom>
          </p:spPr>
          <p:txBody>
            <a:bodyPr wrap="square">
              <a:spAutoFit/>
            </a:bodyPr>
            <a:lstStyle/>
            <a:p>
              <a:r>
                <a:rPr lang="en-US" sz="2000" dirty="0"/>
                <a:t>e </a:t>
              </a:r>
            </a:p>
            <a:p>
              <a:r>
                <a:rPr lang="en-US" sz="2000" dirty="0"/>
                <a:t>241</a:t>
              </a:r>
            </a:p>
          </p:txBody>
        </p:sp>
        <p:sp>
          <p:nvSpPr>
            <p:cNvPr id="38" name="Rectangle 37"/>
            <p:cNvSpPr/>
            <p:nvPr/>
          </p:nvSpPr>
          <p:spPr>
            <a:xfrm>
              <a:off x="4471781" y="2716257"/>
              <a:ext cx="909844" cy="707886"/>
            </a:xfrm>
            <a:prstGeom prst="rect">
              <a:avLst/>
            </a:prstGeom>
          </p:spPr>
          <p:txBody>
            <a:bodyPr wrap="square">
              <a:spAutoFit/>
            </a:bodyPr>
            <a:lstStyle/>
            <a:p>
              <a:r>
                <a:rPr lang="en-US" sz="2000" dirty="0" err="1"/>
                <a:t>i</a:t>
              </a:r>
              <a:endParaRPr lang="en-US" sz="2000" dirty="0"/>
            </a:p>
            <a:p>
              <a:r>
                <a:rPr lang="en-US" sz="2000" dirty="0"/>
                <a:t>127</a:t>
              </a:r>
            </a:p>
          </p:txBody>
        </p:sp>
        <p:sp>
          <p:nvSpPr>
            <p:cNvPr id="39" name="Rectangle 38"/>
            <p:cNvSpPr/>
            <p:nvPr/>
          </p:nvSpPr>
          <p:spPr>
            <a:xfrm>
              <a:off x="4916880" y="3362811"/>
              <a:ext cx="1074345" cy="400110"/>
            </a:xfrm>
            <a:prstGeom prst="rect">
              <a:avLst/>
            </a:prstGeom>
          </p:spPr>
          <p:txBody>
            <a:bodyPr wrap="square">
              <a:spAutoFit/>
            </a:bodyPr>
            <a:lstStyle/>
            <a:p>
              <a:r>
                <a:rPr lang="en-US" sz="2000" dirty="0" err="1"/>
                <a:t>ie</a:t>
              </a:r>
              <a:r>
                <a:rPr lang="en-US" sz="2000" dirty="0"/>
                <a:t> 48</a:t>
              </a:r>
            </a:p>
          </p:txBody>
        </p:sp>
        <p:sp>
          <p:nvSpPr>
            <p:cNvPr id="40" name="Rectangle 39"/>
            <p:cNvSpPr/>
            <p:nvPr/>
          </p:nvSpPr>
          <p:spPr>
            <a:xfrm>
              <a:off x="3889301" y="2251482"/>
              <a:ext cx="611597" cy="707886"/>
            </a:xfrm>
            <a:prstGeom prst="rect">
              <a:avLst/>
            </a:prstGeom>
          </p:spPr>
          <p:txBody>
            <a:bodyPr wrap="square">
              <a:spAutoFit/>
            </a:bodyPr>
            <a:lstStyle/>
            <a:p>
              <a:r>
                <a:rPr lang="en-US" sz="2000" dirty="0"/>
                <a:t>in </a:t>
              </a:r>
            </a:p>
            <a:p>
              <a:r>
                <a:rPr lang="en-US" sz="2000" dirty="0"/>
                <a:t>58 </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7997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685800"/>
          </a:xfrm>
        </p:spPr>
        <p:txBody>
          <a:bodyPr/>
          <a:lstStyle/>
          <a:p>
            <a:pPr eaLnBrk="1" hangingPunct="1"/>
            <a:r>
              <a:rPr lang="en-US" sz="3400" b="1" dirty="0" smtClean="0">
                <a:solidFill>
                  <a:srgbClr val="FF0000"/>
                </a:solidFill>
              </a:rPr>
              <a:t>Synthesis of a Reduced Genome Design</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0162" y="766106"/>
            <a:ext cx="4953000" cy="5105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2" name="Group 5"/>
          <p:cNvGrpSpPr>
            <a:grpSpLocks/>
          </p:cNvGrpSpPr>
          <p:nvPr/>
        </p:nvGrpSpPr>
        <p:grpSpPr bwMode="auto">
          <a:xfrm>
            <a:off x="5419227" y="1846792"/>
            <a:ext cx="3350898" cy="3350898"/>
            <a:chOff x="99950" y="890650"/>
            <a:chExt cx="5105400" cy="5105400"/>
          </a:xfrm>
        </p:grpSpPr>
        <p:grpSp>
          <p:nvGrpSpPr>
            <p:cNvPr id="3" name="Group 78157"/>
            <p:cNvGrpSpPr>
              <a:grpSpLocks/>
            </p:cNvGrpSpPr>
            <p:nvPr/>
          </p:nvGrpSpPr>
          <p:grpSpPr bwMode="auto">
            <a:xfrm>
              <a:off x="750125" y="1559398"/>
              <a:ext cx="3810000" cy="3815177"/>
              <a:chOff x="1904828" y="1590190"/>
              <a:chExt cx="4705297" cy="4729163"/>
            </a:xfrm>
          </p:grpSpPr>
          <p:grpSp>
            <p:nvGrpSpPr>
              <p:cNvPr id="4" name="Group 78156"/>
              <p:cNvGrpSpPr>
                <a:grpSpLocks/>
              </p:cNvGrpSpPr>
              <p:nvPr/>
            </p:nvGrpSpPr>
            <p:grpSpPr bwMode="auto">
              <a:xfrm>
                <a:off x="1904828" y="1590190"/>
                <a:ext cx="4705297" cy="4729163"/>
                <a:chOff x="1904828" y="1590190"/>
                <a:chExt cx="4705297" cy="4729163"/>
              </a:xfrm>
            </p:grpSpPr>
            <p:sp>
              <p:nvSpPr>
                <p:cNvPr id="2396" name="Freeform 471"/>
                <p:cNvSpPr>
                  <a:spLocks/>
                </p:cNvSpPr>
                <p:nvPr/>
              </p:nvSpPr>
              <p:spPr bwMode="auto">
                <a:xfrm>
                  <a:off x="4161792" y="1622848"/>
                  <a:ext cx="85414" cy="92950"/>
                </a:xfrm>
                <a:custGeom>
                  <a:avLst/>
                  <a:gdLst>
                    <a:gd name="T0" fmla="*/ 2147483647 w 68"/>
                    <a:gd name="T1" fmla="*/ 0 h 74"/>
                    <a:gd name="T2" fmla="*/ 2147483647 w 68"/>
                    <a:gd name="T3" fmla="*/ 2147483647 h 74"/>
                    <a:gd name="T4" fmla="*/ 2147483647 w 68"/>
                    <a:gd name="T5" fmla="*/ 2147483647 h 74"/>
                    <a:gd name="T6" fmla="*/ 0 w 68"/>
                    <a:gd name="T7" fmla="*/ 0 h 74"/>
                    <a:gd name="T8" fmla="*/ 2147483647 w 68"/>
                    <a:gd name="T9" fmla="*/ 0 h 74"/>
                    <a:gd name="T10" fmla="*/ 0 60000 65536"/>
                    <a:gd name="T11" fmla="*/ 0 60000 65536"/>
                    <a:gd name="T12" fmla="*/ 0 60000 65536"/>
                    <a:gd name="T13" fmla="*/ 0 60000 65536"/>
                    <a:gd name="T14" fmla="*/ 0 60000 65536"/>
                    <a:gd name="T15" fmla="*/ 0 w 68"/>
                    <a:gd name="T16" fmla="*/ 0 h 74"/>
                    <a:gd name="T17" fmla="*/ 68 w 68"/>
                    <a:gd name="T18" fmla="*/ 74 h 74"/>
                  </a:gdLst>
                  <a:ahLst/>
                  <a:cxnLst>
                    <a:cxn ang="T10">
                      <a:pos x="T0" y="T1"/>
                    </a:cxn>
                    <a:cxn ang="T11">
                      <a:pos x="T2" y="T3"/>
                    </a:cxn>
                    <a:cxn ang="T12">
                      <a:pos x="T4" y="T5"/>
                    </a:cxn>
                    <a:cxn ang="T13">
                      <a:pos x="T6" y="T7"/>
                    </a:cxn>
                    <a:cxn ang="T14">
                      <a:pos x="T8" y="T9"/>
                    </a:cxn>
                  </a:cxnLst>
                  <a:rect l="T15" t="T16" r="T17" b="T18"/>
                  <a:pathLst>
                    <a:path w="68" h="74">
                      <a:moveTo>
                        <a:pt x="68" y="0"/>
                      </a:moveTo>
                      <a:lnTo>
                        <a:pt x="68" y="72"/>
                      </a:lnTo>
                      <a:lnTo>
                        <a:pt x="2" y="74"/>
                      </a:lnTo>
                      <a:lnTo>
                        <a:pt x="0" y="0"/>
                      </a:lnTo>
                      <a:lnTo>
                        <a:pt x="68" y="0"/>
                      </a:lnTo>
                      <a:close/>
                    </a:path>
                  </a:pathLst>
                </a:custGeom>
                <a:solidFill>
                  <a:srgbClr val="5C83FD"/>
                </a:solidFill>
                <a:ln w="0">
                  <a:solidFill>
                    <a:srgbClr val="0074B0"/>
                  </a:solidFill>
                  <a:prstDash val="solid"/>
                  <a:round/>
                  <a:headEnd/>
                  <a:tailEnd/>
                </a:ln>
              </p:spPr>
              <p:txBody>
                <a:bodyPr/>
                <a:lstStyle/>
                <a:p>
                  <a:endParaRPr lang="en-US" smtClean="0">
                    <a:solidFill>
                      <a:prstClr val="black"/>
                    </a:solidFill>
                    <a:latin typeface="Arial"/>
                  </a:endParaRPr>
                </a:p>
              </p:txBody>
            </p:sp>
            <p:sp>
              <p:nvSpPr>
                <p:cNvPr id="2397" name="Freeform 472"/>
                <p:cNvSpPr>
                  <a:spLocks/>
                </p:cNvSpPr>
                <p:nvPr/>
              </p:nvSpPr>
              <p:spPr bwMode="auto">
                <a:xfrm>
                  <a:off x="4253708" y="1622848"/>
                  <a:ext cx="1832629" cy="949601"/>
                </a:xfrm>
                <a:custGeom>
                  <a:avLst/>
                  <a:gdLst>
                    <a:gd name="T0" fmla="*/ 0 w 1459"/>
                    <a:gd name="T1" fmla="*/ 0 h 756"/>
                    <a:gd name="T2" fmla="*/ 2147483647 w 1459"/>
                    <a:gd name="T3" fmla="*/ 2147483647 h 756"/>
                    <a:gd name="T4" fmla="*/ 2147483647 w 1459"/>
                    <a:gd name="T5" fmla="*/ 2147483647 h 756"/>
                    <a:gd name="T6" fmla="*/ 2147483647 w 1459"/>
                    <a:gd name="T7" fmla="*/ 2147483647 h 756"/>
                    <a:gd name="T8" fmla="*/ 2147483647 w 1459"/>
                    <a:gd name="T9" fmla="*/ 2147483647 h 756"/>
                    <a:gd name="T10" fmla="*/ 2147483647 w 1459"/>
                    <a:gd name="T11" fmla="*/ 2147483647 h 756"/>
                    <a:gd name="T12" fmla="*/ 2147483647 w 1459"/>
                    <a:gd name="T13" fmla="*/ 2147483647 h 756"/>
                    <a:gd name="T14" fmla="*/ 2147483647 w 1459"/>
                    <a:gd name="T15" fmla="*/ 2147483647 h 756"/>
                    <a:gd name="T16" fmla="*/ 2147483647 w 1459"/>
                    <a:gd name="T17" fmla="*/ 2147483647 h 756"/>
                    <a:gd name="T18" fmla="*/ 2147483647 w 1459"/>
                    <a:gd name="T19" fmla="*/ 2147483647 h 756"/>
                    <a:gd name="T20" fmla="*/ 2147483647 w 1459"/>
                    <a:gd name="T21" fmla="*/ 2147483647 h 756"/>
                    <a:gd name="T22" fmla="*/ 2147483647 w 1459"/>
                    <a:gd name="T23" fmla="*/ 2147483647 h 756"/>
                    <a:gd name="T24" fmla="*/ 2147483647 w 1459"/>
                    <a:gd name="T25" fmla="*/ 2147483647 h 756"/>
                    <a:gd name="T26" fmla="*/ 2147483647 w 1459"/>
                    <a:gd name="T27" fmla="*/ 2147483647 h 756"/>
                    <a:gd name="T28" fmla="*/ 2147483647 w 1459"/>
                    <a:gd name="T29" fmla="*/ 2147483647 h 756"/>
                    <a:gd name="T30" fmla="*/ 2147483647 w 1459"/>
                    <a:gd name="T31" fmla="*/ 2147483647 h 756"/>
                    <a:gd name="T32" fmla="*/ 2147483647 w 1459"/>
                    <a:gd name="T33" fmla="*/ 2147483647 h 756"/>
                    <a:gd name="T34" fmla="*/ 2147483647 w 1459"/>
                    <a:gd name="T35" fmla="*/ 2147483647 h 756"/>
                    <a:gd name="T36" fmla="*/ 2147483647 w 1459"/>
                    <a:gd name="T37" fmla="*/ 2147483647 h 756"/>
                    <a:gd name="T38" fmla="*/ 2147483647 w 1459"/>
                    <a:gd name="T39" fmla="*/ 2147483647 h 756"/>
                    <a:gd name="T40" fmla="*/ 2147483647 w 1459"/>
                    <a:gd name="T41" fmla="*/ 2147483647 h 756"/>
                    <a:gd name="T42" fmla="*/ 2147483647 w 1459"/>
                    <a:gd name="T43" fmla="*/ 2147483647 h 756"/>
                    <a:gd name="T44" fmla="*/ 2147483647 w 1459"/>
                    <a:gd name="T45" fmla="*/ 2147483647 h 756"/>
                    <a:gd name="T46" fmla="*/ 2147483647 w 1459"/>
                    <a:gd name="T47" fmla="*/ 2147483647 h 756"/>
                    <a:gd name="T48" fmla="*/ 2147483647 w 1459"/>
                    <a:gd name="T49" fmla="*/ 2147483647 h 756"/>
                    <a:gd name="T50" fmla="*/ 2147483647 w 1459"/>
                    <a:gd name="T51" fmla="*/ 2147483647 h 756"/>
                    <a:gd name="T52" fmla="*/ 2147483647 w 1459"/>
                    <a:gd name="T53" fmla="*/ 2147483647 h 756"/>
                    <a:gd name="T54" fmla="*/ 2147483647 w 1459"/>
                    <a:gd name="T55" fmla="*/ 2147483647 h 756"/>
                    <a:gd name="T56" fmla="*/ 2147483647 w 1459"/>
                    <a:gd name="T57" fmla="*/ 2147483647 h 756"/>
                    <a:gd name="T58" fmla="*/ 2147483647 w 1459"/>
                    <a:gd name="T59" fmla="*/ 2147483647 h 756"/>
                    <a:gd name="T60" fmla="*/ 0 w 1459"/>
                    <a:gd name="T61" fmla="*/ 2147483647 h 756"/>
                    <a:gd name="T62" fmla="*/ 0 w 1459"/>
                    <a:gd name="T63" fmla="*/ 0 h 7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9"/>
                    <a:gd name="T97" fmla="*/ 0 h 756"/>
                    <a:gd name="T98" fmla="*/ 1459 w 1459"/>
                    <a:gd name="T99" fmla="*/ 756 h 7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9" h="756">
                      <a:moveTo>
                        <a:pt x="0" y="0"/>
                      </a:moveTo>
                      <a:lnTo>
                        <a:pt x="129" y="4"/>
                      </a:lnTo>
                      <a:lnTo>
                        <a:pt x="255" y="18"/>
                      </a:lnTo>
                      <a:lnTo>
                        <a:pt x="380" y="39"/>
                      </a:lnTo>
                      <a:lnTo>
                        <a:pt x="503" y="68"/>
                      </a:lnTo>
                      <a:lnTo>
                        <a:pt x="623" y="107"/>
                      </a:lnTo>
                      <a:lnTo>
                        <a:pt x="740" y="154"/>
                      </a:lnTo>
                      <a:lnTo>
                        <a:pt x="853" y="208"/>
                      </a:lnTo>
                      <a:lnTo>
                        <a:pt x="963" y="269"/>
                      </a:lnTo>
                      <a:lnTo>
                        <a:pt x="1070" y="339"/>
                      </a:lnTo>
                      <a:lnTo>
                        <a:pt x="1169" y="416"/>
                      </a:lnTo>
                      <a:lnTo>
                        <a:pt x="1265" y="498"/>
                      </a:lnTo>
                      <a:lnTo>
                        <a:pt x="1356" y="589"/>
                      </a:lnTo>
                      <a:lnTo>
                        <a:pt x="1440" y="686"/>
                      </a:lnTo>
                      <a:lnTo>
                        <a:pt x="1459" y="671"/>
                      </a:lnTo>
                      <a:lnTo>
                        <a:pt x="1449" y="756"/>
                      </a:lnTo>
                      <a:lnTo>
                        <a:pt x="1365" y="746"/>
                      </a:lnTo>
                      <a:lnTo>
                        <a:pt x="1384" y="732"/>
                      </a:lnTo>
                      <a:lnTo>
                        <a:pt x="1302" y="637"/>
                      </a:lnTo>
                      <a:lnTo>
                        <a:pt x="1216" y="552"/>
                      </a:lnTo>
                      <a:lnTo>
                        <a:pt x="1124" y="472"/>
                      </a:lnTo>
                      <a:lnTo>
                        <a:pt x="1028" y="398"/>
                      </a:lnTo>
                      <a:lnTo>
                        <a:pt x="927" y="332"/>
                      </a:lnTo>
                      <a:lnTo>
                        <a:pt x="820" y="273"/>
                      </a:lnTo>
                      <a:lnTo>
                        <a:pt x="712" y="220"/>
                      </a:lnTo>
                      <a:lnTo>
                        <a:pt x="599" y="177"/>
                      </a:lnTo>
                      <a:lnTo>
                        <a:pt x="483" y="138"/>
                      </a:lnTo>
                      <a:lnTo>
                        <a:pt x="365" y="110"/>
                      </a:lnTo>
                      <a:lnTo>
                        <a:pt x="246" y="89"/>
                      </a:lnTo>
                      <a:lnTo>
                        <a:pt x="124" y="77"/>
                      </a:lnTo>
                      <a:lnTo>
                        <a:pt x="0" y="72"/>
                      </a:lnTo>
                      <a:lnTo>
                        <a:pt x="0"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398" name="Freeform 474"/>
                <p:cNvSpPr>
                  <a:spLocks noEditPoints="1"/>
                </p:cNvSpPr>
                <p:nvPr/>
              </p:nvSpPr>
              <p:spPr bwMode="auto">
                <a:xfrm>
                  <a:off x="4154398" y="1623585"/>
                  <a:ext cx="94207" cy="97975"/>
                </a:xfrm>
                <a:custGeom>
                  <a:avLst/>
                  <a:gdLst>
                    <a:gd name="T0" fmla="*/ 2147483647 w 75"/>
                    <a:gd name="T1" fmla="*/ 2147483647 h 78"/>
                    <a:gd name="T2" fmla="*/ 2147483647 w 75"/>
                    <a:gd name="T3" fmla="*/ 2147483647 h 78"/>
                    <a:gd name="T4" fmla="*/ 2147483647 w 75"/>
                    <a:gd name="T5" fmla="*/ 2147483647 h 78"/>
                    <a:gd name="T6" fmla="*/ 2147483647 w 75"/>
                    <a:gd name="T7" fmla="*/ 2147483647 h 78"/>
                    <a:gd name="T8" fmla="*/ 2147483647 w 75"/>
                    <a:gd name="T9" fmla="*/ 2147483647 h 78"/>
                    <a:gd name="T10" fmla="*/ 2147483647 w 75"/>
                    <a:gd name="T11" fmla="*/ 2147483647 h 78"/>
                    <a:gd name="T12" fmla="*/ 0 w 75"/>
                    <a:gd name="T13" fmla="*/ 0 h 78"/>
                    <a:gd name="T14" fmla="*/ 2147483647 w 75"/>
                    <a:gd name="T15" fmla="*/ 0 h 78"/>
                    <a:gd name="T16" fmla="*/ 2147483647 w 75"/>
                    <a:gd name="T17" fmla="*/ 2147483647 h 78"/>
                    <a:gd name="T18" fmla="*/ 2147483647 w 75"/>
                    <a:gd name="T19" fmla="*/ 2147483647 h 78"/>
                    <a:gd name="T20" fmla="*/ 2147483647 w 75"/>
                    <a:gd name="T21" fmla="*/ 2147483647 h 78"/>
                    <a:gd name="T22" fmla="*/ 2147483647 w 75"/>
                    <a:gd name="T23" fmla="*/ 2147483647 h 78"/>
                    <a:gd name="T24" fmla="*/ 2147483647 w 75"/>
                    <a:gd name="T25" fmla="*/ 2147483647 h 78"/>
                    <a:gd name="T26" fmla="*/ 2147483647 w 75"/>
                    <a:gd name="T27" fmla="*/ 2147483647 h 78"/>
                    <a:gd name="T28" fmla="*/ 0 w 75"/>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78"/>
                    <a:gd name="T47" fmla="*/ 75 w 75"/>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78">
                      <a:moveTo>
                        <a:pt x="7" y="5"/>
                      </a:moveTo>
                      <a:lnTo>
                        <a:pt x="8" y="73"/>
                      </a:lnTo>
                      <a:lnTo>
                        <a:pt x="38" y="71"/>
                      </a:lnTo>
                      <a:lnTo>
                        <a:pt x="69" y="71"/>
                      </a:lnTo>
                      <a:lnTo>
                        <a:pt x="69" y="5"/>
                      </a:lnTo>
                      <a:lnTo>
                        <a:pt x="7" y="5"/>
                      </a:lnTo>
                      <a:close/>
                      <a:moveTo>
                        <a:pt x="0" y="0"/>
                      </a:moveTo>
                      <a:lnTo>
                        <a:pt x="75" y="0"/>
                      </a:lnTo>
                      <a:lnTo>
                        <a:pt x="75" y="76"/>
                      </a:lnTo>
                      <a:lnTo>
                        <a:pt x="40" y="76"/>
                      </a:lnTo>
                      <a:lnTo>
                        <a:pt x="5" y="78"/>
                      </a:lnTo>
                      <a:lnTo>
                        <a:pt x="3" y="78"/>
                      </a:lnTo>
                      <a:lnTo>
                        <a:pt x="3" y="75"/>
                      </a:lnTo>
                      <a:lnTo>
                        <a:pt x="1" y="1"/>
                      </a:lnTo>
                      <a:lnTo>
                        <a:pt x="0" y="0"/>
                      </a:lnTo>
                      <a:close/>
                    </a:path>
                  </a:pathLst>
                </a:custGeom>
                <a:solidFill>
                  <a:srgbClr val="000000"/>
                </a:solidFill>
                <a:ln w="3175">
                  <a:solidFill>
                    <a:srgbClr val="000000"/>
                  </a:solidFill>
                  <a:prstDash val="solid"/>
                  <a:round/>
                  <a:headEnd/>
                  <a:tailEnd/>
                </a:ln>
              </p:spPr>
              <p:txBody>
                <a:bodyPr/>
                <a:lstStyle/>
                <a:p>
                  <a:endParaRPr lang="en-US" smtClean="0">
                    <a:solidFill>
                      <a:prstClr val="black"/>
                    </a:solidFill>
                    <a:latin typeface="Arial"/>
                  </a:endParaRPr>
                </a:p>
              </p:txBody>
            </p:sp>
            <p:sp>
              <p:nvSpPr>
                <p:cNvPr id="2399" name="Freeform 475"/>
                <p:cNvSpPr>
                  <a:spLocks noEditPoints="1"/>
                </p:cNvSpPr>
                <p:nvPr/>
              </p:nvSpPr>
              <p:spPr bwMode="auto">
                <a:xfrm>
                  <a:off x="4251196" y="1619080"/>
                  <a:ext cx="1840166" cy="958394"/>
                </a:xfrm>
                <a:custGeom>
                  <a:avLst/>
                  <a:gdLst>
                    <a:gd name="T0" fmla="*/ 2147483647 w 1465"/>
                    <a:gd name="T1" fmla="*/ 2147483647 h 763"/>
                    <a:gd name="T2" fmla="*/ 2147483647 w 1465"/>
                    <a:gd name="T3" fmla="*/ 2147483647 h 763"/>
                    <a:gd name="T4" fmla="*/ 2147483647 w 1465"/>
                    <a:gd name="T5" fmla="*/ 2147483647 h 763"/>
                    <a:gd name="T6" fmla="*/ 2147483647 w 1465"/>
                    <a:gd name="T7" fmla="*/ 2147483647 h 763"/>
                    <a:gd name="T8" fmla="*/ 2147483647 w 1465"/>
                    <a:gd name="T9" fmla="*/ 2147483647 h 763"/>
                    <a:gd name="T10" fmla="*/ 2147483647 w 1465"/>
                    <a:gd name="T11" fmla="*/ 2147483647 h 763"/>
                    <a:gd name="T12" fmla="*/ 2147483647 w 1465"/>
                    <a:gd name="T13" fmla="*/ 2147483647 h 763"/>
                    <a:gd name="T14" fmla="*/ 2147483647 w 1465"/>
                    <a:gd name="T15" fmla="*/ 2147483647 h 763"/>
                    <a:gd name="T16" fmla="*/ 2147483647 w 1465"/>
                    <a:gd name="T17" fmla="*/ 2147483647 h 763"/>
                    <a:gd name="T18" fmla="*/ 2147483647 w 1465"/>
                    <a:gd name="T19" fmla="*/ 2147483647 h 763"/>
                    <a:gd name="T20" fmla="*/ 2147483647 w 1465"/>
                    <a:gd name="T21" fmla="*/ 2147483647 h 763"/>
                    <a:gd name="T22" fmla="*/ 2147483647 w 1465"/>
                    <a:gd name="T23" fmla="*/ 2147483647 h 763"/>
                    <a:gd name="T24" fmla="*/ 2147483647 w 1465"/>
                    <a:gd name="T25" fmla="*/ 2147483647 h 763"/>
                    <a:gd name="T26" fmla="*/ 2147483647 w 1465"/>
                    <a:gd name="T27" fmla="*/ 2147483647 h 763"/>
                    <a:gd name="T28" fmla="*/ 2147483647 w 1465"/>
                    <a:gd name="T29" fmla="*/ 2147483647 h 763"/>
                    <a:gd name="T30" fmla="*/ 2147483647 w 1465"/>
                    <a:gd name="T31" fmla="*/ 2147483647 h 763"/>
                    <a:gd name="T32" fmla="*/ 2147483647 w 1465"/>
                    <a:gd name="T33" fmla="*/ 2147483647 h 763"/>
                    <a:gd name="T34" fmla="*/ 2147483647 w 1465"/>
                    <a:gd name="T35" fmla="*/ 2147483647 h 763"/>
                    <a:gd name="T36" fmla="*/ 2147483647 w 1465"/>
                    <a:gd name="T37" fmla="*/ 2147483647 h 763"/>
                    <a:gd name="T38" fmla="*/ 2147483647 w 1465"/>
                    <a:gd name="T39" fmla="*/ 2147483647 h 763"/>
                    <a:gd name="T40" fmla="*/ 2147483647 w 1465"/>
                    <a:gd name="T41" fmla="*/ 2147483647 h 763"/>
                    <a:gd name="T42" fmla="*/ 2147483647 w 1465"/>
                    <a:gd name="T43" fmla="*/ 2147483647 h 763"/>
                    <a:gd name="T44" fmla="*/ 2147483647 w 1465"/>
                    <a:gd name="T45" fmla="*/ 2147483647 h 763"/>
                    <a:gd name="T46" fmla="*/ 2147483647 w 1465"/>
                    <a:gd name="T47" fmla="*/ 2147483647 h 763"/>
                    <a:gd name="T48" fmla="*/ 2147483647 w 1465"/>
                    <a:gd name="T49" fmla="*/ 2147483647 h 763"/>
                    <a:gd name="T50" fmla="*/ 2147483647 w 1465"/>
                    <a:gd name="T51" fmla="*/ 2147483647 h 763"/>
                    <a:gd name="T52" fmla="*/ 2147483647 w 1465"/>
                    <a:gd name="T53" fmla="*/ 2147483647 h 763"/>
                    <a:gd name="T54" fmla="*/ 2147483647 w 1465"/>
                    <a:gd name="T55" fmla="*/ 2147483647 h 763"/>
                    <a:gd name="T56" fmla="*/ 2147483647 w 1465"/>
                    <a:gd name="T57" fmla="*/ 2147483647 h 763"/>
                    <a:gd name="T58" fmla="*/ 2147483647 w 1465"/>
                    <a:gd name="T59" fmla="*/ 2147483647 h 763"/>
                    <a:gd name="T60" fmla="*/ 2147483647 w 1465"/>
                    <a:gd name="T61" fmla="*/ 2147483647 h 763"/>
                    <a:gd name="T62" fmla="*/ 2147483647 w 1465"/>
                    <a:gd name="T63" fmla="*/ 2147483647 h 763"/>
                    <a:gd name="T64" fmla="*/ 2147483647 w 1465"/>
                    <a:gd name="T65" fmla="*/ 2147483647 h 763"/>
                    <a:gd name="T66" fmla="*/ 2147483647 w 1465"/>
                    <a:gd name="T67" fmla="*/ 2147483647 h 763"/>
                    <a:gd name="T68" fmla="*/ 2147483647 w 1465"/>
                    <a:gd name="T69" fmla="*/ 2147483647 h 763"/>
                    <a:gd name="T70" fmla="*/ 2147483647 w 1465"/>
                    <a:gd name="T71" fmla="*/ 2147483647 h 763"/>
                    <a:gd name="T72" fmla="*/ 2147483647 w 1465"/>
                    <a:gd name="T73" fmla="*/ 2147483647 h 763"/>
                    <a:gd name="T74" fmla="*/ 2147483647 w 1465"/>
                    <a:gd name="T75" fmla="*/ 2147483647 h 763"/>
                    <a:gd name="T76" fmla="*/ 2147483647 w 1465"/>
                    <a:gd name="T77" fmla="*/ 2147483647 h 763"/>
                    <a:gd name="T78" fmla="*/ 2147483647 w 1465"/>
                    <a:gd name="T79" fmla="*/ 2147483647 h 763"/>
                    <a:gd name="T80" fmla="*/ 2147483647 w 1465"/>
                    <a:gd name="T81" fmla="*/ 2147483647 h 763"/>
                    <a:gd name="T82" fmla="*/ 2147483647 w 1465"/>
                    <a:gd name="T83" fmla="*/ 2147483647 h 763"/>
                    <a:gd name="T84" fmla="*/ 2147483647 w 1465"/>
                    <a:gd name="T85" fmla="*/ 2147483647 h 763"/>
                    <a:gd name="T86" fmla="*/ 2147483647 w 1465"/>
                    <a:gd name="T87" fmla="*/ 2147483647 h 763"/>
                    <a:gd name="T88" fmla="*/ 2147483647 w 1465"/>
                    <a:gd name="T89" fmla="*/ 2147483647 h 763"/>
                    <a:gd name="T90" fmla="*/ 0 w 1465"/>
                    <a:gd name="T91" fmla="*/ 0 h 7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5"/>
                    <a:gd name="T139" fmla="*/ 0 h 763"/>
                    <a:gd name="T140" fmla="*/ 1465 w 1465"/>
                    <a:gd name="T141" fmla="*/ 763 h 7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5" h="763">
                      <a:moveTo>
                        <a:pt x="5" y="7"/>
                      </a:moveTo>
                      <a:lnTo>
                        <a:pt x="5" y="73"/>
                      </a:lnTo>
                      <a:lnTo>
                        <a:pt x="103" y="75"/>
                      </a:lnTo>
                      <a:lnTo>
                        <a:pt x="203" y="84"/>
                      </a:lnTo>
                      <a:lnTo>
                        <a:pt x="300" y="98"/>
                      </a:lnTo>
                      <a:lnTo>
                        <a:pt x="398" y="117"/>
                      </a:lnTo>
                      <a:lnTo>
                        <a:pt x="494" y="141"/>
                      </a:lnTo>
                      <a:lnTo>
                        <a:pt x="588" y="171"/>
                      </a:lnTo>
                      <a:lnTo>
                        <a:pt x="679" y="206"/>
                      </a:lnTo>
                      <a:lnTo>
                        <a:pt x="770" y="246"/>
                      </a:lnTo>
                      <a:lnTo>
                        <a:pt x="857" y="291"/>
                      </a:lnTo>
                      <a:lnTo>
                        <a:pt x="943" y="340"/>
                      </a:lnTo>
                      <a:lnTo>
                        <a:pt x="1025" y="394"/>
                      </a:lnTo>
                      <a:lnTo>
                        <a:pt x="1103" y="454"/>
                      </a:lnTo>
                      <a:lnTo>
                        <a:pt x="1180" y="517"/>
                      </a:lnTo>
                      <a:lnTo>
                        <a:pt x="1252" y="585"/>
                      </a:lnTo>
                      <a:lnTo>
                        <a:pt x="1253" y="586"/>
                      </a:lnTo>
                      <a:lnTo>
                        <a:pt x="1323" y="658"/>
                      </a:lnTo>
                      <a:lnTo>
                        <a:pt x="1388" y="733"/>
                      </a:lnTo>
                      <a:lnTo>
                        <a:pt x="1390" y="735"/>
                      </a:lnTo>
                      <a:lnTo>
                        <a:pt x="1388" y="738"/>
                      </a:lnTo>
                      <a:lnTo>
                        <a:pt x="1374" y="749"/>
                      </a:lnTo>
                      <a:lnTo>
                        <a:pt x="1449" y="757"/>
                      </a:lnTo>
                      <a:lnTo>
                        <a:pt x="1459" y="679"/>
                      </a:lnTo>
                      <a:lnTo>
                        <a:pt x="1444" y="691"/>
                      </a:lnTo>
                      <a:lnTo>
                        <a:pt x="1442" y="693"/>
                      </a:lnTo>
                      <a:lnTo>
                        <a:pt x="1440" y="691"/>
                      </a:lnTo>
                      <a:lnTo>
                        <a:pt x="1370" y="611"/>
                      </a:lnTo>
                      <a:lnTo>
                        <a:pt x="1300" y="537"/>
                      </a:lnTo>
                      <a:lnTo>
                        <a:pt x="1225" y="468"/>
                      </a:lnTo>
                      <a:lnTo>
                        <a:pt x="1145" y="401"/>
                      </a:lnTo>
                      <a:lnTo>
                        <a:pt x="1063" y="340"/>
                      </a:lnTo>
                      <a:lnTo>
                        <a:pt x="978" y="284"/>
                      </a:lnTo>
                      <a:lnTo>
                        <a:pt x="889" y="232"/>
                      </a:lnTo>
                      <a:lnTo>
                        <a:pt x="798" y="187"/>
                      </a:lnTo>
                      <a:lnTo>
                        <a:pt x="705" y="145"/>
                      </a:lnTo>
                      <a:lnTo>
                        <a:pt x="609" y="108"/>
                      </a:lnTo>
                      <a:lnTo>
                        <a:pt x="512" y="78"/>
                      </a:lnTo>
                      <a:lnTo>
                        <a:pt x="412" y="52"/>
                      </a:lnTo>
                      <a:lnTo>
                        <a:pt x="311" y="31"/>
                      </a:lnTo>
                      <a:lnTo>
                        <a:pt x="210" y="17"/>
                      </a:lnTo>
                      <a:lnTo>
                        <a:pt x="105" y="9"/>
                      </a:lnTo>
                      <a:lnTo>
                        <a:pt x="5" y="7"/>
                      </a:lnTo>
                      <a:close/>
                      <a:moveTo>
                        <a:pt x="0" y="0"/>
                      </a:moveTo>
                      <a:lnTo>
                        <a:pt x="2" y="2"/>
                      </a:lnTo>
                      <a:lnTo>
                        <a:pt x="105" y="3"/>
                      </a:lnTo>
                      <a:lnTo>
                        <a:pt x="107" y="3"/>
                      </a:lnTo>
                      <a:lnTo>
                        <a:pt x="211" y="12"/>
                      </a:lnTo>
                      <a:lnTo>
                        <a:pt x="313" y="26"/>
                      </a:lnTo>
                      <a:lnTo>
                        <a:pt x="414" y="47"/>
                      </a:lnTo>
                      <a:lnTo>
                        <a:pt x="513" y="73"/>
                      </a:lnTo>
                      <a:lnTo>
                        <a:pt x="611" y="103"/>
                      </a:lnTo>
                      <a:lnTo>
                        <a:pt x="707" y="140"/>
                      </a:lnTo>
                      <a:lnTo>
                        <a:pt x="800" y="181"/>
                      </a:lnTo>
                      <a:lnTo>
                        <a:pt x="890" y="227"/>
                      </a:lnTo>
                      <a:lnTo>
                        <a:pt x="979" y="279"/>
                      </a:lnTo>
                      <a:lnTo>
                        <a:pt x="1065" y="335"/>
                      </a:lnTo>
                      <a:lnTo>
                        <a:pt x="1147" y="396"/>
                      </a:lnTo>
                      <a:lnTo>
                        <a:pt x="1227" y="462"/>
                      </a:lnTo>
                      <a:lnTo>
                        <a:pt x="1302" y="532"/>
                      </a:lnTo>
                      <a:lnTo>
                        <a:pt x="1304" y="534"/>
                      </a:lnTo>
                      <a:lnTo>
                        <a:pt x="1376" y="609"/>
                      </a:lnTo>
                      <a:lnTo>
                        <a:pt x="1442" y="686"/>
                      </a:lnTo>
                      <a:lnTo>
                        <a:pt x="1459" y="672"/>
                      </a:lnTo>
                      <a:lnTo>
                        <a:pt x="1465" y="668"/>
                      </a:lnTo>
                      <a:lnTo>
                        <a:pt x="1465" y="674"/>
                      </a:lnTo>
                      <a:lnTo>
                        <a:pt x="1454" y="759"/>
                      </a:lnTo>
                      <a:lnTo>
                        <a:pt x="1452" y="763"/>
                      </a:lnTo>
                      <a:lnTo>
                        <a:pt x="1451" y="763"/>
                      </a:lnTo>
                      <a:lnTo>
                        <a:pt x="1367" y="752"/>
                      </a:lnTo>
                      <a:lnTo>
                        <a:pt x="1360" y="750"/>
                      </a:lnTo>
                      <a:lnTo>
                        <a:pt x="1367" y="747"/>
                      </a:lnTo>
                      <a:lnTo>
                        <a:pt x="1383" y="735"/>
                      </a:lnTo>
                      <a:lnTo>
                        <a:pt x="1318" y="660"/>
                      </a:lnTo>
                      <a:lnTo>
                        <a:pt x="1250" y="590"/>
                      </a:lnTo>
                      <a:lnTo>
                        <a:pt x="1178" y="522"/>
                      </a:lnTo>
                      <a:lnTo>
                        <a:pt x="1102" y="459"/>
                      </a:lnTo>
                      <a:lnTo>
                        <a:pt x="1023" y="400"/>
                      </a:lnTo>
                      <a:lnTo>
                        <a:pt x="941" y="345"/>
                      </a:lnTo>
                      <a:lnTo>
                        <a:pt x="855" y="297"/>
                      </a:lnTo>
                      <a:lnTo>
                        <a:pt x="768" y="251"/>
                      </a:lnTo>
                      <a:lnTo>
                        <a:pt x="677" y="211"/>
                      </a:lnTo>
                      <a:lnTo>
                        <a:pt x="587" y="176"/>
                      </a:lnTo>
                      <a:lnTo>
                        <a:pt x="492" y="147"/>
                      </a:lnTo>
                      <a:lnTo>
                        <a:pt x="396" y="122"/>
                      </a:lnTo>
                      <a:lnTo>
                        <a:pt x="299" y="103"/>
                      </a:lnTo>
                      <a:lnTo>
                        <a:pt x="201" y="89"/>
                      </a:lnTo>
                      <a:lnTo>
                        <a:pt x="101" y="80"/>
                      </a:lnTo>
                      <a:lnTo>
                        <a:pt x="2" y="78"/>
                      </a:lnTo>
                      <a:lnTo>
                        <a:pt x="0" y="77"/>
                      </a:lnTo>
                      <a:lnTo>
                        <a:pt x="0"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400" name="Freeform 476"/>
                <p:cNvSpPr>
                  <a:spLocks/>
                </p:cNvSpPr>
                <p:nvPr/>
              </p:nvSpPr>
              <p:spPr bwMode="auto">
                <a:xfrm>
                  <a:off x="1913620" y="3581085"/>
                  <a:ext cx="796358" cy="2059981"/>
                </a:xfrm>
                <a:custGeom>
                  <a:avLst/>
                  <a:gdLst>
                    <a:gd name="T0" fmla="*/ 2147483647 w 634"/>
                    <a:gd name="T1" fmla="*/ 0 h 1640"/>
                    <a:gd name="T2" fmla="*/ 2147483647 w 634"/>
                    <a:gd name="T3" fmla="*/ 2147483647 h 1640"/>
                    <a:gd name="T4" fmla="*/ 2147483647 w 634"/>
                    <a:gd name="T5" fmla="*/ 2147483647 h 1640"/>
                    <a:gd name="T6" fmla="*/ 2147483647 w 634"/>
                    <a:gd name="T7" fmla="*/ 2147483647 h 1640"/>
                    <a:gd name="T8" fmla="*/ 2147483647 w 634"/>
                    <a:gd name="T9" fmla="*/ 2147483647 h 1640"/>
                    <a:gd name="T10" fmla="*/ 2147483647 w 634"/>
                    <a:gd name="T11" fmla="*/ 2147483647 h 1640"/>
                    <a:gd name="T12" fmla="*/ 2147483647 w 634"/>
                    <a:gd name="T13" fmla="*/ 2147483647 h 1640"/>
                    <a:gd name="T14" fmla="*/ 2147483647 w 634"/>
                    <a:gd name="T15" fmla="*/ 2147483647 h 1640"/>
                    <a:gd name="T16" fmla="*/ 2147483647 w 634"/>
                    <a:gd name="T17" fmla="*/ 2147483647 h 1640"/>
                    <a:gd name="T18" fmla="*/ 2147483647 w 634"/>
                    <a:gd name="T19" fmla="*/ 2147483647 h 1640"/>
                    <a:gd name="T20" fmla="*/ 2147483647 w 634"/>
                    <a:gd name="T21" fmla="*/ 2147483647 h 1640"/>
                    <a:gd name="T22" fmla="*/ 2147483647 w 634"/>
                    <a:gd name="T23" fmla="*/ 2147483647 h 1640"/>
                    <a:gd name="T24" fmla="*/ 2147483647 w 634"/>
                    <a:gd name="T25" fmla="*/ 2147483647 h 1640"/>
                    <a:gd name="T26" fmla="*/ 2147483647 w 634"/>
                    <a:gd name="T27" fmla="*/ 2147483647 h 1640"/>
                    <a:gd name="T28" fmla="*/ 2147483647 w 634"/>
                    <a:gd name="T29" fmla="*/ 2147483647 h 1640"/>
                    <a:gd name="T30" fmla="*/ 2147483647 w 634"/>
                    <a:gd name="T31" fmla="*/ 2147483647 h 1640"/>
                    <a:gd name="T32" fmla="*/ 2147483647 w 634"/>
                    <a:gd name="T33" fmla="*/ 2147483647 h 1640"/>
                    <a:gd name="T34" fmla="*/ 2147483647 w 634"/>
                    <a:gd name="T35" fmla="*/ 2147483647 h 1640"/>
                    <a:gd name="T36" fmla="*/ 2147483647 w 634"/>
                    <a:gd name="T37" fmla="*/ 2147483647 h 1640"/>
                    <a:gd name="T38" fmla="*/ 2147483647 w 634"/>
                    <a:gd name="T39" fmla="*/ 2147483647 h 1640"/>
                    <a:gd name="T40" fmla="*/ 2147483647 w 634"/>
                    <a:gd name="T41" fmla="*/ 2147483647 h 1640"/>
                    <a:gd name="T42" fmla="*/ 2147483647 w 634"/>
                    <a:gd name="T43" fmla="*/ 2147483647 h 1640"/>
                    <a:gd name="T44" fmla="*/ 2147483647 w 634"/>
                    <a:gd name="T45" fmla="*/ 2147483647 h 1640"/>
                    <a:gd name="T46" fmla="*/ 2147483647 w 634"/>
                    <a:gd name="T47" fmla="*/ 2147483647 h 1640"/>
                    <a:gd name="T48" fmla="*/ 2147483647 w 634"/>
                    <a:gd name="T49" fmla="*/ 2147483647 h 1640"/>
                    <a:gd name="T50" fmla="*/ 2147483647 w 634"/>
                    <a:gd name="T51" fmla="*/ 2147483647 h 1640"/>
                    <a:gd name="T52" fmla="*/ 2147483647 w 634"/>
                    <a:gd name="T53" fmla="*/ 2147483647 h 1640"/>
                    <a:gd name="T54" fmla="*/ 2147483647 w 634"/>
                    <a:gd name="T55" fmla="*/ 2147483647 h 1640"/>
                    <a:gd name="T56" fmla="*/ 2147483647 w 634"/>
                    <a:gd name="T57" fmla="*/ 2147483647 h 1640"/>
                    <a:gd name="T58" fmla="*/ 2147483647 w 634"/>
                    <a:gd name="T59" fmla="*/ 2147483647 h 1640"/>
                    <a:gd name="T60" fmla="*/ 2147483647 w 634"/>
                    <a:gd name="T61" fmla="*/ 2147483647 h 1640"/>
                    <a:gd name="T62" fmla="*/ 0 w 634"/>
                    <a:gd name="T63" fmla="*/ 2147483647 h 1640"/>
                    <a:gd name="T64" fmla="*/ 2147483647 w 634"/>
                    <a:gd name="T65" fmla="*/ 0 h 16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4"/>
                    <a:gd name="T100" fmla="*/ 0 h 1640"/>
                    <a:gd name="T101" fmla="*/ 634 w 634"/>
                    <a:gd name="T102" fmla="*/ 1640 h 16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4" h="1640">
                      <a:moveTo>
                        <a:pt x="69" y="0"/>
                      </a:moveTo>
                      <a:lnTo>
                        <a:pt x="119" y="68"/>
                      </a:lnTo>
                      <a:lnTo>
                        <a:pt x="95" y="65"/>
                      </a:lnTo>
                      <a:lnTo>
                        <a:pt x="83" y="194"/>
                      </a:lnTo>
                      <a:lnTo>
                        <a:pt x="81" y="325"/>
                      </a:lnTo>
                      <a:lnTo>
                        <a:pt x="88" y="454"/>
                      </a:lnTo>
                      <a:lnTo>
                        <a:pt x="103" y="581"/>
                      </a:lnTo>
                      <a:lnTo>
                        <a:pt x="128" y="707"/>
                      </a:lnTo>
                      <a:lnTo>
                        <a:pt x="161" y="829"/>
                      </a:lnTo>
                      <a:lnTo>
                        <a:pt x="205" y="949"/>
                      </a:lnTo>
                      <a:lnTo>
                        <a:pt x="255" y="1068"/>
                      </a:lnTo>
                      <a:lnTo>
                        <a:pt x="315" y="1181"/>
                      </a:lnTo>
                      <a:lnTo>
                        <a:pt x="383" y="1290"/>
                      </a:lnTo>
                      <a:lnTo>
                        <a:pt x="458" y="1394"/>
                      </a:lnTo>
                      <a:lnTo>
                        <a:pt x="542" y="1494"/>
                      </a:lnTo>
                      <a:lnTo>
                        <a:pt x="634" y="1588"/>
                      </a:lnTo>
                      <a:lnTo>
                        <a:pt x="583" y="1640"/>
                      </a:lnTo>
                      <a:lnTo>
                        <a:pt x="494" y="1550"/>
                      </a:lnTo>
                      <a:lnTo>
                        <a:pt x="412" y="1454"/>
                      </a:lnTo>
                      <a:lnTo>
                        <a:pt x="339" y="1354"/>
                      </a:lnTo>
                      <a:lnTo>
                        <a:pt x="271" y="1250"/>
                      </a:lnTo>
                      <a:lnTo>
                        <a:pt x="212" y="1141"/>
                      </a:lnTo>
                      <a:lnTo>
                        <a:pt x="159" y="1030"/>
                      </a:lnTo>
                      <a:lnTo>
                        <a:pt x="114" y="914"/>
                      </a:lnTo>
                      <a:lnTo>
                        <a:pt x="77" y="796"/>
                      </a:lnTo>
                      <a:lnTo>
                        <a:pt x="48" y="677"/>
                      </a:lnTo>
                      <a:lnTo>
                        <a:pt x="27" y="555"/>
                      </a:lnTo>
                      <a:lnTo>
                        <a:pt x="13" y="431"/>
                      </a:lnTo>
                      <a:lnTo>
                        <a:pt x="7" y="305"/>
                      </a:lnTo>
                      <a:lnTo>
                        <a:pt x="11" y="181"/>
                      </a:lnTo>
                      <a:lnTo>
                        <a:pt x="23" y="54"/>
                      </a:lnTo>
                      <a:lnTo>
                        <a:pt x="0" y="52"/>
                      </a:lnTo>
                      <a:lnTo>
                        <a:pt x="69"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401" name="Freeform 477"/>
                <p:cNvSpPr>
                  <a:spLocks noEditPoints="1"/>
                </p:cNvSpPr>
                <p:nvPr/>
              </p:nvSpPr>
              <p:spPr bwMode="auto">
                <a:xfrm>
                  <a:off x="1904828" y="3576061"/>
                  <a:ext cx="810176" cy="2070029"/>
                </a:xfrm>
                <a:custGeom>
                  <a:avLst/>
                  <a:gdLst>
                    <a:gd name="T0" fmla="*/ 2147483647 w 645"/>
                    <a:gd name="T1" fmla="*/ 2147483647 h 1648"/>
                    <a:gd name="T2" fmla="*/ 2147483647 w 645"/>
                    <a:gd name="T3" fmla="*/ 2147483647 h 1648"/>
                    <a:gd name="T4" fmla="*/ 2147483647 w 645"/>
                    <a:gd name="T5" fmla="*/ 2147483647 h 1648"/>
                    <a:gd name="T6" fmla="*/ 2147483647 w 645"/>
                    <a:gd name="T7" fmla="*/ 2147483647 h 1648"/>
                    <a:gd name="T8" fmla="*/ 2147483647 w 645"/>
                    <a:gd name="T9" fmla="*/ 2147483647 h 1648"/>
                    <a:gd name="T10" fmla="*/ 2147483647 w 645"/>
                    <a:gd name="T11" fmla="*/ 2147483647 h 1648"/>
                    <a:gd name="T12" fmla="*/ 2147483647 w 645"/>
                    <a:gd name="T13" fmla="*/ 2147483647 h 1648"/>
                    <a:gd name="T14" fmla="*/ 2147483647 w 645"/>
                    <a:gd name="T15" fmla="*/ 2147483647 h 1648"/>
                    <a:gd name="T16" fmla="*/ 2147483647 w 645"/>
                    <a:gd name="T17" fmla="*/ 2147483647 h 1648"/>
                    <a:gd name="T18" fmla="*/ 2147483647 w 645"/>
                    <a:gd name="T19" fmla="*/ 2147483647 h 1648"/>
                    <a:gd name="T20" fmla="*/ 2147483647 w 645"/>
                    <a:gd name="T21" fmla="*/ 2147483647 h 1648"/>
                    <a:gd name="T22" fmla="*/ 2147483647 w 645"/>
                    <a:gd name="T23" fmla="*/ 2147483647 h 1648"/>
                    <a:gd name="T24" fmla="*/ 2147483647 w 645"/>
                    <a:gd name="T25" fmla="*/ 2147483647 h 1648"/>
                    <a:gd name="T26" fmla="*/ 2147483647 w 645"/>
                    <a:gd name="T27" fmla="*/ 2147483647 h 1648"/>
                    <a:gd name="T28" fmla="*/ 2147483647 w 645"/>
                    <a:gd name="T29" fmla="*/ 2147483647 h 1648"/>
                    <a:gd name="T30" fmla="*/ 2147483647 w 645"/>
                    <a:gd name="T31" fmla="*/ 2147483647 h 1648"/>
                    <a:gd name="T32" fmla="*/ 2147483647 w 645"/>
                    <a:gd name="T33" fmla="*/ 2147483647 h 1648"/>
                    <a:gd name="T34" fmla="*/ 2147483647 w 645"/>
                    <a:gd name="T35" fmla="*/ 2147483647 h 1648"/>
                    <a:gd name="T36" fmla="*/ 2147483647 w 645"/>
                    <a:gd name="T37" fmla="*/ 2147483647 h 1648"/>
                    <a:gd name="T38" fmla="*/ 2147483647 w 645"/>
                    <a:gd name="T39" fmla="*/ 2147483647 h 1648"/>
                    <a:gd name="T40" fmla="*/ 2147483647 w 645"/>
                    <a:gd name="T41" fmla="*/ 2147483647 h 1648"/>
                    <a:gd name="T42" fmla="*/ 2147483647 w 645"/>
                    <a:gd name="T43" fmla="*/ 2147483647 h 1648"/>
                    <a:gd name="T44" fmla="*/ 2147483647 w 645"/>
                    <a:gd name="T45" fmla="*/ 0 h 1648"/>
                    <a:gd name="T46" fmla="*/ 2147483647 w 645"/>
                    <a:gd name="T47" fmla="*/ 2147483647 h 1648"/>
                    <a:gd name="T48" fmla="*/ 2147483647 w 645"/>
                    <a:gd name="T49" fmla="*/ 2147483647 h 1648"/>
                    <a:gd name="T50" fmla="*/ 2147483647 w 645"/>
                    <a:gd name="T51" fmla="*/ 2147483647 h 1648"/>
                    <a:gd name="T52" fmla="*/ 2147483647 w 645"/>
                    <a:gd name="T53" fmla="*/ 2147483647 h 1648"/>
                    <a:gd name="T54" fmla="*/ 2147483647 w 645"/>
                    <a:gd name="T55" fmla="*/ 2147483647 h 1648"/>
                    <a:gd name="T56" fmla="*/ 2147483647 w 645"/>
                    <a:gd name="T57" fmla="*/ 2147483647 h 1648"/>
                    <a:gd name="T58" fmla="*/ 2147483647 w 645"/>
                    <a:gd name="T59" fmla="*/ 2147483647 h 1648"/>
                    <a:gd name="T60" fmla="*/ 2147483647 w 645"/>
                    <a:gd name="T61" fmla="*/ 2147483647 h 1648"/>
                    <a:gd name="T62" fmla="*/ 2147483647 w 645"/>
                    <a:gd name="T63" fmla="*/ 2147483647 h 1648"/>
                    <a:gd name="T64" fmla="*/ 2147483647 w 645"/>
                    <a:gd name="T65" fmla="*/ 2147483647 h 1648"/>
                    <a:gd name="T66" fmla="*/ 2147483647 w 645"/>
                    <a:gd name="T67" fmla="*/ 2147483647 h 1648"/>
                    <a:gd name="T68" fmla="*/ 2147483647 w 645"/>
                    <a:gd name="T69" fmla="*/ 2147483647 h 1648"/>
                    <a:gd name="T70" fmla="*/ 2147483647 w 645"/>
                    <a:gd name="T71" fmla="*/ 2147483647 h 1648"/>
                    <a:gd name="T72" fmla="*/ 2147483647 w 645"/>
                    <a:gd name="T73" fmla="*/ 2147483647 h 1648"/>
                    <a:gd name="T74" fmla="*/ 2147483647 w 645"/>
                    <a:gd name="T75" fmla="*/ 2147483647 h 1648"/>
                    <a:gd name="T76" fmla="*/ 2147483647 w 645"/>
                    <a:gd name="T77" fmla="*/ 2147483647 h 1648"/>
                    <a:gd name="T78" fmla="*/ 2147483647 w 645"/>
                    <a:gd name="T79" fmla="*/ 2147483647 h 1648"/>
                    <a:gd name="T80" fmla="*/ 2147483647 w 645"/>
                    <a:gd name="T81" fmla="*/ 2147483647 h 1648"/>
                    <a:gd name="T82" fmla="*/ 2147483647 w 645"/>
                    <a:gd name="T83" fmla="*/ 2147483647 h 1648"/>
                    <a:gd name="T84" fmla="*/ 2147483647 w 645"/>
                    <a:gd name="T85" fmla="*/ 2147483647 h 1648"/>
                    <a:gd name="T86" fmla="*/ 2147483647 w 645"/>
                    <a:gd name="T87" fmla="*/ 2147483647 h 1648"/>
                    <a:gd name="T88" fmla="*/ 2147483647 w 645"/>
                    <a:gd name="T89" fmla="*/ 2147483647 h 1648"/>
                    <a:gd name="T90" fmla="*/ 2147483647 w 645"/>
                    <a:gd name="T91" fmla="*/ 2147483647 h 1648"/>
                    <a:gd name="T92" fmla="*/ 2147483647 w 645"/>
                    <a:gd name="T93" fmla="*/ 2147483647 h 1648"/>
                    <a:gd name="T94" fmla="*/ 2147483647 w 645"/>
                    <a:gd name="T95" fmla="*/ 0 h 16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1648"/>
                    <a:gd name="T146" fmla="*/ 645 w 645"/>
                    <a:gd name="T147" fmla="*/ 1648 h 16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1648">
                      <a:moveTo>
                        <a:pt x="76" y="9"/>
                      </a:moveTo>
                      <a:lnTo>
                        <a:pt x="14" y="55"/>
                      </a:lnTo>
                      <a:lnTo>
                        <a:pt x="30" y="56"/>
                      </a:lnTo>
                      <a:lnTo>
                        <a:pt x="34" y="56"/>
                      </a:lnTo>
                      <a:lnTo>
                        <a:pt x="34" y="58"/>
                      </a:lnTo>
                      <a:lnTo>
                        <a:pt x="21" y="170"/>
                      </a:lnTo>
                      <a:lnTo>
                        <a:pt x="18" y="280"/>
                      </a:lnTo>
                      <a:lnTo>
                        <a:pt x="20" y="386"/>
                      </a:lnTo>
                      <a:lnTo>
                        <a:pt x="28" y="496"/>
                      </a:lnTo>
                      <a:lnTo>
                        <a:pt x="42" y="603"/>
                      </a:lnTo>
                      <a:lnTo>
                        <a:pt x="63" y="709"/>
                      </a:lnTo>
                      <a:lnTo>
                        <a:pt x="90" y="814"/>
                      </a:lnTo>
                      <a:lnTo>
                        <a:pt x="123" y="917"/>
                      </a:lnTo>
                      <a:lnTo>
                        <a:pt x="163" y="1018"/>
                      </a:lnTo>
                      <a:lnTo>
                        <a:pt x="206" y="1117"/>
                      </a:lnTo>
                      <a:lnTo>
                        <a:pt x="257" y="1212"/>
                      </a:lnTo>
                      <a:lnTo>
                        <a:pt x="313" y="1306"/>
                      </a:lnTo>
                      <a:lnTo>
                        <a:pt x="376" y="1395"/>
                      </a:lnTo>
                      <a:lnTo>
                        <a:pt x="442" y="1482"/>
                      </a:lnTo>
                      <a:lnTo>
                        <a:pt x="515" y="1564"/>
                      </a:lnTo>
                      <a:lnTo>
                        <a:pt x="590" y="1641"/>
                      </a:lnTo>
                      <a:lnTo>
                        <a:pt x="638" y="1592"/>
                      </a:lnTo>
                      <a:lnTo>
                        <a:pt x="566" y="1519"/>
                      </a:lnTo>
                      <a:lnTo>
                        <a:pt x="564" y="1517"/>
                      </a:lnTo>
                      <a:lnTo>
                        <a:pt x="493" y="1439"/>
                      </a:lnTo>
                      <a:lnTo>
                        <a:pt x="428" y="1355"/>
                      </a:lnTo>
                      <a:lnTo>
                        <a:pt x="369" y="1269"/>
                      </a:lnTo>
                      <a:lnTo>
                        <a:pt x="315" y="1179"/>
                      </a:lnTo>
                      <a:lnTo>
                        <a:pt x="268" y="1088"/>
                      </a:lnTo>
                      <a:lnTo>
                        <a:pt x="224" y="992"/>
                      </a:lnTo>
                      <a:lnTo>
                        <a:pt x="186" y="896"/>
                      </a:lnTo>
                      <a:lnTo>
                        <a:pt x="154" y="796"/>
                      </a:lnTo>
                      <a:lnTo>
                        <a:pt x="128" y="695"/>
                      </a:lnTo>
                      <a:lnTo>
                        <a:pt x="109" y="594"/>
                      </a:lnTo>
                      <a:lnTo>
                        <a:pt x="95" y="491"/>
                      </a:lnTo>
                      <a:lnTo>
                        <a:pt x="86" y="386"/>
                      </a:lnTo>
                      <a:lnTo>
                        <a:pt x="84" y="281"/>
                      </a:lnTo>
                      <a:lnTo>
                        <a:pt x="84" y="280"/>
                      </a:lnTo>
                      <a:lnTo>
                        <a:pt x="88" y="173"/>
                      </a:lnTo>
                      <a:lnTo>
                        <a:pt x="100" y="69"/>
                      </a:lnTo>
                      <a:lnTo>
                        <a:pt x="100" y="65"/>
                      </a:lnTo>
                      <a:lnTo>
                        <a:pt x="102" y="67"/>
                      </a:lnTo>
                      <a:lnTo>
                        <a:pt x="121" y="70"/>
                      </a:lnTo>
                      <a:lnTo>
                        <a:pt x="76" y="9"/>
                      </a:lnTo>
                      <a:close/>
                      <a:moveTo>
                        <a:pt x="76" y="0"/>
                      </a:moveTo>
                      <a:lnTo>
                        <a:pt x="77" y="2"/>
                      </a:lnTo>
                      <a:lnTo>
                        <a:pt x="128" y="70"/>
                      </a:lnTo>
                      <a:lnTo>
                        <a:pt x="131" y="75"/>
                      </a:lnTo>
                      <a:lnTo>
                        <a:pt x="126" y="75"/>
                      </a:lnTo>
                      <a:lnTo>
                        <a:pt x="105" y="72"/>
                      </a:lnTo>
                      <a:lnTo>
                        <a:pt x="93" y="175"/>
                      </a:lnTo>
                      <a:lnTo>
                        <a:pt x="90" y="281"/>
                      </a:lnTo>
                      <a:lnTo>
                        <a:pt x="91" y="384"/>
                      </a:lnTo>
                      <a:lnTo>
                        <a:pt x="100" y="489"/>
                      </a:lnTo>
                      <a:lnTo>
                        <a:pt x="114" y="592"/>
                      </a:lnTo>
                      <a:lnTo>
                        <a:pt x="133" y="693"/>
                      </a:lnTo>
                      <a:lnTo>
                        <a:pt x="159" y="795"/>
                      </a:lnTo>
                      <a:lnTo>
                        <a:pt x="191" y="894"/>
                      </a:lnTo>
                      <a:lnTo>
                        <a:pt x="229" y="990"/>
                      </a:lnTo>
                      <a:lnTo>
                        <a:pt x="273" y="1086"/>
                      </a:lnTo>
                      <a:lnTo>
                        <a:pt x="320" y="1177"/>
                      </a:lnTo>
                      <a:lnTo>
                        <a:pt x="374" y="1268"/>
                      </a:lnTo>
                      <a:lnTo>
                        <a:pt x="433" y="1353"/>
                      </a:lnTo>
                      <a:lnTo>
                        <a:pt x="498" y="1437"/>
                      </a:lnTo>
                      <a:lnTo>
                        <a:pt x="570" y="1515"/>
                      </a:lnTo>
                      <a:lnTo>
                        <a:pt x="643" y="1590"/>
                      </a:lnTo>
                      <a:lnTo>
                        <a:pt x="645" y="1592"/>
                      </a:lnTo>
                      <a:lnTo>
                        <a:pt x="643" y="1594"/>
                      </a:lnTo>
                      <a:lnTo>
                        <a:pt x="592" y="1646"/>
                      </a:lnTo>
                      <a:lnTo>
                        <a:pt x="590" y="1648"/>
                      </a:lnTo>
                      <a:lnTo>
                        <a:pt x="589" y="1646"/>
                      </a:lnTo>
                      <a:lnTo>
                        <a:pt x="512" y="1568"/>
                      </a:lnTo>
                      <a:lnTo>
                        <a:pt x="510" y="1566"/>
                      </a:lnTo>
                      <a:lnTo>
                        <a:pt x="437" y="1484"/>
                      </a:lnTo>
                      <a:lnTo>
                        <a:pt x="371" y="1397"/>
                      </a:lnTo>
                      <a:lnTo>
                        <a:pt x="308" y="1308"/>
                      </a:lnTo>
                      <a:lnTo>
                        <a:pt x="252" y="1213"/>
                      </a:lnTo>
                      <a:lnTo>
                        <a:pt x="201" y="1119"/>
                      </a:lnTo>
                      <a:lnTo>
                        <a:pt x="158" y="1020"/>
                      </a:lnTo>
                      <a:lnTo>
                        <a:pt x="117" y="918"/>
                      </a:lnTo>
                      <a:lnTo>
                        <a:pt x="84" y="815"/>
                      </a:lnTo>
                      <a:lnTo>
                        <a:pt x="58" y="711"/>
                      </a:lnTo>
                      <a:lnTo>
                        <a:pt x="37" y="604"/>
                      </a:lnTo>
                      <a:lnTo>
                        <a:pt x="23" y="498"/>
                      </a:lnTo>
                      <a:lnTo>
                        <a:pt x="14" y="388"/>
                      </a:lnTo>
                      <a:lnTo>
                        <a:pt x="13" y="280"/>
                      </a:lnTo>
                      <a:lnTo>
                        <a:pt x="13" y="278"/>
                      </a:lnTo>
                      <a:lnTo>
                        <a:pt x="16" y="168"/>
                      </a:lnTo>
                      <a:lnTo>
                        <a:pt x="28" y="62"/>
                      </a:lnTo>
                      <a:lnTo>
                        <a:pt x="7" y="60"/>
                      </a:lnTo>
                      <a:lnTo>
                        <a:pt x="0" y="58"/>
                      </a:lnTo>
                      <a:lnTo>
                        <a:pt x="7" y="55"/>
                      </a:lnTo>
                      <a:lnTo>
                        <a:pt x="76" y="2"/>
                      </a:lnTo>
                      <a:lnTo>
                        <a:pt x="76"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402" name="Freeform 478"/>
                <p:cNvSpPr>
                  <a:spLocks/>
                </p:cNvSpPr>
                <p:nvPr/>
              </p:nvSpPr>
              <p:spPr bwMode="auto">
                <a:xfrm>
                  <a:off x="5845168" y="3802156"/>
                  <a:ext cx="738578" cy="1788666"/>
                </a:xfrm>
                <a:custGeom>
                  <a:avLst/>
                  <a:gdLst>
                    <a:gd name="T0" fmla="*/ 2147483647 w 588"/>
                    <a:gd name="T1" fmla="*/ 0 h 1424"/>
                    <a:gd name="T2" fmla="*/ 2147483647 w 588"/>
                    <a:gd name="T3" fmla="*/ 2147483647 h 1424"/>
                    <a:gd name="T4" fmla="*/ 2147483647 w 588"/>
                    <a:gd name="T5" fmla="*/ 2147483647 h 1424"/>
                    <a:gd name="T6" fmla="*/ 2147483647 w 588"/>
                    <a:gd name="T7" fmla="*/ 2147483647 h 1424"/>
                    <a:gd name="T8" fmla="*/ 2147483647 w 588"/>
                    <a:gd name="T9" fmla="*/ 2147483647 h 1424"/>
                    <a:gd name="T10" fmla="*/ 2147483647 w 588"/>
                    <a:gd name="T11" fmla="*/ 2147483647 h 1424"/>
                    <a:gd name="T12" fmla="*/ 2147483647 w 588"/>
                    <a:gd name="T13" fmla="*/ 2147483647 h 1424"/>
                    <a:gd name="T14" fmla="*/ 2147483647 w 588"/>
                    <a:gd name="T15" fmla="*/ 2147483647 h 1424"/>
                    <a:gd name="T16" fmla="*/ 2147483647 w 588"/>
                    <a:gd name="T17" fmla="*/ 2147483647 h 1424"/>
                    <a:gd name="T18" fmla="*/ 2147483647 w 588"/>
                    <a:gd name="T19" fmla="*/ 2147483647 h 1424"/>
                    <a:gd name="T20" fmla="*/ 2147483647 w 588"/>
                    <a:gd name="T21" fmla="*/ 2147483647 h 1424"/>
                    <a:gd name="T22" fmla="*/ 2147483647 w 588"/>
                    <a:gd name="T23" fmla="*/ 2147483647 h 1424"/>
                    <a:gd name="T24" fmla="*/ 2147483647 w 588"/>
                    <a:gd name="T25" fmla="*/ 2147483647 h 1424"/>
                    <a:gd name="T26" fmla="*/ 2147483647 w 588"/>
                    <a:gd name="T27" fmla="*/ 2147483647 h 1424"/>
                    <a:gd name="T28" fmla="*/ 0 w 588"/>
                    <a:gd name="T29" fmla="*/ 2147483647 h 1424"/>
                    <a:gd name="T30" fmla="*/ 0 w 588"/>
                    <a:gd name="T31" fmla="*/ 2147483647 h 1424"/>
                    <a:gd name="T32" fmla="*/ 2147483647 w 588"/>
                    <a:gd name="T33" fmla="*/ 2147483647 h 1424"/>
                    <a:gd name="T34" fmla="*/ 2147483647 w 588"/>
                    <a:gd name="T35" fmla="*/ 2147483647 h 1424"/>
                    <a:gd name="T36" fmla="*/ 2147483647 w 588"/>
                    <a:gd name="T37" fmla="*/ 2147483647 h 1424"/>
                    <a:gd name="T38" fmla="*/ 2147483647 w 588"/>
                    <a:gd name="T39" fmla="*/ 2147483647 h 1424"/>
                    <a:gd name="T40" fmla="*/ 2147483647 w 588"/>
                    <a:gd name="T41" fmla="*/ 2147483647 h 1424"/>
                    <a:gd name="T42" fmla="*/ 2147483647 w 588"/>
                    <a:gd name="T43" fmla="*/ 2147483647 h 1424"/>
                    <a:gd name="T44" fmla="*/ 2147483647 w 588"/>
                    <a:gd name="T45" fmla="*/ 2147483647 h 1424"/>
                    <a:gd name="T46" fmla="*/ 2147483647 w 588"/>
                    <a:gd name="T47" fmla="*/ 2147483647 h 1424"/>
                    <a:gd name="T48" fmla="*/ 2147483647 w 588"/>
                    <a:gd name="T49" fmla="*/ 2147483647 h 1424"/>
                    <a:gd name="T50" fmla="*/ 2147483647 w 588"/>
                    <a:gd name="T51" fmla="*/ 2147483647 h 1424"/>
                    <a:gd name="T52" fmla="*/ 2147483647 w 588"/>
                    <a:gd name="T53" fmla="*/ 2147483647 h 1424"/>
                    <a:gd name="T54" fmla="*/ 2147483647 w 588"/>
                    <a:gd name="T55" fmla="*/ 2147483647 h 1424"/>
                    <a:gd name="T56" fmla="*/ 2147483647 w 588"/>
                    <a:gd name="T57" fmla="*/ 2147483647 h 1424"/>
                    <a:gd name="T58" fmla="*/ 2147483647 w 588"/>
                    <a:gd name="T59" fmla="*/ 0 h 14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8"/>
                    <a:gd name="T91" fmla="*/ 0 h 1424"/>
                    <a:gd name="T92" fmla="*/ 588 w 588"/>
                    <a:gd name="T93" fmla="*/ 1424 h 14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8" h="1424">
                      <a:moveTo>
                        <a:pt x="585" y="0"/>
                      </a:moveTo>
                      <a:lnTo>
                        <a:pt x="588" y="129"/>
                      </a:lnTo>
                      <a:lnTo>
                        <a:pt x="583" y="259"/>
                      </a:lnTo>
                      <a:lnTo>
                        <a:pt x="569" y="386"/>
                      </a:lnTo>
                      <a:lnTo>
                        <a:pt x="546" y="513"/>
                      </a:lnTo>
                      <a:lnTo>
                        <a:pt x="515" y="637"/>
                      </a:lnTo>
                      <a:lnTo>
                        <a:pt x="475" y="758"/>
                      </a:lnTo>
                      <a:lnTo>
                        <a:pt x="428" y="876"/>
                      </a:lnTo>
                      <a:lnTo>
                        <a:pt x="372" y="992"/>
                      </a:lnTo>
                      <a:lnTo>
                        <a:pt x="307" y="1101"/>
                      </a:lnTo>
                      <a:lnTo>
                        <a:pt x="236" y="1210"/>
                      </a:lnTo>
                      <a:lnTo>
                        <a:pt x="155" y="1311"/>
                      </a:lnTo>
                      <a:lnTo>
                        <a:pt x="70" y="1407"/>
                      </a:lnTo>
                      <a:lnTo>
                        <a:pt x="87" y="1424"/>
                      </a:lnTo>
                      <a:lnTo>
                        <a:pt x="0" y="1424"/>
                      </a:lnTo>
                      <a:lnTo>
                        <a:pt x="0" y="1341"/>
                      </a:lnTo>
                      <a:lnTo>
                        <a:pt x="18" y="1358"/>
                      </a:lnTo>
                      <a:lnTo>
                        <a:pt x="101" y="1264"/>
                      </a:lnTo>
                      <a:lnTo>
                        <a:pt x="176" y="1166"/>
                      </a:lnTo>
                      <a:lnTo>
                        <a:pt x="246" y="1063"/>
                      </a:lnTo>
                      <a:lnTo>
                        <a:pt x="307" y="957"/>
                      </a:lnTo>
                      <a:lnTo>
                        <a:pt x="361" y="847"/>
                      </a:lnTo>
                      <a:lnTo>
                        <a:pt x="407" y="733"/>
                      </a:lnTo>
                      <a:lnTo>
                        <a:pt x="445" y="616"/>
                      </a:lnTo>
                      <a:lnTo>
                        <a:pt x="475" y="498"/>
                      </a:lnTo>
                      <a:lnTo>
                        <a:pt x="498" y="375"/>
                      </a:lnTo>
                      <a:lnTo>
                        <a:pt x="511" y="253"/>
                      </a:lnTo>
                      <a:lnTo>
                        <a:pt x="515" y="129"/>
                      </a:lnTo>
                      <a:lnTo>
                        <a:pt x="511" y="4"/>
                      </a:lnTo>
                      <a:lnTo>
                        <a:pt x="585" y="0"/>
                      </a:lnTo>
                      <a:close/>
                    </a:path>
                  </a:pathLst>
                </a:custGeom>
                <a:solidFill>
                  <a:srgbClr val="CC3570"/>
                </a:solidFill>
                <a:ln w="0">
                  <a:solidFill>
                    <a:srgbClr val="CC3570"/>
                  </a:solidFill>
                  <a:prstDash val="solid"/>
                  <a:round/>
                  <a:headEnd/>
                  <a:tailEnd/>
                </a:ln>
              </p:spPr>
              <p:txBody>
                <a:bodyPr/>
                <a:lstStyle/>
                <a:p>
                  <a:endParaRPr lang="en-US" smtClean="0">
                    <a:solidFill>
                      <a:prstClr val="black"/>
                    </a:solidFill>
                    <a:latin typeface="Arial"/>
                  </a:endParaRPr>
                </a:p>
              </p:txBody>
            </p:sp>
            <p:sp>
              <p:nvSpPr>
                <p:cNvPr id="2403" name="Freeform 479"/>
                <p:cNvSpPr>
                  <a:spLocks noEditPoints="1"/>
                </p:cNvSpPr>
                <p:nvPr/>
              </p:nvSpPr>
              <p:spPr bwMode="auto">
                <a:xfrm>
                  <a:off x="5842656" y="3798389"/>
                  <a:ext cx="746115" cy="1797459"/>
                </a:xfrm>
                <a:custGeom>
                  <a:avLst/>
                  <a:gdLst>
                    <a:gd name="T0" fmla="*/ 2147483647 w 594"/>
                    <a:gd name="T1" fmla="*/ 2147483647 h 1431"/>
                    <a:gd name="T2" fmla="*/ 2147483647 w 594"/>
                    <a:gd name="T3" fmla="*/ 2147483647 h 1431"/>
                    <a:gd name="T4" fmla="*/ 2147483647 w 594"/>
                    <a:gd name="T5" fmla="*/ 2147483647 h 1431"/>
                    <a:gd name="T6" fmla="*/ 2147483647 w 594"/>
                    <a:gd name="T7" fmla="*/ 2147483647 h 1431"/>
                    <a:gd name="T8" fmla="*/ 2147483647 w 594"/>
                    <a:gd name="T9" fmla="*/ 2147483647 h 1431"/>
                    <a:gd name="T10" fmla="*/ 2147483647 w 594"/>
                    <a:gd name="T11" fmla="*/ 2147483647 h 1431"/>
                    <a:gd name="T12" fmla="*/ 2147483647 w 594"/>
                    <a:gd name="T13" fmla="*/ 2147483647 h 1431"/>
                    <a:gd name="T14" fmla="*/ 2147483647 w 594"/>
                    <a:gd name="T15" fmla="*/ 2147483647 h 1431"/>
                    <a:gd name="T16" fmla="*/ 2147483647 w 594"/>
                    <a:gd name="T17" fmla="*/ 2147483647 h 1431"/>
                    <a:gd name="T18" fmla="*/ 2147483647 w 594"/>
                    <a:gd name="T19" fmla="*/ 2147483647 h 1431"/>
                    <a:gd name="T20" fmla="*/ 2147483647 w 594"/>
                    <a:gd name="T21" fmla="*/ 2147483647 h 1431"/>
                    <a:gd name="T22" fmla="*/ 2147483647 w 594"/>
                    <a:gd name="T23" fmla="*/ 2147483647 h 1431"/>
                    <a:gd name="T24" fmla="*/ 2147483647 w 594"/>
                    <a:gd name="T25" fmla="*/ 2147483647 h 1431"/>
                    <a:gd name="T26" fmla="*/ 2147483647 w 594"/>
                    <a:gd name="T27" fmla="*/ 2147483647 h 1431"/>
                    <a:gd name="T28" fmla="*/ 2147483647 w 594"/>
                    <a:gd name="T29" fmla="*/ 2147483647 h 1431"/>
                    <a:gd name="T30" fmla="*/ 2147483647 w 594"/>
                    <a:gd name="T31" fmla="*/ 2147483647 h 1431"/>
                    <a:gd name="T32" fmla="*/ 2147483647 w 594"/>
                    <a:gd name="T33" fmla="*/ 2147483647 h 1431"/>
                    <a:gd name="T34" fmla="*/ 2147483647 w 594"/>
                    <a:gd name="T35" fmla="*/ 2147483647 h 1431"/>
                    <a:gd name="T36" fmla="*/ 2147483647 w 594"/>
                    <a:gd name="T37" fmla="*/ 2147483647 h 1431"/>
                    <a:gd name="T38" fmla="*/ 2147483647 w 594"/>
                    <a:gd name="T39" fmla="*/ 2147483647 h 1431"/>
                    <a:gd name="T40" fmla="*/ 2147483647 w 594"/>
                    <a:gd name="T41" fmla="*/ 0 h 1431"/>
                    <a:gd name="T42" fmla="*/ 2147483647 w 594"/>
                    <a:gd name="T43" fmla="*/ 2147483647 h 1431"/>
                    <a:gd name="T44" fmla="*/ 2147483647 w 594"/>
                    <a:gd name="T45" fmla="*/ 2147483647 h 1431"/>
                    <a:gd name="T46" fmla="*/ 2147483647 w 594"/>
                    <a:gd name="T47" fmla="*/ 2147483647 h 1431"/>
                    <a:gd name="T48" fmla="*/ 2147483647 w 594"/>
                    <a:gd name="T49" fmla="*/ 2147483647 h 1431"/>
                    <a:gd name="T50" fmla="*/ 2147483647 w 594"/>
                    <a:gd name="T51" fmla="*/ 2147483647 h 1431"/>
                    <a:gd name="T52" fmla="*/ 2147483647 w 594"/>
                    <a:gd name="T53" fmla="*/ 2147483647 h 1431"/>
                    <a:gd name="T54" fmla="*/ 2147483647 w 594"/>
                    <a:gd name="T55" fmla="*/ 2147483647 h 1431"/>
                    <a:gd name="T56" fmla="*/ 2147483647 w 594"/>
                    <a:gd name="T57" fmla="*/ 2147483647 h 1431"/>
                    <a:gd name="T58" fmla="*/ 2147483647 w 594"/>
                    <a:gd name="T59" fmla="*/ 2147483647 h 1431"/>
                    <a:gd name="T60" fmla="*/ 0 w 594"/>
                    <a:gd name="T61" fmla="*/ 2147483647 h 1431"/>
                    <a:gd name="T62" fmla="*/ 2147483647 w 594"/>
                    <a:gd name="T63" fmla="*/ 2147483647 h 1431"/>
                    <a:gd name="T64" fmla="*/ 2147483647 w 594"/>
                    <a:gd name="T65" fmla="*/ 2147483647 h 1431"/>
                    <a:gd name="T66" fmla="*/ 2147483647 w 594"/>
                    <a:gd name="T67" fmla="*/ 2147483647 h 1431"/>
                    <a:gd name="T68" fmla="*/ 2147483647 w 594"/>
                    <a:gd name="T69" fmla="*/ 2147483647 h 1431"/>
                    <a:gd name="T70" fmla="*/ 2147483647 w 594"/>
                    <a:gd name="T71" fmla="*/ 2147483647 h 1431"/>
                    <a:gd name="T72" fmla="*/ 2147483647 w 594"/>
                    <a:gd name="T73" fmla="*/ 2147483647 h 1431"/>
                    <a:gd name="T74" fmla="*/ 2147483647 w 594"/>
                    <a:gd name="T75" fmla="*/ 2147483647 h 1431"/>
                    <a:gd name="T76" fmla="*/ 2147483647 w 594"/>
                    <a:gd name="T77" fmla="*/ 2147483647 h 1431"/>
                    <a:gd name="T78" fmla="*/ 2147483647 w 594"/>
                    <a:gd name="T79" fmla="*/ 2147483647 h 1431"/>
                    <a:gd name="T80" fmla="*/ 2147483647 w 594"/>
                    <a:gd name="T81" fmla="*/ 2147483647 h 1431"/>
                    <a:gd name="T82" fmla="*/ 2147483647 w 594"/>
                    <a:gd name="T83" fmla="*/ 0 h 14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4"/>
                    <a:gd name="T127" fmla="*/ 0 h 1431"/>
                    <a:gd name="T128" fmla="*/ 594 w 594"/>
                    <a:gd name="T129" fmla="*/ 1431 h 14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4" h="1431">
                      <a:moveTo>
                        <a:pt x="585" y="7"/>
                      </a:moveTo>
                      <a:lnTo>
                        <a:pt x="517" y="10"/>
                      </a:lnTo>
                      <a:lnTo>
                        <a:pt x="520" y="99"/>
                      </a:lnTo>
                      <a:lnTo>
                        <a:pt x="520" y="101"/>
                      </a:lnTo>
                      <a:lnTo>
                        <a:pt x="519" y="195"/>
                      </a:lnTo>
                      <a:lnTo>
                        <a:pt x="513" y="288"/>
                      </a:lnTo>
                      <a:lnTo>
                        <a:pt x="501" y="380"/>
                      </a:lnTo>
                      <a:lnTo>
                        <a:pt x="486" y="471"/>
                      </a:lnTo>
                      <a:lnTo>
                        <a:pt x="466" y="562"/>
                      </a:lnTo>
                      <a:lnTo>
                        <a:pt x="442" y="649"/>
                      </a:lnTo>
                      <a:lnTo>
                        <a:pt x="412" y="738"/>
                      </a:lnTo>
                      <a:lnTo>
                        <a:pt x="377" y="823"/>
                      </a:lnTo>
                      <a:lnTo>
                        <a:pt x="341" y="907"/>
                      </a:lnTo>
                      <a:lnTo>
                        <a:pt x="297" y="989"/>
                      </a:lnTo>
                      <a:lnTo>
                        <a:pt x="250" y="1068"/>
                      </a:lnTo>
                      <a:lnTo>
                        <a:pt x="199" y="1146"/>
                      </a:lnTo>
                      <a:lnTo>
                        <a:pt x="145" y="1221"/>
                      </a:lnTo>
                      <a:lnTo>
                        <a:pt x="86" y="1293"/>
                      </a:lnTo>
                      <a:lnTo>
                        <a:pt x="21" y="1363"/>
                      </a:lnTo>
                      <a:lnTo>
                        <a:pt x="20" y="1365"/>
                      </a:lnTo>
                      <a:lnTo>
                        <a:pt x="6" y="1351"/>
                      </a:lnTo>
                      <a:lnTo>
                        <a:pt x="6" y="1426"/>
                      </a:lnTo>
                      <a:lnTo>
                        <a:pt x="84" y="1426"/>
                      </a:lnTo>
                      <a:lnTo>
                        <a:pt x="68" y="1410"/>
                      </a:lnTo>
                      <a:lnTo>
                        <a:pt x="70" y="1408"/>
                      </a:lnTo>
                      <a:lnTo>
                        <a:pt x="135" y="1337"/>
                      </a:lnTo>
                      <a:lnTo>
                        <a:pt x="196" y="1262"/>
                      </a:lnTo>
                      <a:lnTo>
                        <a:pt x="253" y="1185"/>
                      </a:lnTo>
                      <a:lnTo>
                        <a:pt x="308" y="1104"/>
                      </a:lnTo>
                      <a:lnTo>
                        <a:pt x="356" y="1021"/>
                      </a:lnTo>
                      <a:lnTo>
                        <a:pt x="400" y="937"/>
                      </a:lnTo>
                      <a:lnTo>
                        <a:pt x="440" y="850"/>
                      </a:lnTo>
                      <a:lnTo>
                        <a:pt x="475" y="761"/>
                      </a:lnTo>
                      <a:lnTo>
                        <a:pt x="505" y="670"/>
                      </a:lnTo>
                      <a:lnTo>
                        <a:pt x="531" y="577"/>
                      </a:lnTo>
                      <a:lnTo>
                        <a:pt x="552" y="483"/>
                      </a:lnTo>
                      <a:lnTo>
                        <a:pt x="569" y="389"/>
                      </a:lnTo>
                      <a:lnTo>
                        <a:pt x="580" y="293"/>
                      </a:lnTo>
                      <a:lnTo>
                        <a:pt x="587" y="197"/>
                      </a:lnTo>
                      <a:lnTo>
                        <a:pt x="589" y="101"/>
                      </a:lnTo>
                      <a:lnTo>
                        <a:pt x="585" y="7"/>
                      </a:lnTo>
                      <a:close/>
                      <a:moveTo>
                        <a:pt x="589" y="0"/>
                      </a:moveTo>
                      <a:lnTo>
                        <a:pt x="590" y="3"/>
                      </a:lnTo>
                      <a:lnTo>
                        <a:pt x="594" y="99"/>
                      </a:lnTo>
                      <a:lnTo>
                        <a:pt x="594" y="101"/>
                      </a:lnTo>
                      <a:lnTo>
                        <a:pt x="592" y="199"/>
                      </a:lnTo>
                      <a:lnTo>
                        <a:pt x="585" y="295"/>
                      </a:lnTo>
                      <a:lnTo>
                        <a:pt x="575" y="391"/>
                      </a:lnTo>
                      <a:lnTo>
                        <a:pt x="557" y="485"/>
                      </a:lnTo>
                      <a:lnTo>
                        <a:pt x="536" y="579"/>
                      </a:lnTo>
                      <a:lnTo>
                        <a:pt x="510" y="672"/>
                      </a:lnTo>
                      <a:lnTo>
                        <a:pt x="480" y="762"/>
                      </a:lnTo>
                      <a:lnTo>
                        <a:pt x="445" y="851"/>
                      </a:lnTo>
                      <a:lnTo>
                        <a:pt x="405" y="939"/>
                      </a:lnTo>
                      <a:lnTo>
                        <a:pt x="362" y="1022"/>
                      </a:lnTo>
                      <a:lnTo>
                        <a:pt x="313" y="1106"/>
                      </a:lnTo>
                      <a:lnTo>
                        <a:pt x="259" y="1187"/>
                      </a:lnTo>
                      <a:lnTo>
                        <a:pt x="201" y="1263"/>
                      </a:lnTo>
                      <a:lnTo>
                        <a:pt x="140" y="1338"/>
                      </a:lnTo>
                      <a:lnTo>
                        <a:pt x="75" y="1410"/>
                      </a:lnTo>
                      <a:lnTo>
                        <a:pt x="96" y="1431"/>
                      </a:lnTo>
                      <a:lnTo>
                        <a:pt x="0" y="1431"/>
                      </a:lnTo>
                      <a:lnTo>
                        <a:pt x="0" y="1338"/>
                      </a:lnTo>
                      <a:lnTo>
                        <a:pt x="20" y="1358"/>
                      </a:lnTo>
                      <a:lnTo>
                        <a:pt x="81" y="1291"/>
                      </a:lnTo>
                      <a:lnTo>
                        <a:pt x="140" y="1220"/>
                      </a:lnTo>
                      <a:lnTo>
                        <a:pt x="194" y="1145"/>
                      </a:lnTo>
                      <a:lnTo>
                        <a:pt x="245" y="1066"/>
                      </a:lnTo>
                      <a:lnTo>
                        <a:pt x="292" y="988"/>
                      </a:lnTo>
                      <a:lnTo>
                        <a:pt x="335" y="906"/>
                      </a:lnTo>
                      <a:lnTo>
                        <a:pt x="372" y="822"/>
                      </a:lnTo>
                      <a:lnTo>
                        <a:pt x="407" y="736"/>
                      </a:lnTo>
                      <a:lnTo>
                        <a:pt x="437" y="647"/>
                      </a:lnTo>
                      <a:lnTo>
                        <a:pt x="461" y="560"/>
                      </a:lnTo>
                      <a:lnTo>
                        <a:pt x="480" y="469"/>
                      </a:lnTo>
                      <a:lnTo>
                        <a:pt x="496" y="378"/>
                      </a:lnTo>
                      <a:lnTo>
                        <a:pt x="508" y="286"/>
                      </a:lnTo>
                      <a:lnTo>
                        <a:pt x="513" y="193"/>
                      </a:lnTo>
                      <a:lnTo>
                        <a:pt x="515" y="101"/>
                      </a:lnTo>
                      <a:lnTo>
                        <a:pt x="512" y="7"/>
                      </a:lnTo>
                      <a:lnTo>
                        <a:pt x="510" y="5"/>
                      </a:lnTo>
                      <a:lnTo>
                        <a:pt x="513" y="5"/>
                      </a:lnTo>
                      <a:lnTo>
                        <a:pt x="587" y="1"/>
                      </a:lnTo>
                      <a:lnTo>
                        <a:pt x="589"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404" name="Freeform 480"/>
                <p:cNvSpPr>
                  <a:spLocks/>
                </p:cNvSpPr>
                <p:nvPr/>
              </p:nvSpPr>
              <p:spPr bwMode="auto">
                <a:xfrm>
                  <a:off x="2495188" y="1596470"/>
                  <a:ext cx="1676875" cy="888053"/>
                </a:xfrm>
                <a:custGeom>
                  <a:avLst/>
                  <a:gdLst>
                    <a:gd name="T0" fmla="*/ 2147483647 w 1335"/>
                    <a:gd name="T1" fmla="*/ 0 h 707"/>
                    <a:gd name="T2" fmla="*/ 2147483647 w 1335"/>
                    <a:gd name="T3" fmla="*/ 2147483647 h 707"/>
                    <a:gd name="T4" fmla="*/ 2147483647 w 1335"/>
                    <a:gd name="T5" fmla="*/ 2147483647 h 707"/>
                    <a:gd name="T6" fmla="*/ 2147483647 w 1335"/>
                    <a:gd name="T7" fmla="*/ 2147483647 h 707"/>
                    <a:gd name="T8" fmla="*/ 2147483647 w 1335"/>
                    <a:gd name="T9" fmla="*/ 2147483647 h 707"/>
                    <a:gd name="T10" fmla="*/ 2147483647 w 1335"/>
                    <a:gd name="T11" fmla="*/ 2147483647 h 707"/>
                    <a:gd name="T12" fmla="*/ 2147483647 w 1335"/>
                    <a:gd name="T13" fmla="*/ 2147483647 h 707"/>
                    <a:gd name="T14" fmla="*/ 2147483647 w 1335"/>
                    <a:gd name="T15" fmla="*/ 2147483647 h 707"/>
                    <a:gd name="T16" fmla="*/ 2147483647 w 1335"/>
                    <a:gd name="T17" fmla="*/ 2147483647 h 707"/>
                    <a:gd name="T18" fmla="*/ 2147483647 w 1335"/>
                    <a:gd name="T19" fmla="*/ 2147483647 h 707"/>
                    <a:gd name="T20" fmla="*/ 2147483647 w 1335"/>
                    <a:gd name="T21" fmla="*/ 2147483647 h 707"/>
                    <a:gd name="T22" fmla="*/ 2147483647 w 1335"/>
                    <a:gd name="T23" fmla="*/ 2147483647 h 707"/>
                    <a:gd name="T24" fmla="*/ 2147483647 w 1335"/>
                    <a:gd name="T25" fmla="*/ 2147483647 h 707"/>
                    <a:gd name="T26" fmla="*/ 2147483647 w 1335"/>
                    <a:gd name="T27" fmla="*/ 2147483647 h 707"/>
                    <a:gd name="T28" fmla="*/ 2147483647 w 1335"/>
                    <a:gd name="T29" fmla="*/ 2147483647 h 707"/>
                    <a:gd name="T30" fmla="*/ 0 w 1335"/>
                    <a:gd name="T31" fmla="*/ 2147483647 h 707"/>
                    <a:gd name="T32" fmla="*/ 2147483647 w 1335"/>
                    <a:gd name="T33" fmla="*/ 2147483647 h 707"/>
                    <a:gd name="T34" fmla="*/ 2147483647 w 1335"/>
                    <a:gd name="T35" fmla="*/ 2147483647 h 707"/>
                    <a:gd name="T36" fmla="*/ 2147483647 w 1335"/>
                    <a:gd name="T37" fmla="*/ 2147483647 h 707"/>
                    <a:gd name="T38" fmla="*/ 2147483647 w 1335"/>
                    <a:gd name="T39" fmla="*/ 2147483647 h 707"/>
                    <a:gd name="T40" fmla="*/ 2147483647 w 1335"/>
                    <a:gd name="T41" fmla="*/ 2147483647 h 707"/>
                    <a:gd name="T42" fmla="*/ 2147483647 w 1335"/>
                    <a:gd name="T43" fmla="*/ 2147483647 h 707"/>
                    <a:gd name="T44" fmla="*/ 2147483647 w 1335"/>
                    <a:gd name="T45" fmla="*/ 2147483647 h 707"/>
                    <a:gd name="T46" fmla="*/ 2147483647 w 1335"/>
                    <a:gd name="T47" fmla="*/ 2147483647 h 707"/>
                    <a:gd name="T48" fmla="*/ 2147483647 w 1335"/>
                    <a:gd name="T49" fmla="*/ 2147483647 h 707"/>
                    <a:gd name="T50" fmla="*/ 2147483647 w 1335"/>
                    <a:gd name="T51" fmla="*/ 2147483647 h 707"/>
                    <a:gd name="T52" fmla="*/ 2147483647 w 1335"/>
                    <a:gd name="T53" fmla="*/ 2147483647 h 707"/>
                    <a:gd name="T54" fmla="*/ 2147483647 w 1335"/>
                    <a:gd name="T55" fmla="*/ 0 h 7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5"/>
                    <a:gd name="T85" fmla="*/ 0 h 707"/>
                    <a:gd name="T86" fmla="*/ 1335 w 1335"/>
                    <a:gd name="T87" fmla="*/ 707 h 7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5" h="707">
                      <a:moveTo>
                        <a:pt x="1271" y="0"/>
                      </a:moveTo>
                      <a:lnTo>
                        <a:pt x="1335" y="58"/>
                      </a:lnTo>
                      <a:lnTo>
                        <a:pt x="1279" y="121"/>
                      </a:lnTo>
                      <a:lnTo>
                        <a:pt x="1278" y="98"/>
                      </a:lnTo>
                      <a:lnTo>
                        <a:pt x="1150" y="110"/>
                      </a:lnTo>
                      <a:lnTo>
                        <a:pt x="1023" y="133"/>
                      </a:lnTo>
                      <a:lnTo>
                        <a:pt x="901" y="165"/>
                      </a:lnTo>
                      <a:lnTo>
                        <a:pt x="780" y="205"/>
                      </a:lnTo>
                      <a:lnTo>
                        <a:pt x="662" y="254"/>
                      </a:lnTo>
                      <a:lnTo>
                        <a:pt x="550" y="309"/>
                      </a:lnTo>
                      <a:lnTo>
                        <a:pt x="440" y="374"/>
                      </a:lnTo>
                      <a:lnTo>
                        <a:pt x="335" y="446"/>
                      </a:lnTo>
                      <a:lnTo>
                        <a:pt x="236" y="526"/>
                      </a:lnTo>
                      <a:lnTo>
                        <a:pt x="141" y="613"/>
                      </a:lnTo>
                      <a:lnTo>
                        <a:pt x="54" y="707"/>
                      </a:lnTo>
                      <a:lnTo>
                        <a:pt x="0" y="658"/>
                      </a:lnTo>
                      <a:lnTo>
                        <a:pt x="91" y="561"/>
                      </a:lnTo>
                      <a:lnTo>
                        <a:pt x="189" y="472"/>
                      </a:lnTo>
                      <a:lnTo>
                        <a:pt x="292" y="388"/>
                      </a:lnTo>
                      <a:lnTo>
                        <a:pt x="401" y="313"/>
                      </a:lnTo>
                      <a:lnTo>
                        <a:pt x="515" y="247"/>
                      </a:lnTo>
                      <a:lnTo>
                        <a:pt x="632" y="187"/>
                      </a:lnTo>
                      <a:lnTo>
                        <a:pt x="754" y="137"/>
                      </a:lnTo>
                      <a:lnTo>
                        <a:pt x="880" y="95"/>
                      </a:lnTo>
                      <a:lnTo>
                        <a:pt x="1009" y="63"/>
                      </a:lnTo>
                      <a:lnTo>
                        <a:pt x="1140" y="39"/>
                      </a:lnTo>
                      <a:lnTo>
                        <a:pt x="1272" y="25"/>
                      </a:lnTo>
                      <a:lnTo>
                        <a:pt x="1271" y="0"/>
                      </a:lnTo>
                      <a:close/>
                    </a:path>
                  </a:pathLst>
                </a:custGeom>
                <a:solidFill>
                  <a:srgbClr val="CCD571"/>
                </a:solidFill>
                <a:ln w="0">
                  <a:solidFill>
                    <a:srgbClr val="CCD571"/>
                  </a:solidFill>
                  <a:prstDash val="solid"/>
                  <a:round/>
                  <a:headEnd/>
                  <a:tailEnd/>
                </a:ln>
              </p:spPr>
              <p:txBody>
                <a:bodyPr/>
                <a:lstStyle/>
                <a:p>
                  <a:endParaRPr lang="en-US" smtClean="0">
                    <a:solidFill>
                      <a:prstClr val="black"/>
                    </a:solidFill>
                    <a:latin typeface="Arial"/>
                  </a:endParaRPr>
                </a:p>
              </p:txBody>
            </p:sp>
            <p:sp>
              <p:nvSpPr>
                <p:cNvPr id="2405" name="Freeform 481"/>
                <p:cNvSpPr>
                  <a:spLocks noEditPoints="1"/>
                </p:cNvSpPr>
                <p:nvPr/>
              </p:nvSpPr>
              <p:spPr bwMode="auto">
                <a:xfrm>
                  <a:off x="2491420" y="1590190"/>
                  <a:ext cx="1685667" cy="899357"/>
                </a:xfrm>
                <a:custGeom>
                  <a:avLst/>
                  <a:gdLst>
                    <a:gd name="T0" fmla="*/ 2147483647 w 1342"/>
                    <a:gd name="T1" fmla="*/ 2147483647 h 716"/>
                    <a:gd name="T2" fmla="*/ 2147483647 w 1342"/>
                    <a:gd name="T3" fmla="*/ 2147483647 h 716"/>
                    <a:gd name="T4" fmla="*/ 2147483647 w 1342"/>
                    <a:gd name="T5" fmla="*/ 2147483647 h 716"/>
                    <a:gd name="T6" fmla="*/ 2147483647 w 1342"/>
                    <a:gd name="T7" fmla="*/ 2147483647 h 716"/>
                    <a:gd name="T8" fmla="*/ 2147483647 w 1342"/>
                    <a:gd name="T9" fmla="*/ 2147483647 h 716"/>
                    <a:gd name="T10" fmla="*/ 2147483647 w 1342"/>
                    <a:gd name="T11" fmla="*/ 2147483647 h 716"/>
                    <a:gd name="T12" fmla="*/ 2147483647 w 1342"/>
                    <a:gd name="T13" fmla="*/ 2147483647 h 716"/>
                    <a:gd name="T14" fmla="*/ 2147483647 w 1342"/>
                    <a:gd name="T15" fmla="*/ 2147483647 h 716"/>
                    <a:gd name="T16" fmla="*/ 2147483647 w 1342"/>
                    <a:gd name="T17" fmla="*/ 2147483647 h 716"/>
                    <a:gd name="T18" fmla="*/ 2147483647 w 1342"/>
                    <a:gd name="T19" fmla="*/ 2147483647 h 716"/>
                    <a:gd name="T20" fmla="*/ 2147483647 w 1342"/>
                    <a:gd name="T21" fmla="*/ 2147483647 h 716"/>
                    <a:gd name="T22" fmla="*/ 2147483647 w 1342"/>
                    <a:gd name="T23" fmla="*/ 2147483647 h 716"/>
                    <a:gd name="T24" fmla="*/ 2147483647 w 1342"/>
                    <a:gd name="T25" fmla="*/ 2147483647 h 716"/>
                    <a:gd name="T26" fmla="*/ 2147483647 w 1342"/>
                    <a:gd name="T27" fmla="*/ 2147483647 h 716"/>
                    <a:gd name="T28" fmla="*/ 2147483647 w 1342"/>
                    <a:gd name="T29" fmla="*/ 2147483647 h 716"/>
                    <a:gd name="T30" fmla="*/ 2147483647 w 1342"/>
                    <a:gd name="T31" fmla="*/ 2147483647 h 716"/>
                    <a:gd name="T32" fmla="*/ 2147483647 w 1342"/>
                    <a:gd name="T33" fmla="*/ 2147483647 h 716"/>
                    <a:gd name="T34" fmla="*/ 2147483647 w 1342"/>
                    <a:gd name="T35" fmla="*/ 2147483647 h 716"/>
                    <a:gd name="T36" fmla="*/ 2147483647 w 1342"/>
                    <a:gd name="T37" fmla="*/ 2147483647 h 716"/>
                    <a:gd name="T38" fmla="*/ 2147483647 w 1342"/>
                    <a:gd name="T39" fmla="*/ 2147483647 h 716"/>
                    <a:gd name="T40" fmla="*/ 2147483647 w 1342"/>
                    <a:gd name="T41" fmla="*/ 2147483647 h 716"/>
                    <a:gd name="T42" fmla="*/ 2147483647 w 1342"/>
                    <a:gd name="T43" fmla="*/ 2147483647 h 716"/>
                    <a:gd name="T44" fmla="*/ 2147483647 w 1342"/>
                    <a:gd name="T45" fmla="*/ 2147483647 h 716"/>
                    <a:gd name="T46" fmla="*/ 2147483647 w 1342"/>
                    <a:gd name="T47" fmla="*/ 2147483647 h 716"/>
                    <a:gd name="T48" fmla="*/ 2147483647 w 1342"/>
                    <a:gd name="T49" fmla="*/ 2147483647 h 716"/>
                    <a:gd name="T50" fmla="*/ 2147483647 w 1342"/>
                    <a:gd name="T51" fmla="*/ 2147483647 h 716"/>
                    <a:gd name="T52" fmla="*/ 2147483647 w 1342"/>
                    <a:gd name="T53" fmla="*/ 2147483647 h 716"/>
                    <a:gd name="T54" fmla="*/ 2147483647 w 1342"/>
                    <a:gd name="T55" fmla="*/ 2147483647 h 716"/>
                    <a:gd name="T56" fmla="*/ 2147483647 w 1342"/>
                    <a:gd name="T57" fmla="*/ 2147483647 h 716"/>
                    <a:gd name="T58" fmla="*/ 2147483647 w 1342"/>
                    <a:gd name="T59" fmla="*/ 2147483647 h 716"/>
                    <a:gd name="T60" fmla="*/ 2147483647 w 1342"/>
                    <a:gd name="T61" fmla="*/ 2147483647 h 716"/>
                    <a:gd name="T62" fmla="*/ 2147483647 w 1342"/>
                    <a:gd name="T63" fmla="*/ 2147483647 h 716"/>
                    <a:gd name="T64" fmla="*/ 2147483647 w 1342"/>
                    <a:gd name="T65" fmla="*/ 2147483647 h 716"/>
                    <a:gd name="T66" fmla="*/ 2147483647 w 1342"/>
                    <a:gd name="T67" fmla="*/ 2147483647 h 716"/>
                    <a:gd name="T68" fmla="*/ 2147483647 w 1342"/>
                    <a:gd name="T69" fmla="*/ 2147483647 h 716"/>
                    <a:gd name="T70" fmla="*/ 2147483647 w 1342"/>
                    <a:gd name="T71" fmla="*/ 2147483647 h 716"/>
                    <a:gd name="T72" fmla="*/ 0 w 1342"/>
                    <a:gd name="T73" fmla="*/ 2147483647 h 716"/>
                    <a:gd name="T74" fmla="*/ 2147483647 w 1342"/>
                    <a:gd name="T75" fmla="*/ 2147483647 h 716"/>
                    <a:gd name="T76" fmla="*/ 2147483647 w 1342"/>
                    <a:gd name="T77" fmla="*/ 2147483647 h 716"/>
                    <a:gd name="T78" fmla="*/ 2147483647 w 1342"/>
                    <a:gd name="T79" fmla="*/ 2147483647 h 716"/>
                    <a:gd name="T80" fmla="*/ 2147483647 w 1342"/>
                    <a:gd name="T81" fmla="*/ 2147483647 h 716"/>
                    <a:gd name="T82" fmla="*/ 2147483647 w 1342"/>
                    <a:gd name="T83" fmla="*/ 2147483647 h 716"/>
                    <a:gd name="T84" fmla="*/ 2147483647 w 1342"/>
                    <a:gd name="T85" fmla="*/ 2147483647 h 716"/>
                    <a:gd name="T86" fmla="*/ 2147483647 w 1342"/>
                    <a:gd name="T87" fmla="*/ 2147483647 h 716"/>
                    <a:gd name="T88" fmla="*/ 2147483647 w 1342"/>
                    <a:gd name="T89" fmla="*/ 2147483647 h 716"/>
                    <a:gd name="T90" fmla="*/ 2147483647 w 1342"/>
                    <a:gd name="T91" fmla="*/ 2147483647 h 716"/>
                    <a:gd name="T92" fmla="*/ 2147483647 w 1342"/>
                    <a:gd name="T93" fmla="*/ 2147483647 h 716"/>
                    <a:gd name="T94" fmla="*/ 2147483647 w 1342"/>
                    <a:gd name="T95" fmla="*/ 0 h 7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42"/>
                    <a:gd name="T145" fmla="*/ 0 h 716"/>
                    <a:gd name="T146" fmla="*/ 1342 w 1342"/>
                    <a:gd name="T147" fmla="*/ 716 h 7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42" h="716">
                      <a:moveTo>
                        <a:pt x="1277" y="12"/>
                      </a:moveTo>
                      <a:lnTo>
                        <a:pt x="1279" y="30"/>
                      </a:lnTo>
                      <a:lnTo>
                        <a:pt x="1279" y="32"/>
                      </a:lnTo>
                      <a:lnTo>
                        <a:pt x="1275" y="33"/>
                      </a:lnTo>
                      <a:lnTo>
                        <a:pt x="1185" y="42"/>
                      </a:lnTo>
                      <a:lnTo>
                        <a:pt x="1094" y="54"/>
                      </a:lnTo>
                      <a:lnTo>
                        <a:pt x="1003" y="72"/>
                      </a:lnTo>
                      <a:lnTo>
                        <a:pt x="916" y="94"/>
                      </a:lnTo>
                      <a:lnTo>
                        <a:pt x="829" y="121"/>
                      </a:lnTo>
                      <a:lnTo>
                        <a:pt x="743" y="150"/>
                      </a:lnTo>
                      <a:lnTo>
                        <a:pt x="659" y="185"/>
                      </a:lnTo>
                      <a:lnTo>
                        <a:pt x="577" y="224"/>
                      </a:lnTo>
                      <a:lnTo>
                        <a:pt x="497" y="266"/>
                      </a:lnTo>
                      <a:lnTo>
                        <a:pt x="418" y="311"/>
                      </a:lnTo>
                      <a:lnTo>
                        <a:pt x="343" y="362"/>
                      </a:lnTo>
                      <a:lnTo>
                        <a:pt x="270" y="416"/>
                      </a:lnTo>
                      <a:lnTo>
                        <a:pt x="199" y="473"/>
                      </a:lnTo>
                      <a:lnTo>
                        <a:pt x="130" y="534"/>
                      </a:lnTo>
                      <a:lnTo>
                        <a:pt x="68" y="597"/>
                      </a:lnTo>
                      <a:lnTo>
                        <a:pt x="7" y="663"/>
                      </a:lnTo>
                      <a:lnTo>
                        <a:pt x="57" y="709"/>
                      </a:lnTo>
                      <a:lnTo>
                        <a:pt x="115" y="646"/>
                      </a:lnTo>
                      <a:lnTo>
                        <a:pt x="179" y="581"/>
                      </a:lnTo>
                      <a:lnTo>
                        <a:pt x="244" y="524"/>
                      </a:lnTo>
                      <a:lnTo>
                        <a:pt x="312" y="468"/>
                      </a:lnTo>
                      <a:lnTo>
                        <a:pt x="382" y="416"/>
                      </a:lnTo>
                      <a:lnTo>
                        <a:pt x="455" y="368"/>
                      </a:lnTo>
                      <a:lnTo>
                        <a:pt x="530" y="323"/>
                      </a:lnTo>
                      <a:lnTo>
                        <a:pt x="607" y="283"/>
                      </a:lnTo>
                      <a:lnTo>
                        <a:pt x="685" y="246"/>
                      </a:lnTo>
                      <a:lnTo>
                        <a:pt x="768" y="213"/>
                      </a:lnTo>
                      <a:lnTo>
                        <a:pt x="850" y="183"/>
                      </a:lnTo>
                      <a:lnTo>
                        <a:pt x="933" y="159"/>
                      </a:lnTo>
                      <a:lnTo>
                        <a:pt x="1017" y="138"/>
                      </a:lnTo>
                      <a:lnTo>
                        <a:pt x="1104" y="121"/>
                      </a:lnTo>
                      <a:lnTo>
                        <a:pt x="1192" y="108"/>
                      </a:lnTo>
                      <a:lnTo>
                        <a:pt x="1281" y="101"/>
                      </a:lnTo>
                      <a:lnTo>
                        <a:pt x="1282" y="100"/>
                      </a:lnTo>
                      <a:lnTo>
                        <a:pt x="1284" y="103"/>
                      </a:lnTo>
                      <a:lnTo>
                        <a:pt x="1286" y="119"/>
                      </a:lnTo>
                      <a:lnTo>
                        <a:pt x="1335" y="63"/>
                      </a:lnTo>
                      <a:lnTo>
                        <a:pt x="1277" y="12"/>
                      </a:lnTo>
                      <a:close/>
                      <a:moveTo>
                        <a:pt x="1270" y="0"/>
                      </a:moveTo>
                      <a:lnTo>
                        <a:pt x="1275" y="4"/>
                      </a:lnTo>
                      <a:lnTo>
                        <a:pt x="1340" y="61"/>
                      </a:lnTo>
                      <a:lnTo>
                        <a:pt x="1342" y="63"/>
                      </a:lnTo>
                      <a:lnTo>
                        <a:pt x="1340" y="65"/>
                      </a:lnTo>
                      <a:lnTo>
                        <a:pt x="1286" y="126"/>
                      </a:lnTo>
                      <a:lnTo>
                        <a:pt x="1284" y="128"/>
                      </a:lnTo>
                      <a:lnTo>
                        <a:pt x="1281" y="133"/>
                      </a:lnTo>
                      <a:lnTo>
                        <a:pt x="1281" y="126"/>
                      </a:lnTo>
                      <a:lnTo>
                        <a:pt x="1279" y="107"/>
                      </a:lnTo>
                      <a:lnTo>
                        <a:pt x="1193" y="114"/>
                      </a:lnTo>
                      <a:lnTo>
                        <a:pt x="1106" y="126"/>
                      </a:lnTo>
                      <a:lnTo>
                        <a:pt x="1019" y="143"/>
                      </a:lnTo>
                      <a:lnTo>
                        <a:pt x="935" y="164"/>
                      </a:lnTo>
                      <a:lnTo>
                        <a:pt x="851" y="189"/>
                      </a:lnTo>
                      <a:lnTo>
                        <a:pt x="769" y="218"/>
                      </a:lnTo>
                      <a:lnTo>
                        <a:pt x="687" y="252"/>
                      </a:lnTo>
                      <a:lnTo>
                        <a:pt x="609" y="288"/>
                      </a:lnTo>
                      <a:lnTo>
                        <a:pt x="532" y="328"/>
                      </a:lnTo>
                      <a:lnTo>
                        <a:pt x="457" y="374"/>
                      </a:lnTo>
                      <a:lnTo>
                        <a:pt x="384" y="421"/>
                      </a:lnTo>
                      <a:lnTo>
                        <a:pt x="314" y="473"/>
                      </a:lnTo>
                      <a:lnTo>
                        <a:pt x="246" y="529"/>
                      </a:lnTo>
                      <a:lnTo>
                        <a:pt x="181" y="587"/>
                      </a:lnTo>
                      <a:lnTo>
                        <a:pt x="120" y="648"/>
                      </a:lnTo>
                      <a:lnTo>
                        <a:pt x="59" y="714"/>
                      </a:lnTo>
                      <a:lnTo>
                        <a:pt x="57" y="716"/>
                      </a:lnTo>
                      <a:lnTo>
                        <a:pt x="55" y="714"/>
                      </a:lnTo>
                      <a:lnTo>
                        <a:pt x="1" y="665"/>
                      </a:lnTo>
                      <a:lnTo>
                        <a:pt x="0" y="663"/>
                      </a:lnTo>
                      <a:lnTo>
                        <a:pt x="1" y="662"/>
                      </a:lnTo>
                      <a:lnTo>
                        <a:pt x="62" y="595"/>
                      </a:lnTo>
                      <a:lnTo>
                        <a:pt x="129" y="529"/>
                      </a:lnTo>
                      <a:lnTo>
                        <a:pt x="197" y="468"/>
                      </a:lnTo>
                      <a:lnTo>
                        <a:pt x="268" y="410"/>
                      </a:lnTo>
                      <a:lnTo>
                        <a:pt x="342" y="356"/>
                      </a:lnTo>
                      <a:lnTo>
                        <a:pt x="417" y="306"/>
                      </a:lnTo>
                      <a:lnTo>
                        <a:pt x="495" y="260"/>
                      </a:lnTo>
                      <a:lnTo>
                        <a:pt x="576" y="218"/>
                      </a:lnTo>
                      <a:lnTo>
                        <a:pt x="658" y="180"/>
                      </a:lnTo>
                      <a:lnTo>
                        <a:pt x="741" y="145"/>
                      </a:lnTo>
                      <a:lnTo>
                        <a:pt x="827" y="115"/>
                      </a:lnTo>
                      <a:lnTo>
                        <a:pt x="914" y="89"/>
                      </a:lnTo>
                      <a:lnTo>
                        <a:pt x="1001" y="67"/>
                      </a:lnTo>
                      <a:lnTo>
                        <a:pt x="1092" y="49"/>
                      </a:lnTo>
                      <a:lnTo>
                        <a:pt x="1183" y="37"/>
                      </a:lnTo>
                      <a:lnTo>
                        <a:pt x="1274" y="28"/>
                      </a:lnTo>
                      <a:lnTo>
                        <a:pt x="1272" y="7"/>
                      </a:lnTo>
                      <a:lnTo>
                        <a:pt x="1272" y="5"/>
                      </a:lnTo>
                      <a:lnTo>
                        <a:pt x="1270"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406" name="Freeform 482"/>
                <p:cNvSpPr>
                  <a:spLocks/>
                </p:cNvSpPr>
                <p:nvPr/>
              </p:nvSpPr>
              <p:spPr bwMode="auto">
                <a:xfrm>
                  <a:off x="4047710" y="5555652"/>
                  <a:ext cx="1835142" cy="754908"/>
                </a:xfrm>
                <a:custGeom>
                  <a:avLst/>
                  <a:gdLst>
                    <a:gd name="T0" fmla="*/ 2147483647 w 1461"/>
                    <a:gd name="T1" fmla="*/ 0 h 601"/>
                    <a:gd name="T2" fmla="*/ 2147483647 w 1461"/>
                    <a:gd name="T3" fmla="*/ 2147483647 h 601"/>
                    <a:gd name="T4" fmla="*/ 2147483647 w 1461"/>
                    <a:gd name="T5" fmla="*/ 2147483647 h 601"/>
                    <a:gd name="T6" fmla="*/ 2147483647 w 1461"/>
                    <a:gd name="T7" fmla="*/ 2147483647 h 601"/>
                    <a:gd name="T8" fmla="*/ 2147483647 w 1461"/>
                    <a:gd name="T9" fmla="*/ 2147483647 h 601"/>
                    <a:gd name="T10" fmla="*/ 2147483647 w 1461"/>
                    <a:gd name="T11" fmla="*/ 2147483647 h 601"/>
                    <a:gd name="T12" fmla="*/ 2147483647 w 1461"/>
                    <a:gd name="T13" fmla="*/ 2147483647 h 601"/>
                    <a:gd name="T14" fmla="*/ 2147483647 w 1461"/>
                    <a:gd name="T15" fmla="*/ 2147483647 h 601"/>
                    <a:gd name="T16" fmla="*/ 2147483647 w 1461"/>
                    <a:gd name="T17" fmla="*/ 2147483647 h 601"/>
                    <a:gd name="T18" fmla="*/ 2147483647 w 1461"/>
                    <a:gd name="T19" fmla="*/ 2147483647 h 601"/>
                    <a:gd name="T20" fmla="*/ 2147483647 w 1461"/>
                    <a:gd name="T21" fmla="*/ 2147483647 h 601"/>
                    <a:gd name="T22" fmla="*/ 2147483647 w 1461"/>
                    <a:gd name="T23" fmla="*/ 2147483647 h 601"/>
                    <a:gd name="T24" fmla="*/ 2147483647 w 1461"/>
                    <a:gd name="T25" fmla="*/ 2147483647 h 601"/>
                    <a:gd name="T26" fmla="*/ 2147483647 w 1461"/>
                    <a:gd name="T27" fmla="*/ 2147483647 h 601"/>
                    <a:gd name="T28" fmla="*/ 2147483647 w 1461"/>
                    <a:gd name="T29" fmla="*/ 2147483647 h 601"/>
                    <a:gd name="T30" fmla="*/ 0 w 1461"/>
                    <a:gd name="T31" fmla="*/ 2147483647 h 601"/>
                    <a:gd name="T32" fmla="*/ 2147483647 w 1461"/>
                    <a:gd name="T33" fmla="*/ 2147483647 h 601"/>
                    <a:gd name="T34" fmla="*/ 2147483647 w 1461"/>
                    <a:gd name="T35" fmla="*/ 2147483647 h 601"/>
                    <a:gd name="T36" fmla="*/ 2147483647 w 1461"/>
                    <a:gd name="T37" fmla="*/ 2147483647 h 601"/>
                    <a:gd name="T38" fmla="*/ 2147483647 w 1461"/>
                    <a:gd name="T39" fmla="*/ 2147483647 h 601"/>
                    <a:gd name="T40" fmla="*/ 2147483647 w 1461"/>
                    <a:gd name="T41" fmla="*/ 2147483647 h 601"/>
                    <a:gd name="T42" fmla="*/ 2147483647 w 1461"/>
                    <a:gd name="T43" fmla="*/ 2147483647 h 601"/>
                    <a:gd name="T44" fmla="*/ 2147483647 w 1461"/>
                    <a:gd name="T45" fmla="*/ 2147483647 h 601"/>
                    <a:gd name="T46" fmla="*/ 2147483647 w 1461"/>
                    <a:gd name="T47" fmla="*/ 2147483647 h 601"/>
                    <a:gd name="T48" fmla="*/ 2147483647 w 1461"/>
                    <a:gd name="T49" fmla="*/ 2147483647 h 601"/>
                    <a:gd name="T50" fmla="*/ 2147483647 w 1461"/>
                    <a:gd name="T51" fmla="*/ 2147483647 h 601"/>
                    <a:gd name="T52" fmla="*/ 2147483647 w 1461"/>
                    <a:gd name="T53" fmla="*/ 2147483647 h 601"/>
                    <a:gd name="T54" fmla="*/ 2147483647 w 1461"/>
                    <a:gd name="T55" fmla="*/ 2147483647 h 601"/>
                    <a:gd name="T56" fmla="*/ 2147483647 w 1461"/>
                    <a:gd name="T57" fmla="*/ 2147483647 h 601"/>
                    <a:gd name="T58" fmla="*/ 2147483647 w 1461"/>
                    <a:gd name="T59" fmla="*/ 0 h 6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61"/>
                    <a:gd name="T91" fmla="*/ 0 h 601"/>
                    <a:gd name="T92" fmla="*/ 1461 w 1461"/>
                    <a:gd name="T93" fmla="*/ 601 h 6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61" h="601">
                      <a:moveTo>
                        <a:pt x="1410" y="0"/>
                      </a:moveTo>
                      <a:lnTo>
                        <a:pt x="1461" y="51"/>
                      </a:lnTo>
                      <a:lnTo>
                        <a:pt x="1365" y="140"/>
                      </a:lnTo>
                      <a:lnTo>
                        <a:pt x="1264" y="220"/>
                      </a:lnTo>
                      <a:lnTo>
                        <a:pt x="1157" y="292"/>
                      </a:lnTo>
                      <a:lnTo>
                        <a:pt x="1047" y="356"/>
                      </a:lnTo>
                      <a:lnTo>
                        <a:pt x="932" y="414"/>
                      </a:lnTo>
                      <a:lnTo>
                        <a:pt x="815" y="463"/>
                      </a:lnTo>
                      <a:lnTo>
                        <a:pt x="693" y="503"/>
                      </a:lnTo>
                      <a:lnTo>
                        <a:pt x="569" y="534"/>
                      </a:lnTo>
                      <a:lnTo>
                        <a:pt x="443" y="559"/>
                      </a:lnTo>
                      <a:lnTo>
                        <a:pt x="316" y="575"/>
                      </a:lnTo>
                      <a:lnTo>
                        <a:pt x="187" y="580"/>
                      </a:lnTo>
                      <a:lnTo>
                        <a:pt x="57" y="576"/>
                      </a:lnTo>
                      <a:lnTo>
                        <a:pt x="56" y="601"/>
                      </a:lnTo>
                      <a:lnTo>
                        <a:pt x="0" y="536"/>
                      </a:lnTo>
                      <a:lnTo>
                        <a:pt x="63" y="480"/>
                      </a:lnTo>
                      <a:lnTo>
                        <a:pt x="61" y="505"/>
                      </a:lnTo>
                      <a:lnTo>
                        <a:pt x="187" y="508"/>
                      </a:lnTo>
                      <a:lnTo>
                        <a:pt x="310" y="501"/>
                      </a:lnTo>
                      <a:lnTo>
                        <a:pt x="433" y="487"/>
                      </a:lnTo>
                      <a:lnTo>
                        <a:pt x="553" y="465"/>
                      </a:lnTo>
                      <a:lnTo>
                        <a:pt x="672" y="433"/>
                      </a:lnTo>
                      <a:lnTo>
                        <a:pt x="789" y="395"/>
                      </a:lnTo>
                      <a:lnTo>
                        <a:pt x="902" y="348"/>
                      </a:lnTo>
                      <a:lnTo>
                        <a:pt x="1012" y="294"/>
                      </a:lnTo>
                      <a:lnTo>
                        <a:pt x="1119" y="231"/>
                      </a:lnTo>
                      <a:lnTo>
                        <a:pt x="1220" y="161"/>
                      </a:lnTo>
                      <a:lnTo>
                        <a:pt x="1318" y="84"/>
                      </a:lnTo>
                      <a:lnTo>
                        <a:pt x="1410" y="0"/>
                      </a:lnTo>
                      <a:close/>
                    </a:path>
                  </a:pathLst>
                </a:custGeom>
                <a:solidFill>
                  <a:srgbClr val="68F2EC"/>
                </a:solidFill>
                <a:ln w="0">
                  <a:solidFill>
                    <a:srgbClr val="68F2EC"/>
                  </a:solidFill>
                  <a:prstDash val="solid"/>
                  <a:round/>
                  <a:headEnd/>
                  <a:tailEnd/>
                </a:ln>
              </p:spPr>
              <p:txBody>
                <a:bodyPr/>
                <a:lstStyle/>
                <a:p>
                  <a:endParaRPr lang="en-US" smtClean="0">
                    <a:solidFill>
                      <a:prstClr val="black"/>
                    </a:solidFill>
                    <a:latin typeface="Arial"/>
                  </a:endParaRPr>
                </a:p>
              </p:txBody>
            </p:sp>
            <p:sp>
              <p:nvSpPr>
                <p:cNvPr id="2407" name="Freeform 483"/>
                <p:cNvSpPr>
                  <a:spLocks noEditPoints="1"/>
                </p:cNvSpPr>
                <p:nvPr/>
              </p:nvSpPr>
              <p:spPr bwMode="auto">
                <a:xfrm>
                  <a:off x="4042686" y="5551884"/>
                  <a:ext cx="1843934" cy="767469"/>
                </a:xfrm>
                <a:custGeom>
                  <a:avLst/>
                  <a:gdLst>
                    <a:gd name="T0" fmla="*/ 2147483647 w 1468"/>
                    <a:gd name="T1" fmla="*/ 2147483647 h 611"/>
                    <a:gd name="T2" fmla="*/ 2147483647 w 1468"/>
                    <a:gd name="T3" fmla="*/ 2147483647 h 611"/>
                    <a:gd name="T4" fmla="*/ 2147483647 w 1468"/>
                    <a:gd name="T5" fmla="*/ 2147483647 h 611"/>
                    <a:gd name="T6" fmla="*/ 2147483647 w 1468"/>
                    <a:gd name="T7" fmla="*/ 2147483647 h 611"/>
                    <a:gd name="T8" fmla="*/ 2147483647 w 1468"/>
                    <a:gd name="T9" fmla="*/ 2147483647 h 611"/>
                    <a:gd name="T10" fmla="*/ 2147483647 w 1468"/>
                    <a:gd name="T11" fmla="*/ 2147483647 h 611"/>
                    <a:gd name="T12" fmla="*/ 2147483647 w 1468"/>
                    <a:gd name="T13" fmla="*/ 2147483647 h 611"/>
                    <a:gd name="T14" fmla="*/ 2147483647 w 1468"/>
                    <a:gd name="T15" fmla="*/ 2147483647 h 611"/>
                    <a:gd name="T16" fmla="*/ 2147483647 w 1468"/>
                    <a:gd name="T17" fmla="*/ 2147483647 h 611"/>
                    <a:gd name="T18" fmla="*/ 2147483647 w 1468"/>
                    <a:gd name="T19" fmla="*/ 2147483647 h 611"/>
                    <a:gd name="T20" fmla="*/ 2147483647 w 1468"/>
                    <a:gd name="T21" fmla="*/ 2147483647 h 611"/>
                    <a:gd name="T22" fmla="*/ 2147483647 w 1468"/>
                    <a:gd name="T23" fmla="*/ 2147483647 h 611"/>
                    <a:gd name="T24" fmla="*/ 2147483647 w 1468"/>
                    <a:gd name="T25" fmla="*/ 2147483647 h 611"/>
                    <a:gd name="T26" fmla="*/ 2147483647 w 1468"/>
                    <a:gd name="T27" fmla="*/ 2147483647 h 611"/>
                    <a:gd name="T28" fmla="*/ 2147483647 w 1468"/>
                    <a:gd name="T29" fmla="*/ 2147483647 h 611"/>
                    <a:gd name="T30" fmla="*/ 2147483647 w 1468"/>
                    <a:gd name="T31" fmla="*/ 2147483647 h 611"/>
                    <a:gd name="T32" fmla="*/ 2147483647 w 1468"/>
                    <a:gd name="T33" fmla="*/ 2147483647 h 611"/>
                    <a:gd name="T34" fmla="*/ 2147483647 w 1468"/>
                    <a:gd name="T35" fmla="*/ 2147483647 h 611"/>
                    <a:gd name="T36" fmla="*/ 2147483647 w 1468"/>
                    <a:gd name="T37" fmla="*/ 2147483647 h 611"/>
                    <a:gd name="T38" fmla="*/ 2147483647 w 1468"/>
                    <a:gd name="T39" fmla="*/ 2147483647 h 611"/>
                    <a:gd name="T40" fmla="*/ 2147483647 w 1468"/>
                    <a:gd name="T41" fmla="*/ 2147483647 h 611"/>
                    <a:gd name="T42" fmla="*/ 2147483647 w 1468"/>
                    <a:gd name="T43" fmla="*/ 0 h 611"/>
                    <a:gd name="T44" fmla="*/ 2147483647 w 1468"/>
                    <a:gd name="T45" fmla="*/ 2147483647 h 611"/>
                    <a:gd name="T46" fmla="*/ 2147483647 w 1468"/>
                    <a:gd name="T47" fmla="*/ 2147483647 h 611"/>
                    <a:gd name="T48" fmla="*/ 2147483647 w 1468"/>
                    <a:gd name="T49" fmla="*/ 2147483647 h 611"/>
                    <a:gd name="T50" fmla="*/ 2147483647 w 1468"/>
                    <a:gd name="T51" fmla="*/ 2147483647 h 611"/>
                    <a:gd name="T52" fmla="*/ 2147483647 w 1468"/>
                    <a:gd name="T53" fmla="*/ 2147483647 h 611"/>
                    <a:gd name="T54" fmla="*/ 2147483647 w 1468"/>
                    <a:gd name="T55" fmla="*/ 2147483647 h 611"/>
                    <a:gd name="T56" fmla="*/ 2147483647 w 1468"/>
                    <a:gd name="T57" fmla="*/ 2147483647 h 611"/>
                    <a:gd name="T58" fmla="*/ 2147483647 w 1468"/>
                    <a:gd name="T59" fmla="*/ 2147483647 h 611"/>
                    <a:gd name="T60" fmla="*/ 2147483647 w 1468"/>
                    <a:gd name="T61" fmla="*/ 2147483647 h 611"/>
                    <a:gd name="T62" fmla="*/ 2147483647 w 1468"/>
                    <a:gd name="T63" fmla="*/ 2147483647 h 611"/>
                    <a:gd name="T64" fmla="*/ 2147483647 w 1468"/>
                    <a:gd name="T65" fmla="*/ 2147483647 h 611"/>
                    <a:gd name="T66" fmla="*/ 0 w 1468"/>
                    <a:gd name="T67" fmla="*/ 2147483647 h 611"/>
                    <a:gd name="T68" fmla="*/ 2147483647 w 1468"/>
                    <a:gd name="T69" fmla="*/ 2147483647 h 611"/>
                    <a:gd name="T70" fmla="*/ 2147483647 w 1468"/>
                    <a:gd name="T71" fmla="*/ 2147483647 h 611"/>
                    <a:gd name="T72" fmla="*/ 2147483647 w 1468"/>
                    <a:gd name="T73" fmla="*/ 2147483647 h 611"/>
                    <a:gd name="T74" fmla="*/ 2147483647 w 1468"/>
                    <a:gd name="T75" fmla="*/ 2147483647 h 611"/>
                    <a:gd name="T76" fmla="*/ 2147483647 w 1468"/>
                    <a:gd name="T77" fmla="*/ 2147483647 h 611"/>
                    <a:gd name="T78" fmla="*/ 2147483647 w 1468"/>
                    <a:gd name="T79" fmla="*/ 2147483647 h 611"/>
                    <a:gd name="T80" fmla="*/ 2147483647 w 1468"/>
                    <a:gd name="T81" fmla="*/ 2147483647 h 611"/>
                    <a:gd name="T82" fmla="*/ 2147483647 w 1468"/>
                    <a:gd name="T83" fmla="*/ 2147483647 h 611"/>
                    <a:gd name="T84" fmla="*/ 2147483647 w 1468"/>
                    <a:gd name="T85" fmla="*/ 2147483647 h 611"/>
                    <a:gd name="T86" fmla="*/ 2147483647 w 1468"/>
                    <a:gd name="T87" fmla="*/ 2147483647 h 611"/>
                    <a:gd name="T88" fmla="*/ 2147483647 w 1468"/>
                    <a:gd name="T89" fmla="*/ 0 h 6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8"/>
                    <a:gd name="T136" fmla="*/ 0 h 611"/>
                    <a:gd name="T137" fmla="*/ 1468 w 1468"/>
                    <a:gd name="T138" fmla="*/ 611 h 6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8" h="611">
                      <a:moveTo>
                        <a:pt x="1414" y="7"/>
                      </a:moveTo>
                      <a:lnTo>
                        <a:pt x="1346" y="70"/>
                      </a:lnTo>
                      <a:lnTo>
                        <a:pt x="1274" y="129"/>
                      </a:lnTo>
                      <a:lnTo>
                        <a:pt x="1199" y="185"/>
                      </a:lnTo>
                      <a:lnTo>
                        <a:pt x="1123" y="237"/>
                      </a:lnTo>
                      <a:lnTo>
                        <a:pt x="1044" y="284"/>
                      </a:lnTo>
                      <a:lnTo>
                        <a:pt x="962" y="328"/>
                      </a:lnTo>
                      <a:lnTo>
                        <a:pt x="878" y="366"/>
                      </a:lnTo>
                      <a:lnTo>
                        <a:pt x="793" y="400"/>
                      </a:lnTo>
                      <a:lnTo>
                        <a:pt x="707" y="431"/>
                      </a:lnTo>
                      <a:lnTo>
                        <a:pt x="618" y="455"/>
                      </a:lnTo>
                      <a:lnTo>
                        <a:pt x="527" y="476"/>
                      </a:lnTo>
                      <a:lnTo>
                        <a:pt x="437" y="492"/>
                      </a:lnTo>
                      <a:lnTo>
                        <a:pt x="346" y="504"/>
                      </a:lnTo>
                      <a:lnTo>
                        <a:pt x="253" y="511"/>
                      </a:lnTo>
                      <a:lnTo>
                        <a:pt x="159" y="513"/>
                      </a:lnTo>
                      <a:lnTo>
                        <a:pt x="157" y="513"/>
                      </a:lnTo>
                      <a:lnTo>
                        <a:pt x="65" y="511"/>
                      </a:lnTo>
                      <a:lnTo>
                        <a:pt x="61" y="510"/>
                      </a:lnTo>
                      <a:lnTo>
                        <a:pt x="63" y="508"/>
                      </a:lnTo>
                      <a:lnTo>
                        <a:pt x="65" y="489"/>
                      </a:lnTo>
                      <a:lnTo>
                        <a:pt x="7" y="539"/>
                      </a:lnTo>
                      <a:lnTo>
                        <a:pt x="58" y="599"/>
                      </a:lnTo>
                      <a:lnTo>
                        <a:pt x="60" y="579"/>
                      </a:lnTo>
                      <a:lnTo>
                        <a:pt x="60" y="576"/>
                      </a:lnTo>
                      <a:lnTo>
                        <a:pt x="61" y="578"/>
                      </a:lnTo>
                      <a:lnTo>
                        <a:pt x="157" y="579"/>
                      </a:lnTo>
                      <a:lnTo>
                        <a:pt x="255" y="578"/>
                      </a:lnTo>
                      <a:lnTo>
                        <a:pt x="351" y="571"/>
                      </a:lnTo>
                      <a:lnTo>
                        <a:pt x="447" y="558"/>
                      </a:lnTo>
                      <a:lnTo>
                        <a:pt x="541" y="543"/>
                      </a:lnTo>
                      <a:lnTo>
                        <a:pt x="634" y="520"/>
                      </a:lnTo>
                      <a:lnTo>
                        <a:pt x="726" y="494"/>
                      </a:lnTo>
                      <a:lnTo>
                        <a:pt x="817" y="462"/>
                      </a:lnTo>
                      <a:lnTo>
                        <a:pt x="906" y="428"/>
                      </a:lnTo>
                      <a:lnTo>
                        <a:pt x="993" y="386"/>
                      </a:lnTo>
                      <a:lnTo>
                        <a:pt x="1077" y="342"/>
                      </a:lnTo>
                      <a:lnTo>
                        <a:pt x="1161" y="291"/>
                      </a:lnTo>
                      <a:lnTo>
                        <a:pt x="1240" y="237"/>
                      </a:lnTo>
                      <a:lnTo>
                        <a:pt x="1318" y="180"/>
                      </a:lnTo>
                      <a:lnTo>
                        <a:pt x="1393" y="119"/>
                      </a:lnTo>
                      <a:lnTo>
                        <a:pt x="1461" y="54"/>
                      </a:lnTo>
                      <a:lnTo>
                        <a:pt x="1414" y="7"/>
                      </a:lnTo>
                      <a:close/>
                      <a:moveTo>
                        <a:pt x="1414" y="0"/>
                      </a:moveTo>
                      <a:lnTo>
                        <a:pt x="1468" y="54"/>
                      </a:lnTo>
                      <a:lnTo>
                        <a:pt x="1466" y="56"/>
                      </a:lnTo>
                      <a:lnTo>
                        <a:pt x="1395" y="124"/>
                      </a:lnTo>
                      <a:lnTo>
                        <a:pt x="1320" y="185"/>
                      </a:lnTo>
                      <a:lnTo>
                        <a:pt x="1241" y="243"/>
                      </a:lnTo>
                      <a:lnTo>
                        <a:pt x="1163" y="297"/>
                      </a:lnTo>
                      <a:lnTo>
                        <a:pt x="1079" y="347"/>
                      </a:lnTo>
                      <a:lnTo>
                        <a:pt x="995" y="391"/>
                      </a:lnTo>
                      <a:lnTo>
                        <a:pt x="908" y="433"/>
                      </a:lnTo>
                      <a:lnTo>
                        <a:pt x="819" y="468"/>
                      </a:lnTo>
                      <a:lnTo>
                        <a:pt x="728" y="499"/>
                      </a:lnTo>
                      <a:lnTo>
                        <a:pt x="636" y="525"/>
                      </a:lnTo>
                      <a:lnTo>
                        <a:pt x="543" y="548"/>
                      </a:lnTo>
                      <a:lnTo>
                        <a:pt x="449" y="564"/>
                      </a:lnTo>
                      <a:lnTo>
                        <a:pt x="353" y="576"/>
                      </a:lnTo>
                      <a:lnTo>
                        <a:pt x="257" y="583"/>
                      </a:lnTo>
                      <a:lnTo>
                        <a:pt x="159" y="585"/>
                      </a:lnTo>
                      <a:lnTo>
                        <a:pt x="157" y="585"/>
                      </a:lnTo>
                      <a:lnTo>
                        <a:pt x="65" y="583"/>
                      </a:lnTo>
                      <a:lnTo>
                        <a:pt x="63" y="604"/>
                      </a:lnTo>
                      <a:lnTo>
                        <a:pt x="61" y="611"/>
                      </a:lnTo>
                      <a:lnTo>
                        <a:pt x="58" y="606"/>
                      </a:lnTo>
                      <a:lnTo>
                        <a:pt x="2" y="541"/>
                      </a:lnTo>
                      <a:lnTo>
                        <a:pt x="0" y="539"/>
                      </a:lnTo>
                      <a:lnTo>
                        <a:pt x="2" y="537"/>
                      </a:lnTo>
                      <a:lnTo>
                        <a:pt x="65" y="482"/>
                      </a:lnTo>
                      <a:lnTo>
                        <a:pt x="70" y="478"/>
                      </a:lnTo>
                      <a:lnTo>
                        <a:pt x="70" y="483"/>
                      </a:lnTo>
                      <a:lnTo>
                        <a:pt x="68" y="506"/>
                      </a:lnTo>
                      <a:lnTo>
                        <a:pt x="157" y="508"/>
                      </a:lnTo>
                      <a:lnTo>
                        <a:pt x="252" y="506"/>
                      </a:lnTo>
                      <a:lnTo>
                        <a:pt x="344" y="499"/>
                      </a:lnTo>
                      <a:lnTo>
                        <a:pt x="435" y="487"/>
                      </a:lnTo>
                      <a:lnTo>
                        <a:pt x="526" y="471"/>
                      </a:lnTo>
                      <a:lnTo>
                        <a:pt x="616" y="450"/>
                      </a:lnTo>
                      <a:lnTo>
                        <a:pt x="705" y="426"/>
                      </a:lnTo>
                      <a:lnTo>
                        <a:pt x="791" y="394"/>
                      </a:lnTo>
                      <a:lnTo>
                        <a:pt x="877" y="361"/>
                      </a:lnTo>
                      <a:lnTo>
                        <a:pt x="960" y="323"/>
                      </a:lnTo>
                      <a:lnTo>
                        <a:pt x="1042" y="279"/>
                      </a:lnTo>
                      <a:lnTo>
                        <a:pt x="1121" y="232"/>
                      </a:lnTo>
                      <a:lnTo>
                        <a:pt x="1198" y="180"/>
                      </a:lnTo>
                      <a:lnTo>
                        <a:pt x="1273" y="124"/>
                      </a:lnTo>
                      <a:lnTo>
                        <a:pt x="1344" y="65"/>
                      </a:lnTo>
                      <a:lnTo>
                        <a:pt x="1412" y="2"/>
                      </a:lnTo>
                      <a:lnTo>
                        <a:pt x="1414"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408" name="Freeform 484"/>
                <p:cNvSpPr>
                  <a:spLocks/>
                </p:cNvSpPr>
                <p:nvPr/>
              </p:nvSpPr>
              <p:spPr bwMode="auto">
                <a:xfrm>
                  <a:off x="6033581" y="2539791"/>
                  <a:ext cx="570263" cy="1271159"/>
                </a:xfrm>
                <a:custGeom>
                  <a:avLst/>
                  <a:gdLst>
                    <a:gd name="T0" fmla="*/ 2147483647 w 454"/>
                    <a:gd name="T1" fmla="*/ 0 h 1012"/>
                    <a:gd name="T2" fmla="*/ 2147483647 w 454"/>
                    <a:gd name="T3" fmla="*/ 2147483647 h 1012"/>
                    <a:gd name="T4" fmla="*/ 2147483647 w 454"/>
                    <a:gd name="T5" fmla="*/ 2147483647 h 1012"/>
                    <a:gd name="T6" fmla="*/ 2147483647 w 454"/>
                    <a:gd name="T7" fmla="*/ 2147483647 h 1012"/>
                    <a:gd name="T8" fmla="*/ 2147483647 w 454"/>
                    <a:gd name="T9" fmla="*/ 2147483647 h 1012"/>
                    <a:gd name="T10" fmla="*/ 2147483647 w 454"/>
                    <a:gd name="T11" fmla="*/ 2147483647 h 1012"/>
                    <a:gd name="T12" fmla="*/ 2147483647 w 454"/>
                    <a:gd name="T13" fmla="*/ 2147483647 h 1012"/>
                    <a:gd name="T14" fmla="*/ 2147483647 w 454"/>
                    <a:gd name="T15" fmla="*/ 2147483647 h 1012"/>
                    <a:gd name="T16" fmla="*/ 2147483647 w 454"/>
                    <a:gd name="T17" fmla="*/ 2147483647 h 1012"/>
                    <a:gd name="T18" fmla="*/ 2147483647 w 454"/>
                    <a:gd name="T19" fmla="*/ 2147483647 h 1012"/>
                    <a:gd name="T20" fmla="*/ 2147483647 w 454"/>
                    <a:gd name="T21" fmla="*/ 2147483647 h 1012"/>
                    <a:gd name="T22" fmla="*/ 2147483647 w 454"/>
                    <a:gd name="T23" fmla="*/ 2147483647 h 1012"/>
                    <a:gd name="T24" fmla="*/ 2147483647 w 454"/>
                    <a:gd name="T25" fmla="*/ 2147483647 h 1012"/>
                    <a:gd name="T26" fmla="*/ 2147483647 w 454"/>
                    <a:gd name="T27" fmla="*/ 2147483647 h 1012"/>
                    <a:gd name="T28" fmla="*/ 2147483647 w 454"/>
                    <a:gd name="T29" fmla="*/ 2147483647 h 1012"/>
                    <a:gd name="T30" fmla="*/ 2147483647 w 454"/>
                    <a:gd name="T31" fmla="*/ 2147483647 h 1012"/>
                    <a:gd name="T32" fmla="*/ 2147483647 w 454"/>
                    <a:gd name="T33" fmla="*/ 2147483647 h 1012"/>
                    <a:gd name="T34" fmla="*/ 2147483647 w 454"/>
                    <a:gd name="T35" fmla="*/ 2147483647 h 1012"/>
                    <a:gd name="T36" fmla="*/ 2147483647 w 454"/>
                    <a:gd name="T37" fmla="*/ 2147483647 h 1012"/>
                    <a:gd name="T38" fmla="*/ 2147483647 w 454"/>
                    <a:gd name="T39" fmla="*/ 2147483647 h 1012"/>
                    <a:gd name="T40" fmla="*/ 0 w 454"/>
                    <a:gd name="T41" fmla="*/ 2147483647 h 1012"/>
                    <a:gd name="T42" fmla="*/ 2147483647 w 454"/>
                    <a:gd name="T43" fmla="*/ 0 h 10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4"/>
                    <a:gd name="T67" fmla="*/ 0 h 1012"/>
                    <a:gd name="T68" fmla="*/ 454 w 454"/>
                    <a:gd name="T69" fmla="*/ 1012 h 10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4" h="1012">
                      <a:moveTo>
                        <a:pt x="58" y="0"/>
                      </a:moveTo>
                      <a:lnTo>
                        <a:pt x="133" y="106"/>
                      </a:lnTo>
                      <a:lnTo>
                        <a:pt x="201" y="216"/>
                      </a:lnTo>
                      <a:lnTo>
                        <a:pt x="259" y="330"/>
                      </a:lnTo>
                      <a:lnTo>
                        <a:pt x="311" y="448"/>
                      </a:lnTo>
                      <a:lnTo>
                        <a:pt x="353" y="569"/>
                      </a:lnTo>
                      <a:lnTo>
                        <a:pt x="388" y="693"/>
                      </a:lnTo>
                      <a:lnTo>
                        <a:pt x="412" y="820"/>
                      </a:lnTo>
                      <a:lnTo>
                        <a:pt x="430" y="948"/>
                      </a:lnTo>
                      <a:lnTo>
                        <a:pt x="454" y="946"/>
                      </a:lnTo>
                      <a:lnTo>
                        <a:pt x="398" y="1012"/>
                      </a:lnTo>
                      <a:lnTo>
                        <a:pt x="334" y="958"/>
                      </a:lnTo>
                      <a:lnTo>
                        <a:pt x="358" y="955"/>
                      </a:lnTo>
                      <a:lnTo>
                        <a:pt x="341" y="832"/>
                      </a:lnTo>
                      <a:lnTo>
                        <a:pt x="316" y="710"/>
                      </a:lnTo>
                      <a:lnTo>
                        <a:pt x="283" y="592"/>
                      </a:lnTo>
                      <a:lnTo>
                        <a:pt x="243" y="475"/>
                      </a:lnTo>
                      <a:lnTo>
                        <a:pt x="194" y="361"/>
                      </a:lnTo>
                      <a:lnTo>
                        <a:pt x="136" y="251"/>
                      </a:lnTo>
                      <a:lnTo>
                        <a:pt x="72" y="145"/>
                      </a:lnTo>
                      <a:lnTo>
                        <a:pt x="0" y="44"/>
                      </a:lnTo>
                      <a:lnTo>
                        <a:pt x="58" y="0"/>
                      </a:lnTo>
                      <a:close/>
                    </a:path>
                  </a:pathLst>
                </a:custGeom>
                <a:solidFill>
                  <a:srgbClr val="28DE4F"/>
                </a:solidFill>
                <a:ln w="0">
                  <a:solidFill>
                    <a:srgbClr val="28DE4F"/>
                  </a:solidFill>
                  <a:prstDash val="solid"/>
                  <a:round/>
                  <a:headEnd/>
                  <a:tailEnd/>
                </a:ln>
              </p:spPr>
              <p:txBody>
                <a:bodyPr/>
                <a:lstStyle/>
                <a:p>
                  <a:endParaRPr lang="en-US" smtClean="0">
                    <a:solidFill>
                      <a:prstClr val="black"/>
                    </a:solidFill>
                    <a:latin typeface="Arial"/>
                  </a:endParaRPr>
                </a:p>
              </p:txBody>
            </p:sp>
            <p:sp>
              <p:nvSpPr>
                <p:cNvPr id="2409" name="Freeform 485"/>
                <p:cNvSpPr>
                  <a:spLocks noEditPoints="1"/>
                </p:cNvSpPr>
                <p:nvPr/>
              </p:nvSpPr>
              <p:spPr bwMode="auto">
                <a:xfrm>
                  <a:off x="6029813" y="2534766"/>
                  <a:ext cx="580312" cy="1281207"/>
                </a:xfrm>
                <a:custGeom>
                  <a:avLst/>
                  <a:gdLst>
                    <a:gd name="T0" fmla="*/ 2147483647 w 462"/>
                    <a:gd name="T1" fmla="*/ 2147483647 h 1020"/>
                    <a:gd name="T2" fmla="*/ 2147483647 w 462"/>
                    <a:gd name="T3" fmla="*/ 2147483647 h 1020"/>
                    <a:gd name="T4" fmla="*/ 2147483647 w 462"/>
                    <a:gd name="T5" fmla="*/ 2147483647 h 1020"/>
                    <a:gd name="T6" fmla="*/ 2147483647 w 462"/>
                    <a:gd name="T7" fmla="*/ 2147483647 h 1020"/>
                    <a:gd name="T8" fmla="*/ 2147483647 w 462"/>
                    <a:gd name="T9" fmla="*/ 2147483647 h 1020"/>
                    <a:gd name="T10" fmla="*/ 2147483647 w 462"/>
                    <a:gd name="T11" fmla="*/ 2147483647 h 1020"/>
                    <a:gd name="T12" fmla="*/ 2147483647 w 462"/>
                    <a:gd name="T13" fmla="*/ 2147483647 h 1020"/>
                    <a:gd name="T14" fmla="*/ 2147483647 w 462"/>
                    <a:gd name="T15" fmla="*/ 2147483647 h 1020"/>
                    <a:gd name="T16" fmla="*/ 2147483647 w 462"/>
                    <a:gd name="T17" fmla="*/ 2147483647 h 1020"/>
                    <a:gd name="T18" fmla="*/ 2147483647 w 462"/>
                    <a:gd name="T19" fmla="*/ 2147483647 h 1020"/>
                    <a:gd name="T20" fmla="*/ 2147483647 w 462"/>
                    <a:gd name="T21" fmla="*/ 2147483647 h 1020"/>
                    <a:gd name="T22" fmla="*/ 2147483647 w 462"/>
                    <a:gd name="T23" fmla="*/ 2147483647 h 1020"/>
                    <a:gd name="T24" fmla="*/ 2147483647 w 462"/>
                    <a:gd name="T25" fmla="*/ 2147483647 h 1020"/>
                    <a:gd name="T26" fmla="*/ 2147483647 w 462"/>
                    <a:gd name="T27" fmla="*/ 2147483647 h 1020"/>
                    <a:gd name="T28" fmla="*/ 2147483647 w 462"/>
                    <a:gd name="T29" fmla="*/ 2147483647 h 1020"/>
                    <a:gd name="T30" fmla="*/ 2147483647 w 462"/>
                    <a:gd name="T31" fmla="*/ 2147483647 h 1020"/>
                    <a:gd name="T32" fmla="*/ 2147483647 w 462"/>
                    <a:gd name="T33" fmla="*/ 2147483647 h 1020"/>
                    <a:gd name="T34" fmla="*/ 2147483647 w 462"/>
                    <a:gd name="T35" fmla="*/ 2147483647 h 1020"/>
                    <a:gd name="T36" fmla="*/ 2147483647 w 462"/>
                    <a:gd name="T37" fmla="*/ 2147483647 h 1020"/>
                    <a:gd name="T38" fmla="*/ 2147483647 w 462"/>
                    <a:gd name="T39" fmla="*/ 2147483647 h 1020"/>
                    <a:gd name="T40" fmla="*/ 2147483647 w 462"/>
                    <a:gd name="T41" fmla="*/ 2147483647 h 1020"/>
                    <a:gd name="T42" fmla="*/ 2147483647 w 462"/>
                    <a:gd name="T43" fmla="*/ 2147483647 h 1020"/>
                    <a:gd name="T44" fmla="*/ 2147483647 w 462"/>
                    <a:gd name="T45" fmla="*/ 2147483647 h 1020"/>
                    <a:gd name="T46" fmla="*/ 2147483647 w 462"/>
                    <a:gd name="T47" fmla="*/ 2147483647 h 1020"/>
                    <a:gd name="T48" fmla="*/ 2147483647 w 462"/>
                    <a:gd name="T49" fmla="*/ 2147483647 h 1020"/>
                    <a:gd name="T50" fmla="*/ 2147483647 w 462"/>
                    <a:gd name="T51" fmla="*/ 2147483647 h 1020"/>
                    <a:gd name="T52" fmla="*/ 2147483647 w 462"/>
                    <a:gd name="T53" fmla="*/ 2147483647 h 1020"/>
                    <a:gd name="T54" fmla="*/ 2147483647 w 462"/>
                    <a:gd name="T55" fmla="*/ 2147483647 h 1020"/>
                    <a:gd name="T56" fmla="*/ 2147483647 w 462"/>
                    <a:gd name="T57" fmla="*/ 2147483647 h 1020"/>
                    <a:gd name="T58" fmla="*/ 2147483647 w 462"/>
                    <a:gd name="T59" fmla="*/ 2147483647 h 1020"/>
                    <a:gd name="T60" fmla="*/ 2147483647 w 462"/>
                    <a:gd name="T61" fmla="*/ 2147483647 h 1020"/>
                    <a:gd name="T62" fmla="*/ 2147483647 w 462"/>
                    <a:gd name="T63" fmla="*/ 2147483647 h 1020"/>
                    <a:gd name="T64" fmla="*/ 2147483647 w 462"/>
                    <a:gd name="T65" fmla="*/ 2147483647 h 1020"/>
                    <a:gd name="T66" fmla="*/ 2147483647 w 462"/>
                    <a:gd name="T67" fmla="*/ 2147483647 h 1020"/>
                    <a:gd name="T68" fmla="*/ 2147483647 w 462"/>
                    <a:gd name="T69" fmla="*/ 2147483647 h 1020"/>
                    <a:gd name="T70" fmla="*/ 2147483647 w 462"/>
                    <a:gd name="T71" fmla="*/ 2147483647 h 1020"/>
                    <a:gd name="T72" fmla="*/ 2147483647 w 462"/>
                    <a:gd name="T73" fmla="*/ 2147483647 h 1020"/>
                    <a:gd name="T74" fmla="*/ 2147483647 w 462"/>
                    <a:gd name="T75" fmla="*/ 2147483647 h 1020"/>
                    <a:gd name="T76" fmla="*/ 2147483647 w 462"/>
                    <a:gd name="T77" fmla="*/ 2147483647 h 1020"/>
                    <a:gd name="T78" fmla="*/ 2147483647 w 462"/>
                    <a:gd name="T79" fmla="*/ 2147483647 h 1020"/>
                    <a:gd name="T80" fmla="*/ 2147483647 w 462"/>
                    <a:gd name="T81" fmla="*/ 2147483647 h 1020"/>
                    <a:gd name="T82" fmla="*/ 2147483647 w 462"/>
                    <a:gd name="T83" fmla="*/ 2147483647 h 1020"/>
                    <a:gd name="T84" fmla="*/ 2147483647 w 462"/>
                    <a:gd name="T85" fmla="*/ 2147483647 h 1020"/>
                    <a:gd name="T86" fmla="*/ 2147483647 w 462"/>
                    <a:gd name="T87" fmla="*/ 0 h 10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2"/>
                    <a:gd name="T133" fmla="*/ 0 h 1020"/>
                    <a:gd name="T134" fmla="*/ 462 w 462"/>
                    <a:gd name="T135" fmla="*/ 1020 h 10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2" h="1020">
                      <a:moveTo>
                        <a:pt x="61" y="9"/>
                      </a:moveTo>
                      <a:lnTo>
                        <a:pt x="7" y="49"/>
                      </a:lnTo>
                      <a:lnTo>
                        <a:pt x="43" y="96"/>
                      </a:lnTo>
                      <a:lnTo>
                        <a:pt x="78" y="149"/>
                      </a:lnTo>
                      <a:lnTo>
                        <a:pt x="111" y="201"/>
                      </a:lnTo>
                      <a:lnTo>
                        <a:pt x="143" y="255"/>
                      </a:lnTo>
                      <a:lnTo>
                        <a:pt x="172" y="309"/>
                      </a:lnTo>
                      <a:lnTo>
                        <a:pt x="200" y="365"/>
                      </a:lnTo>
                      <a:lnTo>
                        <a:pt x="225" y="421"/>
                      </a:lnTo>
                      <a:lnTo>
                        <a:pt x="249" y="479"/>
                      </a:lnTo>
                      <a:lnTo>
                        <a:pt x="270" y="536"/>
                      </a:lnTo>
                      <a:lnTo>
                        <a:pt x="289" y="594"/>
                      </a:lnTo>
                      <a:lnTo>
                        <a:pt x="307" y="653"/>
                      </a:lnTo>
                      <a:lnTo>
                        <a:pt x="323" y="714"/>
                      </a:lnTo>
                      <a:lnTo>
                        <a:pt x="337" y="774"/>
                      </a:lnTo>
                      <a:lnTo>
                        <a:pt x="358" y="896"/>
                      </a:lnTo>
                      <a:lnTo>
                        <a:pt x="364" y="959"/>
                      </a:lnTo>
                      <a:lnTo>
                        <a:pt x="364" y="960"/>
                      </a:lnTo>
                      <a:lnTo>
                        <a:pt x="361" y="962"/>
                      </a:lnTo>
                      <a:lnTo>
                        <a:pt x="344" y="964"/>
                      </a:lnTo>
                      <a:lnTo>
                        <a:pt x="401" y="1013"/>
                      </a:lnTo>
                      <a:lnTo>
                        <a:pt x="450" y="953"/>
                      </a:lnTo>
                      <a:lnTo>
                        <a:pt x="433" y="955"/>
                      </a:lnTo>
                      <a:lnTo>
                        <a:pt x="431" y="955"/>
                      </a:lnTo>
                      <a:lnTo>
                        <a:pt x="431" y="952"/>
                      </a:lnTo>
                      <a:lnTo>
                        <a:pt x="422" y="889"/>
                      </a:lnTo>
                      <a:lnTo>
                        <a:pt x="413" y="824"/>
                      </a:lnTo>
                      <a:lnTo>
                        <a:pt x="401" y="761"/>
                      </a:lnTo>
                      <a:lnTo>
                        <a:pt x="387" y="699"/>
                      </a:lnTo>
                      <a:lnTo>
                        <a:pt x="371" y="636"/>
                      </a:lnTo>
                      <a:lnTo>
                        <a:pt x="333" y="514"/>
                      </a:lnTo>
                      <a:lnTo>
                        <a:pt x="310" y="452"/>
                      </a:lnTo>
                      <a:lnTo>
                        <a:pt x="286" y="393"/>
                      </a:lnTo>
                      <a:lnTo>
                        <a:pt x="260" y="336"/>
                      </a:lnTo>
                      <a:lnTo>
                        <a:pt x="200" y="220"/>
                      </a:lnTo>
                      <a:lnTo>
                        <a:pt x="167" y="165"/>
                      </a:lnTo>
                      <a:lnTo>
                        <a:pt x="132" y="110"/>
                      </a:lnTo>
                      <a:lnTo>
                        <a:pt x="61" y="9"/>
                      </a:lnTo>
                      <a:close/>
                      <a:moveTo>
                        <a:pt x="61" y="0"/>
                      </a:moveTo>
                      <a:lnTo>
                        <a:pt x="63" y="2"/>
                      </a:lnTo>
                      <a:lnTo>
                        <a:pt x="101" y="56"/>
                      </a:lnTo>
                      <a:lnTo>
                        <a:pt x="138" y="109"/>
                      </a:lnTo>
                      <a:lnTo>
                        <a:pt x="172" y="163"/>
                      </a:lnTo>
                      <a:lnTo>
                        <a:pt x="206" y="219"/>
                      </a:lnTo>
                      <a:lnTo>
                        <a:pt x="265" y="334"/>
                      </a:lnTo>
                      <a:lnTo>
                        <a:pt x="291" y="391"/>
                      </a:lnTo>
                      <a:lnTo>
                        <a:pt x="316" y="451"/>
                      </a:lnTo>
                      <a:lnTo>
                        <a:pt x="338" y="512"/>
                      </a:lnTo>
                      <a:lnTo>
                        <a:pt x="377" y="634"/>
                      </a:lnTo>
                      <a:lnTo>
                        <a:pt x="392" y="697"/>
                      </a:lnTo>
                      <a:lnTo>
                        <a:pt x="406" y="760"/>
                      </a:lnTo>
                      <a:lnTo>
                        <a:pt x="419" y="822"/>
                      </a:lnTo>
                      <a:lnTo>
                        <a:pt x="436" y="950"/>
                      </a:lnTo>
                      <a:lnTo>
                        <a:pt x="455" y="948"/>
                      </a:lnTo>
                      <a:lnTo>
                        <a:pt x="457" y="948"/>
                      </a:lnTo>
                      <a:lnTo>
                        <a:pt x="462" y="946"/>
                      </a:lnTo>
                      <a:lnTo>
                        <a:pt x="459" y="952"/>
                      </a:lnTo>
                      <a:lnTo>
                        <a:pt x="403" y="1018"/>
                      </a:lnTo>
                      <a:lnTo>
                        <a:pt x="401" y="1020"/>
                      </a:lnTo>
                      <a:lnTo>
                        <a:pt x="399" y="1018"/>
                      </a:lnTo>
                      <a:lnTo>
                        <a:pt x="337" y="966"/>
                      </a:lnTo>
                      <a:lnTo>
                        <a:pt x="335" y="964"/>
                      </a:lnTo>
                      <a:lnTo>
                        <a:pt x="331" y="960"/>
                      </a:lnTo>
                      <a:lnTo>
                        <a:pt x="337" y="960"/>
                      </a:lnTo>
                      <a:lnTo>
                        <a:pt x="359" y="957"/>
                      </a:lnTo>
                      <a:lnTo>
                        <a:pt x="352" y="898"/>
                      </a:lnTo>
                      <a:lnTo>
                        <a:pt x="331" y="775"/>
                      </a:lnTo>
                      <a:lnTo>
                        <a:pt x="317" y="716"/>
                      </a:lnTo>
                      <a:lnTo>
                        <a:pt x="302" y="655"/>
                      </a:lnTo>
                      <a:lnTo>
                        <a:pt x="284" y="596"/>
                      </a:lnTo>
                      <a:lnTo>
                        <a:pt x="265" y="538"/>
                      </a:lnTo>
                      <a:lnTo>
                        <a:pt x="244" y="480"/>
                      </a:lnTo>
                      <a:lnTo>
                        <a:pt x="220" y="423"/>
                      </a:lnTo>
                      <a:lnTo>
                        <a:pt x="195" y="367"/>
                      </a:lnTo>
                      <a:lnTo>
                        <a:pt x="167" y="311"/>
                      </a:lnTo>
                      <a:lnTo>
                        <a:pt x="138" y="257"/>
                      </a:lnTo>
                      <a:lnTo>
                        <a:pt x="106" y="203"/>
                      </a:lnTo>
                      <a:lnTo>
                        <a:pt x="73" y="151"/>
                      </a:lnTo>
                      <a:lnTo>
                        <a:pt x="38" y="98"/>
                      </a:lnTo>
                      <a:lnTo>
                        <a:pt x="1" y="49"/>
                      </a:lnTo>
                      <a:lnTo>
                        <a:pt x="0" y="48"/>
                      </a:lnTo>
                      <a:lnTo>
                        <a:pt x="3" y="46"/>
                      </a:lnTo>
                      <a:lnTo>
                        <a:pt x="61" y="2"/>
                      </a:lnTo>
                      <a:lnTo>
                        <a:pt x="6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410" name="Freeform 486"/>
                <p:cNvSpPr>
                  <a:spLocks/>
                </p:cNvSpPr>
                <p:nvPr/>
              </p:nvSpPr>
              <p:spPr bwMode="auto">
                <a:xfrm>
                  <a:off x="1953815" y="2449353"/>
                  <a:ext cx="589105" cy="1144294"/>
                </a:xfrm>
                <a:custGeom>
                  <a:avLst/>
                  <a:gdLst>
                    <a:gd name="T0" fmla="*/ 2147483647 w 469"/>
                    <a:gd name="T1" fmla="*/ 0 h 911"/>
                    <a:gd name="T2" fmla="*/ 2147483647 w 469"/>
                    <a:gd name="T3" fmla="*/ 2147483647 h 911"/>
                    <a:gd name="T4" fmla="*/ 2147483647 w 469"/>
                    <a:gd name="T5" fmla="*/ 2147483647 h 911"/>
                    <a:gd name="T6" fmla="*/ 2147483647 w 469"/>
                    <a:gd name="T7" fmla="*/ 2147483647 h 911"/>
                    <a:gd name="T8" fmla="*/ 2147483647 w 469"/>
                    <a:gd name="T9" fmla="*/ 2147483647 h 911"/>
                    <a:gd name="T10" fmla="*/ 2147483647 w 469"/>
                    <a:gd name="T11" fmla="*/ 2147483647 h 911"/>
                    <a:gd name="T12" fmla="*/ 2147483647 w 469"/>
                    <a:gd name="T13" fmla="*/ 2147483647 h 911"/>
                    <a:gd name="T14" fmla="*/ 2147483647 w 469"/>
                    <a:gd name="T15" fmla="*/ 2147483647 h 911"/>
                    <a:gd name="T16" fmla="*/ 2147483647 w 469"/>
                    <a:gd name="T17" fmla="*/ 2147483647 h 911"/>
                    <a:gd name="T18" fmla="*/ 2147483647 w 469"/>
                    <a:gd name="T19" fmla="*/ 2147483647 h 911"/>
                    <a:gd name="T20" fmla="*/ 2147483647 w 469"/>
                    <a:gd name="T21" fmla="*/ 2147483647 h 911"/>
                    <a:gd name="T22" fmla="*/ 0 w 469"/>
                    <a:gd name="T23" fmla="*/ 2147483647 h 911"/>
                    <a:gd name="T24" fmla="*/ 2147483647 w 469"/>
                    <a:gd name="T25" fmla="*/ 2147483647 h 911"/>
                    <a:gd name="T26" fmla="*/ 2147483647 w 469"/>
                    <a:gd name="T27" fmla="*/ 2147483647 h 911"/>
                    <a:gd name="T28" fmla="*/ 2147483647 w 469"/>
                    <a:gd name="T29" fmla="*/ 2147483647 h 911"/>
                    <a:gd name="T30" fmla="*/ 2147483647 w 469"/>
                    <a:gd name="T31" fmla="*/ 2147483647 h 911"/>
                    <a:gd name="T32" fmla="*/ 2147483647 w 469"/>
                    <a:gd name="T33" fmla="*/ 2147483647 h 911"/>
                    <a:gd name="T34" fmla="*/ 2147483647 w 469"/>
                    <a:gd name="T35" fmla="*/ 2147483647 h 911"/>
                    <a:gd name="T36" fmla="*/ 2147483647 w 469"/>
                    <a:gd name="T37" fmla="*/ 2147483647 h 911"/>
                    <a:gd name="T38" fmla="*/ 2147483647 w 469"/>
                    <a:gd name="T39" fmla="*/ 2147483647 h 911"/>
                    <a:gd name="T40" fmla="*/ 2147483647 w 469"/>
                    <a:gd name="T41" fmla="*/ 2147483647 h 911"/>
                    <a:gd name="T42" fmla="*/ 2147483647 w 469"/>
                    <a:gd name="T43" fmla="*/ 0 h 9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9"/>
                    <a:gd name="T67" fmla="*/ 0 h 911"/>
                    <a:gd name="T68" fmla="*/ 469 w 469"/>
                    <a:gd name="T69" fmla="*/ 911 h 9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9" h="911">
                      <a:moveTo>
                        <a:pt x="461" y="0"/>
                      </a:moveTo>
                      <a:lnTo>
                        <a:pt x="469" y="84"/>
                      </a:lnTo>
                      <a:lnTo>
                        <a:pt x="450" y="70"/>
                      </a:lnTo>
                      <a:lnTo>
                        <a:pt x="379" y="163"/>
                      </a:lnTo>
                      <a:lnTo>
                        <a:pt x="314" y="260"/>
                      </a:lnTo>
                      <a:lnTo>
                        <a:pt x="256" y="362"/>
                      </a:lnTo>
                      <a:lnTo>
                        <a:pt x="206" y="465"/>
                      </a:lnTo>
                      <a:lnTo>
                        <a:pt x="160" y="573"/>
                      </a:lnTo>
                      <a:lnTo>
                        <a:pt x="124" y="683"/>
                      </a:lnTo>
                      <a:lnTo>
                        <a:pt x="94" y="796"/>
                      </a:lnTo>
                      <a:lnTo>
                        <a:pt x="71" y="911"/>
                      </a:lnTo>
                      <a:lnTo>
                        <a:pt x="0" y="899"/>
                      </a:lnTo>
                      <a:lnTo>
                        <a:pt x="23" y="781"/>
                      </a:lnTo>
                      <a:lnTo>
                        <a:pt x="54" y="662"/>
                      </a:lnTo>
                      <a:lnTo>
                        <a:pt x="92" y="548"/>
                      </a:lnTo>
                      <a:lnTo>
                        <a:pt x="140" y="435"/>
                      </a:lnTo>
                      <a:lnTo>
                        <a:pt x="192" y="327"/>
                      </a:lnTo>
                      <a:lnTo>
                        <a:pt x="253" y="222"/>
                      </a:lnTo>
                      <a:lnTo>
                        <a:pt x="319" y="121"/>
                      </a:lnTo>
                      <a:lnTo>
                        <a:pt x="394" y="23"/>
                      </a:lnTo>
                      <a:lnTo>
                        <a:pt x="375" y="9"/>
                      </a:lnTo>
                      <a:lnTo>
                        <a:pt x="461" y="0"/>
                      </a:lnTo>
                      <a:close/>
                    </a:path>
                  </a:pathLst>
                </a:custGeom>
                <a:solidFill>
                  <a:srgbClr val="47D7F4"/>
                </a:solidFill>
                <a:ln w="0">
                  <a:solidFill>
                    <a:srgbClr val="47D7F4"/>
                  </a:solidFill>
                  <a:prstDash val="solid"/>
                  <a:round/>
                  <a:headEnd/>
                  <a:tailEnd/>
                </a:ln>
              </p:spPr>
              <p:txBody>
                <a:bodyPr/>
                <a:lstStyle/>
                <a:p>
                  <a:endParaRPr lang="en-US" smtClean="0">
                    <a:solidFill>
                      <a:prstClr val="black"/>
                    </a:solidFill>
                    <a:latin typeface="Arial"/>
                  </a:endParaRPr>
                </a:p>
              </p:txBody>
            </p:sp>
            <p:sp>
              <p:nvSpPr>
                <p:cNvPr id="2411" name="Freeform 487"/>
                <p:cNvSpPr>
                  <a:spLocks noEditPoints="1"/>
                </p:cNvSpPr>
                <p:nvPr/>
              </p:nvSpPr>
              <p:spPr bwMode="auto">
                <a:xfrm>
                  <a:off x="1948791" y="2445584"/>
                  <a:ext cx="599153" cy="1153087"/>
                </a:xfrm>
                <a:custGeom>
                  <a:avLst/>
                  <a:gdLst>
                    <a:gd name="T0" fmla="*/ 2147483647 w 477"/>
                    <a:gd name="T1" fmla="*/ 2147483647 h 918"/>
                    <a:gd name="T2" fmla="*/ 2147483647 w 477"/>
                    <a:gd name="T3" fmla="*/ 2147483647 h 918"/>
                    <a:gd name="T4" fmla="*/ 2147483647 w 477"/>
                    <a:gd name="T5" fmla="*/ 2147483647 h 918"/>
                    <a:gd name="T6" fmla="*/ 2147483647 w 477"/>
                    <a:gd name="T7" fmla="*/ 2147483647 h 918"/>
                    <a:gd name="T8" fmla="*/ 2147483647 w 477"/>
                    <a:gd name="T9" fmla="*/ 2147483647 h 918"/>
                    <a:gd name="T10" fmla="*/ 2147483647 w 477"/>
                    <a:gd name="T11" fmla="*/ 2147483647 h 918"/>
                    <a:gd name="T12" fmla="*/ 2147483647 w 477"/>
                    <a:gd name="T13" fmla="*/ 2147483647 h 918"/>
                    <a:gd name="T14" fmla="*/ 2147483647 w 477"/>
                    <a:gd name="T15" fmla="*/ 2147483647 h 918"/>
                    <a:gd name="T16" fmla="*/ 2147483647 w 477"/>
                    <a:gd name="T17" fmla="*/ 2147483647 h 918"/>
                    <a:gd name="T18" fmla="*/ 2147483647 w 477"/>
                    <a:gd name="T19" fmla="*/ 2147483647 h 918"/>
                    <a:gd name="T20" fmla="*/ 2147483647 w 477"/>
                    <a:gd name="T21" fmla="*/ 2147483647 h 918"/>
                    <a:gd name="T22" fmla="*/ 2147483647 w 477"/>
                    <a:gd name="T23" fmla="*/ 2147483647 h 918"/>
                    <a:gd name="T24" fmla="*/ 2147483647 w 477"/>
                    <a:gd name="T25" fmla="*/ 2147483647 h 918"/>
                    <a:gd name="T26" fmla="*/ 2147483647 w 477"/>
                    <a:gd name="T27" fmla="*/ 2147483647 h 918"/>
                    <a:gd name="T28" fmla="*/ 2147483647 w 477"/>
                    <a:gd name="T29" fmla="*/ 2147483647 h 918"/>
                    <a:gd name="T30" fmla="*/ 2147483647 w 477"/>
                    <a:gd name="T31" fmla="*/ 2147483647 h 918"/>
                    <a:gd name="T32" fmla="*/ 2147483647 w 477"/>
                    <a:gd name="T33" fmla="*/ 2147483647 h 918"/>
                    <a:gd name="T34" fmla="*/ 2147483647 w 477"/>
                    <a:gd name="T35" fmla="*/ 2147483647 h 918"/>
                    <a:gd name="T36" fmla="*/ 2147483647 w 477"/>
                    <a:gd name="T37" fmla="*/ 2147483647 h 918"/>
                    <a:gd name="T38" fmla="*/ 2147483647 w 477"/>
                    <a:gd name="T39" fmla="*/ 2147483647 h 918"/>
                    <a:gd name="T40" fmla="*/ 2147483647 w 477"/>
                    <a:gd name="T41" fmla="*/ 2147483647 h 918"/>
                    <a:gd name="T42" fmla="*/ 2147483647 w 477"/>
                    <a:gd name="T43" fmla="*/ 2147483647 h 918"/>
                    <a:gd name="T44" fmla="*/ 2147483647 w 477"/>
                    <a:gd name="T45" fmla="*/ 2147483647 h 918"/>
                    <a:gd name="T46" fmla="*/ 2147483647 w 477"/>
                    <a:gd name="T47" fmla="*/ 2147483647 h 918"/>
                    <a:gd name="T48" fmla="*/ 2147483647 w 477"/>
                    <a:gd name="T49" fmla="*/ 2147483647 h 918"/>
                    <a:gd name="T50" fmla="*/ 2147483647 w 477"/>
                    <a:gd name="T51" fmla="*/ 2147483647 h 918"/>
                    <a:gd name="T52" fmla="*/ 2147483647 w 477"/>
                    <a:gd name="T53" fmla="*/ 2147483647 h 918"/>
                    <a:gd name="T54" fmla="*/ 0 w 477"/>
                    <a:gd name="T55" fmla="*/ 2147483647 h 918"/>
                    <a:gd name="T56" fmla="*/ 2147483647 w 477"/>
                    <a:gd name="T57" fmla="*/ 2147483647 h 918"/>
                    <a:gd name="T58" fmla="*/ 2147483647 w 477"/>
                    <a:gd name="T59" fmla="*/ 2147483647 h 918"/>
                    <a:gd name="T60" fmla="*/ 2147483647 w 477"/>
                    <a:gd name="T61" fmla="*/ 2147483647 h 918"/>
                    <a:gd name="T62" fmla="*/ 2147483647 w 477"/>
                    <a:gd name="T63" fmla="*/ 2147483647 h 918"/>
                    <a:gd name="T64" fmla="*/ 2147483647 w 477"/>
                    <a:gd name="T65" fmla="*/ 2147483647 h 918"/>
                    <a:gd name="T66" fmla="*/ 2147483647 w 477"/>
                    <a:gd name="T67" fmla="*/ 2147483647 h 918"/>
                    <a:gd name="T68" fmla="*/ 2147483647 w 477"/>
                    <a:gd name="T69" fmla="*/ 2147483647 h 918"/>
                    <a:gd name="T70" fmla="*/ 2147483647 w 477"/>
                    <a:gd name="T71" fmla="*/ 2147483647 h 918"/>
                    <a:gd name="T72" fmla="*/ 2147483647 w 477"/>
                    <a:gd name="T73" fmla="*/ 0 h 9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7"/>
                    <a:gd name="T112" fmla="*/ 0 h 918"/>
                    <a:gd name="T113" fmla="*/ 477 w 477"/>
                    <a:gd name="T114" fmla="*/ 918 h 9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7" h="918">
                      <a:moveTo>
                        <a:pt x="463" y="7"/>
                      </a:moveTo>
                      <a:lnTo>
                        <a:pt x="386" y="16"/>
                      </a:lnTo>
                      <a:lnTo>
                        <a:pt x="400" y="24"/>
                      </a:lnTo>
                      <a:lnTo>
                        <a:pt x="402" y="26"/>
                      </a:lnTo>
                      <a:lnTo>
                        <a:pt x="400" y="28"/>
                      </a:lnTo>
                      <a:lnTo>
                        <a:pt x="327" y="124"/>
                      </a:lnTo>
                      <a:lnTo>
                        <a:pt x="260" y="225"/>
                      </a:lnTo>
                      <a:lnTo>
                        <a:pt x="229" y="277"/>
                      </a:lnTo>
                      <a:lnTo>
                        <a:pt x="199" y="331"/>
                      </a:lnTo>
                      <a:lnTo>
                        <a:pt x="171" y="384"/>
                      </a:lnTo>
                      <a:lnTo>
                        <a:pt x="123" y="496"/>
                      </a:lnTo>
                      <a:lnTo>
                        <a:pt x="100" y="551"/>
                      </a:lnTo>
                      <a:lnTo>
                        <a:pt x="79" y="609"/>
                      </a:lnTo>
                      <a:lnTo>
                        <a:pt x="44" y="724"/>
                      </a:lnTo>
                      <a:lnTo>
                        <a:pt x="30" y="784"/>
                      </a:lnTo>
                      <a:lnTo>
                        <a:pt x="18" y="843"/>
                      </a:lnTo>
                      <a:lnTo>
                        <a:pt x="7" y="900"/>
                      </a:lnTo>
                      <a:lnTo>
                        <a:pt x="74" y="913"/>
                      </a:lnTo>
                      <a:lnTo>
                        <a:pt x="84" y="855"/>
                      </a:lnTo>
                      <a:lnTo>
                        <a:pt x="96" y="799"/>
                      </a:lnTo>
                      <a:lnTo>
                        <a:pt x="110" y="742"/>
                      </a:lnTo>
                      <a:lnTo>
                        <a:pt x="126" y="686"/>
                      </a:lnTo>
                      <a:lnTo>
                        <a:pt x="144" y="630"/>
                      </a:lnTo>
                      <a:lnTo>
                        <a:pt x="163" y="576"/>
                      </a:lnTo>
                      <a:lnTo>
                        <a:pt x="184" y="522"/>
                      </a:lnTo>
                      <a:lnTo>
                        <a:pt x="208" y="468"/>
                      </a:lnTo>
                      <a:lnTo>
                        <a:pt x="259" y="363"/>
                      </a:lnTo>
                      <a:lnTo>
                        <a:pt x="316" y="263"/>
                      </a:lnTo>
                      <a:lnTo>
                        <a:pt x="381" y="166"/>
                      </a:lnTo>
                      <a:lnTo>
                        <a:pt x="452" y="71"/>
                      </a:lnTo>
                      <a:lnTo>
                        <a:pt x="454" y="70"/>
                      </a:lnTo>
                      <a:lnTo>
                        <a:pt x="456" y="71"/>
                      </a:lnTo>
                      <a:lnTo>
                        <a:pt x="472" y="82"/>
                      </a:lnTo>
                      <a:lnTo>
                        <a:pt x="463" y="7"/>
                      </a:lnTo>
                      <a:close/>
                      <a:moveTo>
                        <a:pt x="466" y="0"/>
                      </a:moveTo>
                      <a:lnTo>
                        <a:pt x="468" y="3"/>
                      </a:lnTo>
                      <a:lnTo>
                        <a:pt x="477" y="87"/>
                      </a:lnTo>
                      <a:lnTo>
                        <a:pt x="477" y="92"/>
                      </a:lnTo>
                      <a:lnTo>
                        <a:pt x="473" y="91"/>
                      </a:lnTo>
                      <a:lnTo>
                        <a:pt x="454" y="77"/>
                      </a:lnTo>
                      <a:lnTo>
                        <a:pt x="386" y="167"/>
                      </a:lnTo>
                      <a:lnTo>
                        <a:pt x="322" y="265"/>
                      </a:lnTo>
                      <a:lnTo>
                        <a:pt x="264" y="365"/>
                      </a:lnTo>
                      <a:lnTo>
                        <a:pt x="213" y="469"/>
                      </a:lnTo>
                      <a:lnTo>
                        <a:pt x="189" y="523"/>
                      </a:lnTo>
                      <a:lnTo>
                        <a:pt x="168" y="578"/>
                      </a:lnTo>
                      <a:lnTo>
                        <a:pt x="149" y="632"/>
                      </a:lnTo>
                      <a:lnTo>
                        <a:pt x="131" y="688"/>
                      </a:lnTo>
                      <a:lnTo>
                        <a:pt x="116" y="743"/>
                      </a:lnTo>
                      <a:lnTo>
                        <a:pt x="102" y="801"/>
                      </a:lnTo>
                      <a:lnTo>
                        <a:pt x="89" y="857"/>
                      </a:lnTo>
                      <a:lnTo>
                        <a:pt x="79" y="914"/>
                      </a:lnTo>
                      <a:lnTo>
                        <a:pt x="77" y="918"/>
                      </a:lnTo>
                      <a:lnTo>
                        <a:pt x="75" y="918"/>
                      </a:lnTo>
                      <a:lnTo>
                        <a:pt x="4" y="906"/>
                      </a:lnTo>
                      <a:lnTo>
                        <a:pt x="0" y="904"/>
                      </a:lnTo>
                      <a:lnTo>
                        <a:pt x="2" y="902"/>
                      </a:lnTo>
                      <a:lnTo>
                        <a:pt x="13" y="841"/>
                      </a:lnTo>
                      <a:lnTo>
                        <a:pt x="25" y="782"/>
                      </a:lnTo>
                      <a:lnTo>
                        <a:pt x="39" y="722"/>
                      </a:lnTo>
                      <a:lnTo>
                        <a:pt x="74" y="607"/>
                      </a:lnTo>
                      <a:lnTo>
                        <a:pt x="95" y="550"/>
                      </a:lnTo>
                      <a:lnTo>
                        <a:pt x="117" y="494"/>
                      </a:lnTo>
                      <a:lnTo>
                        <a:pt x="166" y="382"/>
                      </a:lnTo>
                      <a:lnTo>
                        <a:pt x="194" y="330"/>
                      </a:lnTo>
                      <a:lnTo>
                        <a:pt x="224" y="276"/>
                      </a:lnTo>
                      <a:lnTo>
                        <a:pt x="255" y="223"/>
                      </a:lnTo>
                      <a:lnTo>
                        <a:pt x="322" y="122"/>
                      </a:lnTo>
                      <a:lnTo>
                        <a:pt x="395" y="26"/>
                      </a:lnTo>
                      <a:lnTo>
                        <a:pt x="379" y="16"/>
                      </a:lnTo>
                      <a:lnTo>
                        <a:pt x="372" y="10"/>
                      </a:lnTo>
                      <a:lnTo>
                        <a:pt x="379" y="10"/>
                      </a:lnTo>
                      <a:lnTo>
                        <a:pt x="465" y="2"/>
                      </a:lnTo>
                      <a:lnTo>
                        <a:pt x="466"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412" name="Freeform 488"/>
                <p:cNvSpPr>
                  <a:spLocks/>
                </p:cNvSpPr>
                <p:nvPr/>
              </p:nvSpPr>
              <p:spPr bwMode="auto">
                <a:xfrm>
                  <a:off x="2672296" y="5599616"/>
                  <a:ext cx="1384206" cy="675774"/>
                </a:xfrm>
                <a:custGeom>
                  <a:avLst/>
                  <a:gdLst>
                    <a:gd name="T0" fmla="*/ 2147483647 w 1102"/>
                    <a:gd name="T1" fmla="*/ 0 h 538"/>
                    <a:gd name="T2" fmla="*/ 2147483647 w 1102"/>
                    <a:gd name="T3" fmla="*/ 2147483647 h 538"/>
                    <a:gd name="T4" fmla="*/ 2147483647 w 1102"/>
                    <a:gd name="T5" fmla="*/ 2147483647 h 538"/>
                    <a:gd name="T6" fmla="*/ 2147483647 w 1102"/>
                    <a:gd name="T7" fmla="*/ 2147483647 h 538"/>
                    <a:gd name="T8" fmla="*/ 2147483647 w 1102"/>
                    <a:gd name="T9" fmla="*/ 2147483647 h 538"/>
                    <a:gd name="T10" fmla="*/ 2147483647 w 1102"/>
                    <a:gd name="T11" fmla="*/ 2147483647 h 538"/>
                    <a:gd name="T12" fmla="*/ 2147483647 w 1102"/>
                    <a:gd name="T13" fmla="*/ 2147483647 h 538"/>
                    <a:gd name="T14" fmla="*/ 2147483647 w 1102"/>
                    <a:gd name="T15" fmla="*/ 2147483647 h 538"/>
                    <a:gd name="T16" fmla="*/ 2147483647 w 1102"/>
                    <a:gd name="T17" fmla="*/ 2147483647 h 538"/>
                    <a:gd name="T18" fmla="*/ 2147483647 w 1102"/>
                    <a:gd name="T19" fmla="*/ 2147483647 h 538"/>
                    <a:gd name="T20" fmla="*/ 2147483647 w 1102"/>
                    <a:gd name="T21" fmla="*/ 2147483647 h 538"/>
                    <a:gd name="T22" fmla="*/ 2147483647 w 1102"/>
                    <a:gd name="T23" fmla="*/ 2147483647 h 538"/>
                    <a:gd name="T24" fmla="*/ 2147483647 w 1102"/>
                    <a:gd name="T25" fmla="*/ 2147483647 h 538"/>
                    <a:gd name="T26" fmla="*/ 2147483647 w 1102"/>
                    <a:gd name="T27" fmla="*/ 2147483647 h 538"/>
                    <a:gd name="T28" fmla="*/ 2147483647 w 1102"/>
                    <a:gd name="T29" fmla="*/ 2147483647 h 538"/>
                    <a:gd name="T30" fmla="*/ 2147483647 w 1102"/>
                    <a:gd name="T31" fmla="*/ 2147483647 h 538"/>
                    <a:gd name="T32" fmla="*/ 2147483647 w 1102"/>
                    <a:gd name="T33" fmla="*/ 2147483647 h 538"/>
                    <a:gd name="T34" fmla="*/ 2147483647 w 1102"/>
                    <a:gd name="T35" fmla="*/ 2147483647 h 538"/>
                    <a:gd name="T36" fmla="*/ 2147483647 w 1102"/>
                    <a:gd name="T37" fmla="*/ 2147483647 h 538"/>
                    <a:gd name="T38" fmla="*/ 2147483647 w 1102"/>
                    <a:gd name="T39" fmla="*/ 2147483647 h 538"/>
                    <a:gd name="T40" fmla="*/ 2147483647 w 1102"/>
                    <a:gd name="T41" fmla="*/ 2147483647 h 538"/>
                    <a:gd name="T42" fmla="*/ 2147483647 w 1102"/>
                    <a:gd name="T43" fmla="*/ 2147483647 h 538"/>
                    <a:gd name="T44" fmla="*/ 0 w 1102"/>
                    <a:gd name="T45" fmla="*/ 2147483647 h 538"/>
                    <a:gd name="T46" fmla="*/ 2147483647 w 1102"/>
                    <a:gd name="T47" fmla="*/ 0 h 5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02"/>
                    <a:gd name="T73" fmla="*/ 0 h 538"/>
                    <a:gd name="T74" fmla="*/ 1102 w 1102"/>
                    <a:gd name="T75" fmla="*/ 538 h 5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02" h="538">
                      <a:moveTo>
                        <a:pt x="86" y="0"/>
                      </a:moveTo>
                      <a:lnTo>
                        <a:pt x="68" y="18"/>
                      </a:lnTo>
                      <a:lnTo>
                        <a:pt x="168" y="100"/>
                      </a:lnTo>
                      <a:lnTo>
                        <a:pt x="271" y="173"/>
                      </a:lnTo>
                      <a:lnTo>
                        <a:pt x="379" y="241"/>
                      </a:lnTo>
                      <a:lnTo>
                        <a:pt x="491" y="299"/>
                      </a:lnTo>
                      <a:lnTo>
                        <a:pt x="608" y="349"/>
                      </a:lnTo>
                      <a:lnTo>
                        <a:pt x="728" y="391"/>
                      </a:lnTo>
                      <a:lnTo>
                        <a:pt x="850" y="424"/>
                      </a:lnTo>
                      <a:lnTo>
                        <a:pt x="974" y="451"/>
                      </a:lnTo>
                      <a:lnTo>
                        <a:pt x="1102" y="466"/>
                      </a:lnTo>
                      <a:lnTo>
                        <a:pt x="1095" y="538"/>
                      </a:lnTo>
                      <a:lnTo>
                        <a:pt x="964" y="522"/>
                      </a:lnTo>
                      <a:lnTo>
                        <a:pt x="833" y="496"/>
                      </a:lnTo>
                      <a:lnTo>
                        <a:pt x="706" y="461"/>
                      </a:lnTo>
                      <a:lnTo>
                        <a:pt x="582" y="417"/>
                      </a:lnTo>
                      <a:lnTo>
                        <a:pt x="461" y="365"/>
                      </a:lnTo>
                      <a:lnTo>
                        <a:pt x="344" y="304"/>
                      </a:lnTo>
                      <a:lnTo>
                        <a:pt x="231" y="234"/>
                      </a:lnTo>
                      <a:lnTo>
                        <a:pt x="123" y="157"/>
                      </a:lnTo>
                      <a:lnTo>
                        <a:pt x="21" y="72"/>
                      </a:lnTo>
                      <a:lnTo>
                        <a:pt x="6" y="89"/>
                      </a:lnTo>
                      <a:lnTo>
                        <a:pt x="0" y="4"/>
                      </a:lnTo>
                      <a:lnTo>
                        <a:pt x="86" y="0"/>
                      </a:lnTo>
                      <a:close/>
                    </a:path>
                  </a:pathLst>
                </a:custGeom>
                <a:solidFill>
                  <a:srgbClr val="1C4007"/>
                </a:solidFill>
                <a:ln w="0">
                  <a:solidFill>
                    <a:srgbClr val="1C4007"/>
                  </a:solidFill>
                  <a:prstDash val="solid"/>
                  <a:round/>
                  <a:headEnd/>
                  <a:tailEnd/>
                </a:ln>
              </p:spPr>
              <p:txBody>
                <a:bodyPr/>
                <a:lstStyle/>
                <a:p>
                  <a:endParaRPr lang="en-US" smtClean="0">
                    <a:solidFill>
                      <a:prstClr val="black"/>
                    </a:solidFill>
                    <a:latin typeface="Arial"/>
                  </a:endParaRPr>
                </a:p>
              </p:txBody>
            </p:sp>
            <p:sp>
              <p:nvSpPr>
                <p:cNvPr id="2413" name="Freeform 489"/>
                <p:cNvSpPr>
                  <a:spLocks noEditPoints="1"/>
                </p:cNvSpPr>
                <p:nvPr/>
              </p:nvSpPr>
              <p:spPr bwMode="auto">
                <a:xfrm>
                  <a:off x="2668528" y="5595847"/>
                  <a:ext cx="1391743" cy="683311"/>
                </a:xfrm>
                <a:custGeom>
                  <a:avLst/>
                  <a:gdLst>
                    <a:gd name="T0" fmla="*/ 2147483647 w 1108"/>
                    <a:gd name="T1" fmla="*/ 2147483647 h 544"/>
                    <a:gd name="T2" fmla="*/ 2147483647 w 1108"/>
                    <a:gd name="T3" fmla="*/ 2147483647 h 544"/>
                    <a:gd name="T4" fmla="*/ 2147483647 w 1108"/>
                    <a:gd name="T5" fmla="*/ 2147483647 h 544"/>
                    <a:gd name="T6" fmla="*/ 2147483647 w 1108"/>
                    <a:gd name="T7" fmla="*/ 2147483647 h 544"/>
                    <a:gd name="T8" fmla="*/ 2147483647 w 1108"/>
                    <a:gd name="T9" fmla="*/ 2147483647 h 544"/>
                    <a:gd name="T10" fmla="*/ 2147483647 w 1108"/>
                    <a:gd name="T11" fmla="*/ 2147483647 h 544"/>
                    <a:gd name="T12" fmla="*/ 2147483647 w 1108"/>
                    <a:gd name="T13" fmla="*/ 2147483647 h 544"/>
                    <a:gd name="T14" fmla="*/ 2147483647 w 1108"/>
                    <a:gd name="T15" fmla="*/ 2147483647 h 544"/>
                    <a:gd name="T16" fmla="*/ 2147483647 w 1108"/>
                    <a:gd name="T17" fmla="*/ 2147483647 h 544"/>
                    <a:gd name="T18" fmla="*/ 2147483647 w 1108"/>
                    <a:gd name="T19" fmla="*/ 2147483647 h 544"/>
                    <a:gd name="T20" fmla="*/ 2147483647 w 1108"/>
                    <a:gd name="T21" fmla="*/ 2147483647 h 544"/>
                    <a:gd name="T22" fmla="*/ 2147483647 w 1108"/>
                    <a:gd name="T23" fmla="*/ 2147483647 h 544"/>
                    <a:gd name="T24" fmla="*/ 2147483647 w 1108"/>
                    <a:gd name="T25" fmla="*/ 2147483647 h 544"/>
                    <a:gd name="T26" fmla="*/ 2147483647 w 1108"/>
                    <a:gd name="T27" fmla="*/ 2147483647 h 544"/>
                    <a:gd name="T28" fmla="*/ 2147483647 w 1108"/>
                    <a:gd name="T29" fmla="*/ 2147483647 h 544"/>
                    <a:gd name="T30" fmla="*/ 2147483647 w 1108"/>
                    <a:gd name="T31" fmla="*/ 2147483647 h 544"/>
                    <a:gd name="T32" fmla="*/ 2147483647 w 1108"/>
                    <a:gd name="T33" fmla="*/ 2147483647 h 544"/>
                    <a:gd name="T34" fmla="*/ 2147483647 w 1108"/>
                    <a:gd name="T35" fmla="*/ 2147483647 h 544"/>
                    <a:gd name="T36" fmla="*/ 2147483647 w 1108"/>
                    <a:gd name="T37" fmla="*/ 2147483647 h 544"/>
                    <a:gd name="T38" fmla="*/ 2147483647 w 1108"/>
                    <a:gd name="T39" fmla="*/ 2147483647 h 544"/>
                    <a:gd name="T40" fmla="*/ 2147483647 w 1108"/>
                    <a:gd name="T41" fmla="*/ 0 h 544"/>
                    <a:gd name="T42" fmla="*/ 2147483647 w 1108"/>
                    <a:gd name="T43" fmla="*/ 2147483647 h 544"/>
                    <a:gd name="T44" fmla="*/ 2147483647 w 1108"/>
                    <a:gd name="T45" fmla="*/ 2147483647 h 544"/>
                    <a:gd name="T46" fmla="*/ 2147483647 w 1108"/>
                    <a:gd name="T47" fmla="*/ 2147483647 h 544"/>
                    <a:gd name="T48" fmla="*/ 2147483647 w 1108"/>
                    <a:gd name="T49" fmla="*/ 2147483647 h 544"/>
                    <a:gd name="T50" fmla="*/ 2147483647 w 1108"/>
                    <a:gd name="T51" fmla="*/ 2147483647 h 544"/>
                    <a:gd name="T52" fmla="*/ 2147483647 w 1108"/>
                    <a:gd name="T53" fmla="*/ 2147483647 h 544"/>
                    <a:gd name="T54" fmla="*/ 2147483647 w 1108"/>
                    <a:gd name="T55" fmla="*/ 2147483647 h 544"/>
                    <a:gd name="T56" fmla="*/ 2147483647 w 1108"/>
                    <a:gd name="T57" fmla="*/ 2147483647 h 544"/>
                    <a:gd name="T58" fmla="*/ 2147483647 w 1108"/>
                    <a:gd name="T59" fmla="*/ 2147483647 h 544"/>
                    <a:gd name="T60" fmla="*/ 2147483647 w 1108"/>
                    <a:gd name="T61" fmla="*/ 2147483647 h 544"/>
                    <a:gd name="T62" fmla="*/ 2147483647 w 1108"/>
                    <a:gd name="T63" fmla="*/ 2147483647 h 544"/>
                    <a:gd name="T64" fmla="*/ 2147483647 w 1108"/>
                    <a:gd name="T65" fmla="*/ 2147483647 h 544"/>
                    <a:gd name="T66" fmla="*/ 2147483647 w 1108"/>
                    <a:gd name="T67" fmla="*/ 2147483647 h 544"/>
                    <a:gd name="T68" fmla="*/ 2147483647 w 1108"/>
                    <a:gd name="T69" fmla="*/ 2147483647 h 544"/>
                    <a:gd name="T70" fmla="*/ 2147483647 w 1108"/>
                    <a:gd name="T71" fmla="*/ 2147483647 h 544"/>
                    <a:gd name="T72" fmla="*/ 2147483647 w 1108"/>
                    <a:gd name="T73" fmla="*/ 2147483647 h 544"/>
                    <a:gd name="T74" fmla="*/ 2147483647 w 1108"/>
                    <a:gd name="T75" fmla="*/ 2147483647 h 544"/>
                    <a:gd name="T76" fmla="*/ 2147483647 w 1108"/>
                    <a:gd name="T77" fmla="*/ 2147483647 h 544"/>
                    <a:gd name="T78" fmla="*/ 2147483647 w 1108"/>
                    <a:gd name="T79" fmla="*/ 2147483647 h 544"/>
                    <a:gd name="T80" fmla="*/ 2147483647 w 1108"/>
                    <a:gd name="T81" fmla="*/ 2147483647 h 544"/>
                    <a:gd name="T82" fmla="*/ 2147483647 w 1108"/>
                    <a:gd name="T83" fmla="*/ 2147483647 h 544"/>
                    <a:gd name="T84" fmla="*/ 2147483647 w 1108"/>
                    <a:gd name="T85" fmla="*/ 2147483647 h 544"/>
                    <a:gd name="T86" fmla="*/ 0 w 1108"/>
                    <a:gd name="T87" fmla="*/ 2147483647 h 544"/>
                    <a:gd name="T88" fmla="*/ 2147483647 w 1108"/>
                    <a:gd name="T89" fmla="*/ 2147483647 h 544"/>
                    <a:gd name="T90" fmla="*/ 2147483647 w 1108"/>
                    <a:gd name="T91" fmla="*/ 2147483647 h 544"/>
                    <a:gd name="T92" fmla="*/ 2147483647 w 1108"/>
                    <a:gd name="T93" fmla="*/ 0 h 5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08"/>
                    <a:gd name="T142" fmla="*/ 0 h 544"/>
                    <a:gd name="T143" fmla="*/ 1108 w 1108"/>
                    <a:gd name="T144" fmla="*/ 544 h 5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08" h="544">
                      <a:moveTo>
                        <a:pt x="82" y="7"/>
                      </a:moveTo>
                      <a:lnTo>
                        <a:pt x="7" y="10"/>
                      </a:lnTo>
                      <a:lnTo>
                        <a:pt x="12" y="85"/>
                      </a:lnTo>
                      <a:lnTo>
                        <a:pt x="23" y="73"/>
                      </a:lnTo>
                      <a:lnTo>
                        <a:pt x="24" y="71"/>
                      </a:lnTo>
                      <a:lnTo>
                        <a:pt x="26" y="73"/>
                      </a:lnTo>
                      <a:lnTo>
                        <a:pt x="82" y="122"/>
                      </a:lnTo>
                      <a:lnTo>
                        <a:pt x="141" y="167"/>
                      </a:lnTo>
                      <a:lnTo>
                        <a:pt x="201" y="211"/>
                      </a:lnTo>
                      <a:lnTo>
                        <a:pt x="263" y="253"/>
                      </a:lnTo>
                      <a:lnTo>
                        <a:pt x="326" y="291"/>
                      </a:lnTo>
                      <a:lnTo>
                        <a:pt x="391" y="328"/>
                      </a:lnTo>
                      <a:lnTo>
                        <a:pt x="457" y="361"/>
                      </a:lnTo>
                      <a:lnTo>
                        <a:pt x="525" y="393"/>
                      </a:lnTo>
                      <a:lnTo>
                        <a:pt x="593" y="420"/>
                      </a:lnTo>
                      <a:lnTo>
                        <a:pt x="663" y="447"/>
                      </a:lnTo>
                      <a:lnTo>
                        <a:pt x="733" y="469"/>
                      </a:lnTo>
                      <a:lnTo>
                        <a:pt x="805" y="489"/>
                      </a:lnTo>
                      <a:lnTo>
                        <a:pt x="878" y="506"/>
                      </a:lnTo>
                      <a:lnTo>
                        <a:pt x="951" y="520"/>
                      </a:lnTo>
                      <a:lnTo>
                        <a:pt x="1024" y="530"/>
                      </a:lnTo>
                      <a:lnTo>
                        <a:pt x="1096" y="539"/>
                      </a:lnTo>
                      <a:lnTo>
                        <a:pt x="1103" y="473"/>
                      </a:lnTo>
                      <a:lnTo>
                        <a:pt x="1031" y="464"/>
                      </a:lnTo>
                      <a:lnTo>
                        <a:pt x="962" y="454"/>
                      </a:lnTo>
                      <a:lnTo>
                        <a:pt x="890" y="440"/>
                      </a:lnTo>
                      <a:lnTo>
                        <a:pt x="820" y="424"/>
                      </a:lnTo>
                      <a:lnTo>
                        <a:pt x="752" y="405"/>
                      </a:lnTo>
                      <a:lnTo>
                        <a:pt x="684" y="382"/>
                      </a:lnTo>
                      <a:lnTo>
                        <a:pt x="618" y="358"/>
                      </a:lnTo>
                      <a:lnTo>
                        <a:pt x="551" y="331"/>
                      </a:lnTo>
                      <a:lnTo>
                        <a:pt x="487" y="302"/>
                      </a:lnTo>
                      <a:lnTo>
                        <a:pt x="422" y="269"/>
                      </a:lnTo>
                      <a:lnTo>
                        <a:pt x="361" y="234"/>
                      </a:lnTo>
                      <a:lnTo>
                        <a:pt x="300" y="197"/>
                      </a:lnTo>
                      <a:lnTo>
                        <a:pt x="241" y="157"/>
                      </a:lnTo>
                      <a:lnTo>
                        <a:pt x="181" y="115"/>
                      </a:lnTo>
                      <a:lnTo>
                        <a:pt x="126" y="70"/>
                      </a:lnTo>
                      <a:lnTo>
                        <a:pt x="70" y="23"/>
                      </a:lnTo>
                      <a:lnTo>
                        <a:pt x="68" y="21"/>
                      </a:lnTo>
                      <a:lnTo>
                        <a:pt x="82" y="7"/>
                      </a:lnTo>
                      <a:close/>
                      <a:moveTo>
                        <a:pt x="96" y="0"/>
                      </a:moveTo>
                      <a:lnTo>
                        <a:pt x="75" y="21"/>
                      </a:lnTo>
                      <a:lnTo>
                        <a:pt x="127" y="64"/>
                      </a:lnTo>
                      <a:lnTo>
                        <a:pt x="183" y="110"/>
                      </a:lnTo>
                      <a:lnTo>
                        <a:pt x="243" y="152"/>
                      </a:lnTo>
                      <a:lnTo>
                        <a:pt x="302" y="192"/>
                      </a:lnTo>
                      <a:lnTo>
                        <a:pt x="363" y="228"/>
                      </a:lnTo>
                      <a:lnTo>
                        <a:pt x="424" y="263"/>
                      </a:lnTo>
                      <a:lnTo>
                        <a:pt x="489" y="297"/>
                      </a:lnTo>
                      <a:lnTo>
                        <a:pt x="553" y="326"/>
                      </a:lnTo>
                      <a:lnTo>
                        <a:pt x="620" y="352"/>
                      </a:lnTo>
                      <a:lnTo>
                        <a:pt x="686" y="377"/>
                      </a:lnTo>
                      <a:lnTo>
                        <a:pt x="754" y="400"/>
                      </a:lnTo>
                      <a:lnTo>
                        <a:pt x="822" y="419"/>
                      </a:lnTo>
                      <a:lnTo>
                        <a:pt x="892" y="434"/>
                      </a:lnTo>
                      <a:lnTo>
                        <a:pt x="963" y="448"/>
                      </a:lnTo>
                      <a:lnTo>
                        <a:pt x="1033" y="459"/>
                      </a:lnTo>
                      <a:lnTo>
                        <a:pt x="1105" y="468"/>
                      </a:lnTo>
                      <a:lnTo>
                        <a:pt x="1108" y="468"/>
                      </a:lnTo>
                      <a:lnTo>
                        <a:pt x="1108" y="469"/>
                      </a:lnTo>
                      <a:lnTo>
                        <a:pt x="1101" y="541"/>
                      </a:lnTo>
                      <a:lnTo>
                        <a:pt x="1100" y="544"/>
                      </a:lnTo>
                      <a:lnTo>
                        <a:pt x="1098" y="544"/>
                      </a:lnTo>
                      <a:lnTo>
                        <a:pt x="1023" y="536"/>
                      </a:lnTo>
                      <a:lnTo>
                        <a:pt x="949" y="525"/>
                      </a:lnTo>
                      <a:lnTo>
                        <a:pt x="876" y="511"/>
                      </a:lnTo>
                      <a:lnTo>
                        <a:pt x="803" y="494"/>
                      </a:lnTo>
                      <a:lnTo>
                        <a:pt x="731" y="475"/>
                      </a:lnTo>
                      <a:lnTo>
                        <a:pt x="661" y="452"/>
                      </a:lnTo>
                      <a:lnTo>
                        <a:pt x="592" y="426"/>
                      </a:lnTo>
                      <a:lnTo>
                        <a:pt x="524" y="398"/>
                      </a:lnTo>
                      <a:lnTo>
                        <a:pt x="455" y="366"/>
                      </a:lnTo>
                      <a:lnTo>
                        <a:pt x="389" y="333"/>
                      </a:lnTo>
                      <a:lnTo>
                        <a:pt x="325" y="297"/>
                      </a:lnTo>
                      <a:lnTo>
                        <a:pt x="262" y="258"/>
                      </a:lnTo>
                      <a:lnTo>
                        <a:pt x="199" y="216"/>
                      </a:lnTo>
                      <a:lnTo>
                        <a:pt x="140" y="173"/>
                      </a:lnTo>
                      <a:lnTo>
                        <a:pt x="80" y="127"/>
                      </a:lnTo>
                      <a:lnTo>
                        <a:pt x="24" y="78"/>
                      </a:lnTo>
                      <a:lnTo>
                        <a:pt x="12" y="92"/>
                      </a:lnTo>
                      <a:lnTo>
                        <a:pt x="10" y="94"/>
                      </a:lnTo>
                      <a:lnTo>
                        <a:pt x="7" y="99"/>
                      </a:lnTo>
                      <a:lnTo>
                        <a:pt x="7" y="92"/>
                      </a:lnTo>
                      <a:lnTo>
                        <a:pt x="2" y="7"/>
                      </a:lnTo>
                      <a:lnTo>
                        <a:pt x="0" y="5"/>
                      </a:lnTo>
                      <a:lnTo>
                        <a:pt x="3" y="5"/>
                      </a:lnTo>
                      <a:lnTo>
                        <a:pt x="87" y="2"/>
                      </a:lnTo>
                      <a:lnTo>
                        <a:pt x="89" y="2"/>
                      </a:lnTo>
                      <a:lnTo>
                        <a:pt x="96"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grpSp>
          <p:sp>
            <p:nvSpPr>
              <p:cNvPr id="2395" name="Freeform 471"/>
              <p:cNvSpPr>
                <a:spLocks/>
              </p:cNvSpPr>
              <p:nvPr/>
            </p:nvSpPr>
            <p:spPr bwMode="auto">
              <a:xfrm>
                <a:off x="4219575" y="1638118"/>
                <a:ext cx="53403" cy="67713"/>
              </a:xfrm>
              <a:custGeom>
                <a:avLst/>
                <a:gdLst>
                  <a:gd name="T0" fmla="*/ 2147483647 w 68"/>
                  <a:gd name="T1" fmla="*/ 0 h 74"/>
                  <a:gd name="T2" fmla="*/ 2147483647 w 68"/>
                  <a:gd name="T3" fmla="*/ 2147483647 h 74"/>
                  <a:gd name="T4" fmla="*/ 2147483647 w 68"/>
                  <a:gd name="T5" fmla="*/ 2147483647 h 74"/>
                  <a:gd name="T6" fmla="*/ 0 w 68"/>
                  <a:gd name="T7" fmla="*/ 0 h 74"/>
                  <a:gd name="T8" fmla="*/ 2147483647 w 68"/>
                  <a:gd name="T9" fmla="*/ 0 h 74"/>
                  <a:gd name="T10" fmla="*/ 0 60000 65536"/>
                  <a:gd name="T11" fmla="*/ 0 60000 65536"/>
                  <a:gd name="T12" fmla="*/ 0 60000 65536"/>
                  <a:gd name="T13" fmla="*/ 0 60000 65536"/>
                  <a:gd name="T14" fmla="*/ 0 60000 65536"/>
                  <a:gd name="T15" fmla="*/ 0 w 68"/>
                  <a:gd name="T16" fmla="*/ 0 h 74"/>
                  <a:gd name="T17" fmla="*/ 68 w 68"/>
                  <a:gd name="T18" fmla="*/ 74 h 74"/>
                </a:gdLst>
                <a:ahLst/>
                <a:cxnLst>
                  <a:cxn ang="T10">
                    <a:pos x="T0" y="T1"/>
                  </a:cxn>
                  <a:cxn ang="T11">
                    <a:pos x="T2" y="T3"/>
                  </a:cxn>
                  <a:cxn ang="T12">
                    <a:pos x="T4" y="T5"/>
                  </a:cxn>
                  <a:cxn ang="T13">
                    <a:pos x="T6" y="T7"/>
                  </a:cxn>
                  <a:cxn ang="T14">
                    <a:pos x="T8" y="T9"/>
                  </a:cxn>
                </a:cxnLst>
                <a:rect l="T15" t="T16" r="T17" b="T18"/>
                <a:pathLst>
                  <a:path w="68" h="74">
                    <a:moveTo>
                      <a:pt x="68" y="0"/>
                    </a:moveTo>
                    <a:lnTo>
                      <a:pt x="68" y="72"/>
                    </a:lnTo>
                    <a:lnTo>
                      <a:pt x="2" y="74"/>
                    </a:lnTo>
                    <a:lnTo>
                      <a:pt x="0" y="0"/>
                    </a:lnTo>
                    <a:lnTo>
                      <a:pt x="68" y="0"/>
                    </a:lnTo>
                    <a:close/>
                  </a:path>
                </a:pathLst>
              </a:custGeom>
              <a:solidFill>
                <a:srgbClr val="5C83FD"/>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0">
                    <a:solidFill>
                      <a:srgbClr val="000000"/>
                    </a:solidFill>
                    <a:prstDash val="solid"/>
                    <a:round/>
                    <a:headEnd/>
                    <a:tailEnd/>
                  </a14:hiddenLine>
                </a:ext>
              </a:extLst>
            </p:spPr>
            <p:txBody>
              <a:bodyPr/>
              <a:lstStyle/>
              <a:p>
                <a:endParaRPr lang="en-US" smtClean="0">
                  <a:solidFill>
                    <a:prstClr val="black"/>
                  </a:solidFill>
                  <a:latin typeface="Arial"/>
                </a:endParaRPr>
              </a:p>
            </p:txBody>
          </p:sp>
        </p:grpSp>
        <p:grpSp>
          <p:nvGrpSpPr>
            <p:cNvPr id="5" name="Group 706"/>
            <p:cNvGrpSpPr>
              <a:grpSpLocks/>
            </p:cNvGrpSpPr>
            <p:nvPr/>
          </p:nvGrpSpPr>
          <p:grpSpPr bwMode="auto">
            <a:xfrm>
              <a:off x="428400" y="1219200"/>
              <a:ext cx="4448276" cy="4447098"/>
              <a:chOff x="590550" y="723900"/>
              <a:chExt cx="5988050" cy="5986463"/>
            </a:xfrm>
          </p:grpSpPr>
          <p:sp>
            <p:nvSpPr>
              <p:cNvPr id="2242" name="Freeform 7"/>
              <p:cNvSpPr>
                <a:spLocks noEditPoints="1"/>
              </p:cNvSpPr>
              <p:nvPr/>
            </p:nvSpPr>
            <p:spPr bwMode="auto">
              <a:xfrm>
                <a:off x="687388" y="817563"/>
                <a:ext cx="5794375" cy="5795963"/>
              </a:xfrm>
              <a:custGeom>
                <a:avLst/>
                <a:gdLst>
                  <a:gd name="T0" fmla="*/ 2147483647 w 3650"/>
                  <a:gd name="T1" fmla="*/ 2147483647 h 3651"/>
                  <a:gd name="T2" fmla="*/ 2147483647 w 3650"/>
                  <a:gd name="T3" fmla="*/ 2147483647 h 3651"/>
                  <a:gd name="T4" fmla="*/ 2147483647 w 3650"/>
                  <a:gd name="T5" fmla="*/ 2147483647 h 3651"/>
                  <a:gd name="T6" fmla="*/ 2147483647 w 3650"/>
                  <a:gd name="T7" fmla="*/ 2147483647 h 3651"/>
                  <a:gd name="T8" fmla="*/ 2147483647 w 3650"/>
                  <a:gd name="T9" fmla="*/ 2147483647 h 3651"/>
                  <a:gd name="T10" fmla="*/ 2147483647 w 3650"/>
                  <a:gd name="T11" fmla="*/ 2147483647 h 3651"/>
                  <a:gd name="T12" fmla="*/ 2147483647 w 3650"/>
                  <a:gd name="T13" fmla="*/ 2147483647 h 3651"/>
                  <a:gd name="T14" fmla="*/ 2147483647 w 3650"/>
                  <a:gd name="T15" fmla="*/ 2147483647 h 3651"/>
                  <a:gd name="T16" fmla="*/ 2147483647 w 3650"/>
                  <a:gd name="T17" fmla="*/ 2147483647 h 3651"/>
                  <a:gd name="T18" fmla="*/ 2147483647 w 3650"/>
                  <a:gd name="T19" fmla="*/ 2147483647 h 3651"/>
                  <a:gd name="T20" fmla="*/ 2147483647 w 3650"/>
                  <a:gd name="T21" fmla="*/ 2147483647 h 3651"/>
                  <a:gd name="T22" fmla="*/ 2147483647 w 3650"/>
                  <a:gd name="T23" fmla="*/ 2147483647 h 3651"/>
                  <a:gd name="T24" fmla="*/ 2147483647 w 3650"/>
                  <a:gd name="T25" fmla="*/ 2147483647 h 3651"/>
                  <a:gd name="T26" fmla="*/ 2147483647 w 3650"/>
                  <a:gd name="T27" fmla="*/ 2147483647 h 3651"/>
                  <a:gd name="T28" fmla="*/ 2147483647 w 3650"/>
                  <a:gd name="T29" fmla="*/ 2147483647 h 3651"/>
                  <a:gd name="T30" fmla="*/ 2147483647 w 3650"/>
                  <a:gd name="T31" fmla="*/ 2147483647 h 3651"/>
                  <a:gd name="T32" fmla="*/ 2147483647 w 3650"/>
                  <a:gd name="T33" fmla="*/ 2147483647 h 3651"/>
                  <a:gd name="T34" fmla="*/ 2147483647 w 3650"/>
                  <a:gd name="T35" fmla="*/ 2147483647 h 3651"/>
                  <a:gd name="T36" fmla="*/ 2147483647 w 3650"/>
                  <a:gd name="T37" fmla="*/ 2147483647 h 3651"/>
                  <a:gd name="T38" fmla="*/ 2147483647 w 3650"/>
                  <a:gd name="T39" fmla="*/ 2147483647 h 3651"/>
                  <a:gd name="T40" fmla="*/ 2147483647 w 3650"/>
                  <a:gd name="T41" fmla="*/ 2147483647 h 3651"/>
                  <a:gd name="T42" fmla="*/ 2147483647 w 3650"/>
                  <a:gd name="T43" fmla="*/ 2147483647 h 3651"/>
                  <a:gd name="T44" fmla="*/ 2147483647 w 3650"/>
                  <a:gd name="T45" fmla="*/ 2147483647 h 3651"/>
                  <a:gd name="T46" fmla="*/ 2147483647 w 3650"/>
                  <a:gd name="T47" fmla="*/ 2147483647 h 3651"/>
                  <a:gd name="T48" fmla="*/ 2147483647 w 3650"/>
                  <a:gd name="T49" fmla="*/ 2147483647 h 3651"/>
                  <a:gd name="T50" fmla="*/ 2147483647 w 3650"/>
                  <a:gd name="T51" fmla="*/ 2147483647 h 3651"/>
                  <a:gd name="T52" fmla="*/ 2147483647 w 3650"/>
                  <a:gd name="T53" fmla="*/ 2147483647 h 3651"/>
                  <a:gd name="T54" fmla="*/ 2147483647 w 3650"/>
                  <a:gd name="T55" fmla="*/ 2147483647 h 3651"/>
                  <a:gd name="T56" fmla="*/ 2147483647 w 3650"/>
                  <a:gd name="T57" fmla="*/ 2147483647 h 3651"/>
                  <a:gd name="T58" fmla="*/ 2147483647 w 3650"/>
                  <a:gd name="T59" fmla="*/ 2147483647 h 3651"/>
                  <a:gd name="T60" fmla="*/ 2147483647 w 3650"/>
                  <a:gd name="T61" fmla="*/ 2147483647 h 3651"/>
                  <a:gd name="T62" fmla="*/ 2147483647 w 3650"/>
                  <a:gd name="T63" fmla="*/ 2147483647 h 3651"/>
                  <a:gd name="T64" fmla="*/ 2147483647 w 3650"/>
                  <a:gd name="T65" fmla="*/ 2147483647 h 3651"/>
                  <a:gd name="T66" fmla="*/ 2147483647 w 3650"/>
                  <a:gd name="T67" fmla="*/ 2147483647 h 3651"/>
                  <a:gd name="T68" fmla="*/ 2147483647 w 3650"/>
                  <a:gd name="T69" fmla="*/ 2147483647 h 3651"/>
                  <a:gd name="T70" fmla="*/ 2147483647 w 3650"/>
                  <a:gd name="T71" fmla="*/ 2147483647 h 3651"/>
                  <a:gd name="T72" fmla="*/ 2147483647 w 3650"/>
                  <a:gd name="T73" fmla="*/ 2147483647 h 3651"/>
                  <a:gd name="T74" fmla="*/ 2147483647 w 3650"/>
                  <a:gd name="T75" fmla="*/ 2147483647 h 3651"/>
                  <a:gd name="T76" fmla="*/ 2147483647 w 3650"/>
                  <a:gd name="T77" fmla="*/ 2147483647 h 3651"/>
                  <a:gd name="T78" fmla="*/ 2147483647 w 3650"/>
                  <a:gd name="T79" fmla="*/ 2147483647 h 3651"/>
                  <a:gd name="T80" fmla="*/ 2147483647 w 3650"/>
                  <a:gd name="T81" fmla="*/ 2147483647 h 3651"/>
                  <a:gd name="T82" fmla="*/ 2147483647 w 3650"/>
                  <a:gd name="T83" fmla="*/ 2147483647 h 3651"/>
                  <a:gd name="T84" fmla="*/ 2147483647 w 3650"/>
                  <a:gd name="T85" fmla="*/ 2147483647 h 3651"/>
                  <a:gd name="T86" fmla="*/ 2147483647 w 3650"/>
                  <a:gd name="T87" fmla="*/ 2147483647 h 3651"/>
                  <a:gd name="T88" fmla="*/ 2147483647 w 3650"/>
                  <a:gd name="T89" fmla="*/ 2147483647 h 3651"/>
                  <a:gd name="T90" fmla="*/ 2147483647 w 3650"/>
                  <a:gd name="T91" fmla="*/ 2147483647 h 3651"/>
                  <a:gd name="T92" fmla="*/ 2147483647 w 3650"/>
                  <a:gd name="T93" fmla="*/ 2147483647 h 3651"/>
                  <a:gd name="T94" fmla="*/ 0 w 3650"/>
                  <a:gd name="T95" fmla="*/ 2147483647 h 3651"/>
                  <a:gd name="T96" fmla="*/ 2147483647 w 3650"/>
                  <a:gd name="T97" fmla="*/ 2147483647 h 3651"/>
                  <a:gd name="T98" fmla="*/ 2147483647 w 3650"/>
                  <a:gd name="T99" fmla="*/ 2147483647 h 3651"/>
                  <a:gd name="T100" fmla="*/ 2147483647 w 3650"/>
                  <a:gd name="T101" fmla="*/ 2147483647 h 3651"/>
                  <a:gd name="T102" fmla="*/ 2147483647 w 3650"/>
                  <a:gd name="T103" fmla="*/ 2147483647 h 3651"/>
                  <a:gd name="T104" fmla="*/ 2147483647 w 3650"/>
                  <a:gd name="T105" fmla="*/ 2147483647 h 3651"/>
                  <a:gd name="T106" fmla="*/ 2147483647 w 3650"/>
                  <a:gd name="T107" fmla="*/ 2147483647 h 36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50"/>
                  <a:gd name="T163" fmla="*/ 0 h 3651"/>
                  <a:gd name="T164" fmla="*/ 3650 w 3650"/>
                  <a:gd name="T165" fmla="*/ 3651 h 36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50" h="3651">
                    <a:moveTo>
                      <a:pt x="1824" y="12"/>
                    </a:moveTo>
                    <a:lnTo>
                      <a:pt x="1730" y="14"/>
                    </a:lnTo>
                    <a:lnTo>
                      <a:pt x="1639" y="21"/>
                    </a:lnTo>
                    <a:lnTo>
                      <a:pt x="1546" y="33"/>
                    </a:lnTo>
                    <a:lnTo>
                      <a:pt x="1457" y="49"/>
                    </a:lnTo>
                    <a:lnTo>
                      <a:pt x="1370" y="68"/>
                    </a:lnTo>
                    <a:lnTo>
                      <a:pt x="1283" y="93"/>
                    </a:lnTo>
                    <a:lnTo>
                      <a:pt x="1199" y="122"/>
                    </a:lnTo>
                    <a:lnTo>
                      <a:pt x="1117" y="155"/>
                    </a:lnTo>
                    <a:lnTo>
                      <a:pt x="1040" y="189"/>
                    </a:lnTo>
                    <a:lnTo>
                      <a:pt x="962" y="229"/>
                    </a:lnTo>
                    <a:lnTo>
                      <a:pt x="885" y="274"/>
                    </a:lnTo>
                    <a:lnTo>
                      <a:pt x="812" y="321"/>
                    </a:lnTo>
                    <a:lnTo>
                      <a:pt x="740" y="372"/>
                    </a:lnTo>
                    <a:lnTo>
                      <a:pt x="672" y="426"/>
                    </a:lnTo>
                    <a:lnTo>
                      <a:pt x="606" y="482"/>
                    </a:lnTo>
                    <a:lnTo>
                      <a:pt x="543" y="543"/>
                    </a:lnTo>
                    <a:lnTo>
                      <a:pt x="482" y="606"/>
                    </a:lnTo>
                    <a:lnTo>
                      <a:pt x="426" y="672"/>
                    </a:lnTo>
                    <a:lnTo>
                      <a:pt x="372" y="742"/>
                    </a:lnTo>
                    <a:lnTo>
                      <a:pt x="321" y="812"/>
                    </a:lnTo>
                    <a:lnTo>
                      <a:pt x="272" y="887"/>
                    </a:lnTo>
                    <a:lnTo>
                      <a:pt x="229" y="962"/>
                    </a:lnTo>
                    <a:lnTo>
                      <a:pt x="188" y="1040"/>
                    </a:lnTo>
                    <a:lnTo>
                      <a:pt x="152" y="1122"/>
                    </a:lnTo>
                    <a:lnTo>
                      <a:pt x="122" y="1199"/>
                    </a:lnTo>
                    <a:lnTo>
                      <a:pt x="92" y="1285"/>
                    </a:lnTo>
                    <a:lnTo>
                      <a:pt x="68" y="1370"/>
                    </a:lnTo>
                    <a:lnTo>
                      <a:pt x="49" y="1459"/>
                    </a:lnTo>
                    <a:lnTo>
                      <a:pt x="33" y="1548"/>
                    </a:lnTo>
                    <a:lnTo>
                      <a:pt x="21" y="1639"/>
                    </a:lnTo>
                    <a:lnTo>
                      <a:pt x="14" y="1731"/>
                    </a:lnTo>
                    <a:lnTo>
                      <a:pt x="12" y="1826"/>
                    </a:lnTo>
                    <a:lnTo>
                      <a:pt x="14" y="1920"/>
                    </a:lnTo>
                    <a:lnTo>
                      <a:pt x="21" y="2012"/>
                    </a:lnTo>
                    <a:lnTo>
                      <a:pt x="33" y="2103"/>
                    </a:lnTo>
                    <a:lnTo>
                      <a:pt x="49" y="2192"/>
                    </a:lnTo>
                    <a:lnTo>
                      <a:pt x="68" y="2281"/>
                    </a:lnTo>
                    <a:lnTo>
                      <a:pt x="92" y="2367"/>
                    </a:lnTo>
                    <a:lnTo>
                      <a:pt x="122" y="2452"/>
                    </a:lnTo>
                    <a:lnTo>
                      <a:pt x="152" y="2529"/>
                    </a:lnTo>
                    <a:lnTo>
                      <a:pt x="188" y="2611"/>
                    </a:lnTo>
                    <a:lnTo>
                      <a:pt x="229" y="2688"/>
                    </a:lnTo>
                    <a:lnTo>
                      <a:pt x="272" y="2765"/>
                    </a:lnTo>
                    <a:lnTo>
                      <a:pt x="321" y="2838"/>
                    </a:lnTo>
                    <a:lnTo>
                      <a:pt x="372" y="2909"/>
                    </a:lnTo>
                    <a:lnTo>
                      <a:pt x="426" y="2979"/>
                    </a:lnTo>
                    <a:lnTo>
                      <a:pt x="482" y="3044"/>
                    </a:lnTo>
                    <a:lnTo>
                      <a:pt x="543" y="3108"/>
                    </a:lnTo>
                    <a:lnTo>
                      <a:pt x="606" y="3168"/>
                    </a:lnTo>
                    <a:lnTo>
                      <a:pt x="672" y="3225"/>
                    </a:lnTo>
                    <a:lnTo>
                      <a:pt x="740" y="3279"/>
                    </a:lnTo>
                    <a:lnTo>
                      <a:pt x="812" y="3330"/>
                    </a:lnTo>
                    <a:lnTo>
                      <a:pt x="885" y="3377"/>
                    </a:lnTo>
                    <a:lnTo>
                      <a:pt x="962" y="3421"/>
                    </a:lnTo>
                    <a:lnTo>
                      <a:pt x="1040" y="3461"/>
                    </a:lnTo>
                    <a:lnTo>
                      <a:pt x="1117" y="3496"/>
                    </a:lnTo>
                    <a:lnTo>
                      <a:pt x="1199" y="3527"/>
                    </a:lnTo>
                    <a:lnTo>
                      <a:pt x="1283" y="3557"/>
                    </a:lnTo>
                    <a:lnTo>
                      <a:pt x="1370" y="3581"/>
                    </a:lnTo>
                    <a:lnTo>
                      <a:pt x="1457" y="3601"/>
                    </a:lnTo>
                    <a:lnTo>
                      <a:pt x="1546" y="3618"/>
                    </a:lnTo>
                    <a:lnTo>
                      <a:pt x="1639" y="3629"/>
                    </a:lnTo>
                    <a:lnTo>
                      <a:pt x="1730" y="3635"/>
                    </a:lnTo>
                    <a:lnTo>
                      <a:pt x="1824" y="3639"/>
                    </a:lnTo>
                    <a:lnTo>
                      <a:pt x="1918" y="3635"/>
                    </a:lnTo>
                    <a:lnTo>
                      <a:pt x="2011" y="3629"/>
                    </a:lnTo>
                    <a:lnTo>
                      <a:pt x="2101" y="3618"/>
                    </a:lnTo>
                    <a:lnTo>
                      <a:pt x="2190" y="3601"/>
                    </a:lnTo>
                    <a:lnTo>
                      <a:pt x="2279" y="3581"/>
                    </a:lnTo>
                    <a:lnTo>
                      <a:pt x="2365" y="3557"/>
                    </a:lnTo>
                    <a:lnTo>
                      <a:pt x="2450" y="3527"/>
                    </a:lnTo>
                    <a:lnTo>
                      <a:pt x="2527" y="3498"/>
                    </a:lnTo>
                    <a:lnTo>
                      <a:pt x="2609" y="3461"/>
                    </a:lnTo>
                    <a:lnTo>
                      <a:pt x="2686" y="3421"/>
                    </a:lnTo>
                    <a:lnTo>
                      <a:pt x="2763" y="3377"/>
                    </a:lnTo>
                    <a:lnTo>
                      <a:pt x="2836" y="3330"/>
                    </a:lnTo>
                    <a:lnTo>
                      <a:pt x="2908" y="3279"/>
                    </a:lnTo>
                    <a:lnTo>
                      <a:pt x="2978" y="3225"/>
                    </a:lnTo>
                    <a:lnTo>
                      <a:pt x="3042" y="3168"/>
                    </a:lnTo>
                    <a:lnTo>
                      <a:pt x="3107" y="3108"/>
                    </a:lnTo>
                    <a:lnTo>
                      <a:pt x="3166" y="3044"/>
                    </a:lnTo>
                    <a:lnTo>
                      <a:pt x="3224" y="2979"/>
                    </a:lnTo>
                    <a:lnTo>
                      <a:pt x="3278" y="2909"/>
                    </a:lnTo>
                    <a:lnTo>
                      <a:pt x="3328" y="2838"/>
                    </a:lnTo>
                    <a:lnTo>
                      <a:pt x="3376" y="2765"/>
                    </a:lnTo>
                    <a:lnTo>
                      <a:pt x="3419" y="2688"/>
                    </a:lnTo>
                    <a:lnTo>
                      <a:pt x="3459" y="2611"/>
                    </a:lnTo>
                    <a:lnTo>
                      <a:pt x="3496" y="2529"/>
                    </a:lnTo>
                    <a:lnTo>
                      <a:pt x="3526" y="2452"/>
                    </a:lnTo>
                    <a:lnTo>
                      <a:pt x="3555" y="2367"/>
                    </a:lnTo>
                    <a:lnTo>
                      <a:pt x="3580" y="2281"/>
                    </a:lnTo>
                    <a:lnTo>
                      <a:pt x="3599" y="2192"/>
                    </a:lnTo>
                    <a:lnTo>
                      <a:pt x="3616" y="2103"/>
                    </a:lnTo>
                    <a:lnTo>
                      <a:pt x="3627" y="2012"/>
                    </a:lnTo>
                    <a:lnTo>
                      <a:pt x="3634" y="1920"/>
                    </a:lnTo>
                    <a:lnTo>
                      <a:pt x="3637" y="1826"/>
                    </a:lnTo>
                    <a:lnTo>
                      <a:pt x="3634" y="1731"/>
                    </a:lnTo>
                    <a:lnTo>
                      <a:pt x="3627" y="1639"/>
                    </a:lnTo>
                    <a:lnTo>
                      <a:pt x="3616" y="1548"/>
                    </a:lnTo>
                    <a:lnTo>
                      <a:pt x="3599" y="1459"/>
                    </a:lnTo>
                    <a:lnTo>
                      <a:pt x="3580" y="1370"/>
                    </a:lnTo>
                    <a:lnTo>
                      <a:pt x="3555" y="1285"/>
                    </a:lnTo>
                    <a:lnTo>
                      <a:pt x="3526" y="1199"/>
                    </a:lnTo>
                    <a:lnTo>
                      <a:pt x="3496" y="1122"/>
                    </a:lnTo>
                    <a:lnTo>
                      <a:pt x="3459" y="1040"/>
                    </a:lnTo>
                    <a:lnTo>
                      <a:pt x="3419" y="962"/>
                    </a:lnTo>
                    <a:lnTo>
                      <a:pt x="3376" y="887"/>
                    </a:lnTo>
                    <a:lnTo>
                      <a:pt x="3328" y="812"/>
                    </a:lnTo>
                    <a:lnTo>
                      <a:pt x="3278" y="742"/>
                    </a:lnTo>
                    <a:lnTo>
                      <a:pt x="3224" y="672"/>
                    </a:lnTo>
                    <a:lnTo>
                      <a:pt x="3166" y="606"/>
                    </a:lnTo>
                    <a:lnTo>
                      <a:pt x="3107" y="543"/>
                    </a:lnTo>
                    <a:lnTo>
                      <a:pt x="3042" y="482"/>
                    </a:lnTo>
                    <a:lnTo>
                      <a:pt x="2978" y="426"/>
                    </a:lnTo>
                    <a:lnTo>
                      <a:pt x="2908" y="372"/>
                    </a:lnTo>
                    <a:lnTo>
                      <a:pt x="2836" y="321"/>
                    </a:lnTo>
                    <a:lnTo>
                      <a:pt x="2763" y="274"/>
                    </a:lnTo>
                    <a:lnTo>
                      <a:pt x="2686" y="229"/>
                    </a:lnTo>
                    <a:lnTo>
                      <a:pt x="2609" y="189"/>
                    </a:lnTo>
                    <a:lnTo>
                      <a:pt x="2527" y="154"/>
                    </a:lnTo>
                    <a:lnTo>
                      <a:pt x="2450" y="122"/>
                    </a:lnTo>
                    <a:lnTo>
                      <a:pt x="2365" y="93"/>
                    </a:lnTo>
                    <a:lnTo>
                      <a:pt x="2279" y="68"/>
                    </a:lnTo>
                    <a:lnTo>
                      <a:pt x="2190" y="49"/>
                    </a:lnTo>
                    <a:lnTo>
                      <a:pt x="2101" y="33"/>
                    </a:lnTo>
                    <a:lnTo>
                      <a:pt x="2011" y="21"/>
                    </a:lnTo>
                    <a:lnTo>
                      <a:pt x="1918" y="14"/>
                    </a:lnTo>
                    <a:lnTo>
                      <a:pt x="1824" y="12"/>
                    </a:lnTo>
                    <a:close/>
                    <a:moveTo>
                      <a:pt x="1824" y="0"/>
                    </a:moveTo>
                    <a:lnTo>
                      <a:pt x="1918" y="2"/>
                    </a:lnTo>
                    <a:lnTo>
                      <a:pt x="2011" y="9"/>
                    </a:lnTo>
                    <a:lnTo>
                      <a:pt x="2101" y="21"/>
                    </a:lnTo>
                    <a:lnTo>
                      <a:pt x="2190" y="37"/>
                    </a:lnTo>
                    <a:lnTo>
                      <a:pt x="2279" y="56"/>
                    </a:lnTo>
                    <a:lnTo>
                      <a:pt x="2365" y="80"/>
                    </a:lnTo>
                    <a:lnTo>
                      <a:pt x="2450" y="110"/>
                    </a:lnTo>
                    <a:lnTo>
                      <a:pt x="2533" y="143"/>
                    </a:lnTo>
                    <a:lnTo>
                      <a:pt x="2536" y="145"/>
                    </a:lnTo>
                    <a:lnTo>
                      <a:pt x="2618" y="180"/>
                    </a:lnTo>
                    <a:lnTo>
                      <a:pt x="2695" y="220"/>
                    </a:lnTo>
                    <a:lnTo>
                      <a:pt x="2772" y="265"/>
                    </a:lnTo>
                    <a:lnTo>
                      <a:pt x="2845" y="312"/>
                    </a:lnTo>
                    <a:lnTo>
                      <a:pt x="2917" y="363"/>
                    </a:lnTo>
                    <a:lnTo>
                      <a:pt x="2986" y="417"/>
                    </a:lnTo>
                    <a:lnTo>
                      <a:pt x="3051" y="473"/>
                    </a:lnTo>
                    <a:lnTo>
                      <a:pt x="3116" y="534"/>
                    </a:lnTo>
                    <a:lnTo>
                      <a:pt x="3175" y="597"/>
                    </a:lnTo>
                    <a:lnTo>
                      <a:pt x="3232" y="663"/>
                    </a:lnTo>
                    <a:lnTo>
                      <a:pt x="3287" y="733"/>
                    </a:lnTo>
                    <a:lnTo>
                      <a:pt x="3337" y="803"/>
                    </a:lnTo>
                    <a:lnTo>
                      <a:pt x="3384" y="878"/>
                    </a:lnTo>
                    <a:lnTo>
                      <a:pt x="3428" y="953"/>
                    </a:lnTo>
                    <a:lnTo>
                      <a:pt x="3468" y="1032"/>
                    </a:lnTo>
                    <a:lnTo>
                      <a:pt x="3505" y="1114"/>
                    </a:lnTo>
                    <a:lnTo>
                      <a:pt x="3506" y="1117"/>
                    </a:lnTo>
                    <a:lnTo>
                      <a:pt x="3538" y="1199"/>
                    </a:lnTo>
                    <a:lnTo>
                      <a:pt x="3568" y="1285"/>
                    </a:lnTo>
                    <a:lnTo>
                      <a:pt x="3592" y="1370"/>
                    </a:lnTo>
                    <a:lnTo>
                      <a:pt x="3611" y="1459"/>
                    </a:lnTo>
                    <a:lnTo>
                      <a:pt x="3629" y="1548"/>
                    </a:lnTo>
                    <a:lnTo>
                      <a:pt x="3639" y="1639"/>
                    </a:lnTo>
                    <a:lnTo>
                      <a:pt x="3646" y="1731"/>
                    </a:lnTo>
                    <a:lnTo>
                      <a:pt x="3650" y="1826"/>
                    </a:lnTo>
                    <a:lnTo>
                      <a:pt x="3646" y="1920"/>
                    </a:lnTo>
                    <a:lnTo>
                      <a:pt x="3639" y="2012"/>
                    </a:lnTo>
                    <a:lnTo>
                      <a:pt x="3629" y="2103"/>
                    </a:lnTo>
                    <a:lnTo>
                      <a:pt x="3611" y="2192"/>
                    </a:lnTo>
                    <a:lnTo>
                      <a:pt x="3592" y="2281"/>
                    </a:lnTo>
                    <a:lnTo>
                      <a:pt x="3568" y="2367"/>
                    </a:lnTo>
                    <a:lnTo>
                      <a:pt x="3538" y="2452"/>
                    </a:lnTo>
                    <a:lnTo>
                      <a:pt x="3506" y="2534"/>
                    </a:lnTo>
                    <a:lnTo>
                      <a:pt x="3505" y="2538"/>
                    </a:lnTo>
                    <a:lnTo>
                      <a:pt x="3468" y="2620"/>
                    </a:lnTo>
                    <a:lnTo>
                      <a:pt x="3428" y="2697"/>
                    </a:lnTo>
                    <a:lnTo>
                      <a:pt x="3384" y="2773"/>
                    </a:lnTo>
                    <a:lnTo>
                      <a:pt x="3337" y="2847"/>
                    </a:lnTo>
                    <a:lnTo>
                      <a:pt x="3287" y="2918"/>
                    </a:lnTo>
                    <a:lnTo>
                      <a:pt x="3232" y="2988"/>
                    </a:lnTo>
                    <a:lnTo>
                      <a:pt x="3175" y="3053"/>
                    </a:lnTo>
                    <a:lnTo>
                      <a:pt x="3116" y="3117"/>
                    </a:lnTo>
                    <a:lnTo>
                      <a:pt x="3051" y="3176"/>
                    </a:lnTo>
                    <a:lnTo>
                      <a:pt x="2986" y="3234"/>
                    </a:lnTo>
                    <a:lnTo>
                      <a:pt x="2917" y="3288"/>
                    </a:lnTo>
                    <a:lnTo>
                      <a:pt x="2845" y="3339"/>
                    </a:lnTo>
                    <a:lnTo>
                      <a:pt x="2772" y="3386"/>
                    </a:lnTo>
                    <a:lnTo>
                      <a:pt x="2695" y="3430"/>
                    </a:lnTo>
                    <a:lnTo>
                      <a:pt x="2618" y="3470"/>
                    </a:lnTo>
                    <a:lnTo>
                      <a:pt x="2536" y="3506"/>
                    </a:lnTo>
                    <a:lnTo>
                      <a:pt x="2533" y="3508"/>
                    </a:lnTo>
                    <a:lnTo>
                      <a:pt x="2450" y="3539"/>
                    </a:lnTo>
                    <a:lnTo>
                      <a:pt x="2365" y="3569"/>
                    </a:lnTo>
                    <a:lnTo>
                      <a:pt x="2279" y="3594"/>
                    </a:lnTo>
                    <a:lnTo>
                      <a:pt x="2190" y="3613"/>
                    </a:lnTo>
                    <a:lnTo>
                      <a:pt x="2101" y="3630"/>
                    </a:lnTo>
                    <a:lnTo>
                      <a:pt x="2011" y="3641"/>
                    </a:lnTo>
                    <a:lnTo>
                      <a:pt x="1918" y="3648"/>
                    </a:lnTo>
                    <a:lnTo>
                      <a:pt x="1824" y="3651"/>
                    </a:lnTo>
                    <a:lnTo>
                      <a:pt x="1730" y="3648"/>
                    </a:lnTo>
                    <a:lnTo>
                      <a:pt x="1639" y="3641"/>
                    </a:lnTo>
                    <a:lnTo>
                      <a:pt x="1546" y="3630"/>
                    </a:lnTo>
                    <a:lnTo>
                      <a:pt x="1457" y="3613"/>
                    </a:lnTo>
                    <a:lnTo>
                      <a:pt x="1370" y="3594"/>
                    </a:lnTo>
                    <a:lnTo>
                      <a:pt x="1283" y="3569"/>
                    </a:lnTo>
                    <a:lnTo>
                      <a:pt x="1199" y="3539"/>
                    </a:lnTo>
                    <a:lnTo>
                      <a:pt x="1117" y="3508"/>
                    </a:lnTo>
                    <a:lnTo>
                      <a:pt x="1112" y="3506"/>
                    </a:lnTo>
                    <a:lnTo>
                      <a:pt x="1031" y="3470"/>
                    </a:lnTo>
                    <a:lnTo>
                      <a:pt x="953" y="3430"/>
                    </a:lnTo>
                    <a:lnTo>
                      <a:pt x="876" y="3386"/>
                    </a:lnTo>
                    <a:lnTo>
                      <a:pt x="803" y="3339"/>
                    </a:lnTo>
                    <a:lnTo>
                      <a:pt x="731" y="3288"/>
                    </a:lnTo>
                    <a:lnTo>
                      <a:pt x="663" y="3234"/>
                    </a:lnTo>
                    <a:lnTo>
                      <a:pt x="597" y="3176"/>
                    </a:lnTo>
                    <a:lnTo>
                      <a:pt x="534" y="3117"/>
                    </a:lnTo>
                    <a:lnTo>
                      <a:pt x="473" y="3053"/>
                    </a:lnTo>
                    <a:lnTo>
                      <a:pt x="417" y="2988"/>
                    </a:lnTo>
                    <a:lnTo>
                      <a:pt x="363" y="2918"/>
                    </a:lnTo>
                    <a:lnTo>
                      <a:pt x="312" y="2847"/>
                    </a:lnTo>
                    <a:lnTo>
                      <a:pt x="263" y="2773"/>
                    </a:lnTo>
                    <a:lnTo>
                      <a:pt x="220" y="2697"/>
                    </a:lnTo>
                    <a:lnTo>
                      <a:pt x="180" y="2620"/>
                    </a:lnTo>
                    <a:lnTo>
                      <a:pt x="143" y="2538"/>
                    </a:lnTo>
                    <a:lnTo>
                      <a:pt x="141" y="2534"/>
                    </a:lnTo>
                    <a:lnTo>
                      <a:pt x="110" y="2452"/>
                    </a:lnTo>
                    <a:lnTo>
                      <a:pt x="80" y="2367"/>
                    </a:lnTo>
                    <a:lnTo>
                      <a:pt x="56" y="2281"/>
                    </a:lnTo>
                    <a:lnTo>
                      <a:pt x="37" y="2192"/>
                    </a:lnTo>
                    <a:lnTo>
                      <a:pt x="21" y="2103"/>
                    </a:lnTo>
                    <a:lnTo>
                      <a:pt x="9" y="2012"/>
                    </a:lnTo>
                    <a:lnTo>
                      <a:pt x="2" y="1920"/>
                    </a:lnTo>
                    <a:lnTo>
                      <a:pt x="0" y="1826"/>
                    </a:lnTo>
                    <a:lnTo>
                      <a:pt x="2" y="1731"/>
                    </a:lnTo>
                    <a:lnTo>
                      <a:pt x="9" y="1639"/>
                    </a:lnTo>
                    <a:lnTo>
                      <a:pt x="21" y="1548"/>
                    </a:lnTo>
                    <a:lnTo>
                      <a:pt x="37" y="1459"/>
                    </a:lnTo>
                    <a:lnTo>
                      <a:pt x="56" y="1370"/>
                    </a:lnTo>
                    <a:lnTo>
                      <a:pt x="80" y="1285"/>
                    </a:lnTo>
                    <a:lnTo>
                      <a:pt x="110" y="1199"/>
                    </a:lnTo>
                    <a:lnTo>
                      <a:pt x="141" y="1117"/>
                    </a:lnTo>
                    <a:lnTo>
                      <a:pt x="143" y="1114"/>
                    </a:lnTo>
                    <a:lnTo>
                      <a:pt x="180" y="1032"/>
                    </a:lnTo>
                    <a:lnTo>
                      <a:pt x="220" y="953"/>
                    </a:lnTo>
                    <a:lnTo>
                      <a:pt x="263" y="878"/>
                    </a:lnTo>
                    <a:lnTo>
                      <a:pt x="312" y="803"/>
                    </a:lnTo>
                    <a:lnTo>
                      <a:pt x="363" y="733"/>
                    </a:lnTo>
                    <a:lnTo>
                      <a:pt x="417" y="663"/>
                    </a:lnTo>
                    <a:lnTo>
                      <a:pt x="473" y="597"/>
                    </a:lnTo>
                    <a:lnTo>
                      <a:pt x="534" y="534"/>
                    </a:lnTo>
                    <a:lnTo>
                      <a:pt x="597" y="473"/>
                    </a:lnTo>
                    <a:lnTo>
                      <a:pt x="663" y="417"/>
                    </a:lnTo>
                    <a:lnTo>
                      <a:pt x="731" y="363"/>
                    </a:lnTo>
                    <a:lnTo>
                      <a:pt x="803" y="312"/>
                    </a:lnTo>
                    <a:lnTo>
                      <a:pt x="876" y="265"/>
                    </a:lnTo>
                    <a:lnTo>
                      <a:pt x="953" y="220"/>
                    </a:lnTo>
                    <a:lnTo>
                      <a:pt x="1031" y="180"/>
                    </a:lnTo>
                    <a:lnTo>
                      <a:pt x="1112" y="145"/>
                    </a:lnTo>
                    <a:lnTo>
                      <a:pt x="1117" y="143"/>
                    </a:lnTo>
                    <a:lnTo>
                      <a:pt x="1199" y="110"/>
                    </a:lnTo>
                    <a:lnTo>
                      <a:pt x="1283" y="80"/>
                    </a:lnTo>
                    <a:lnTo>
                      <a:pt x="1370" y="56"/>
                    </a:lnTo>
                    <a:lnTo>
                      <a:pt x="1457" y="37"/>
                    </a:lnTo>
                    <a:lnTo>
                      <a:pt x="1546" y="21"/>
                    </a:lnTo>
                    <a:lnTo>
                      <a:pt x="1639" y="9"/>
                    </a:lnTo>
                    <a:lnTo>
                      <a:pt x="1730" y="2"/>
                    </a:lnTo>
                    <a:lnTo>
                      <a:pt x="1824"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43" name="Freeform 8"/>
              <p:cNvSpPr>
                <a:spLocks/>
              </p:cNvSpPr>
              <p:nvPr/>
            </p:nvSpPr>
            <p:spPr bwMode="auto">
              <a:xfrm>
                <a:off x="3471863" y="769938"/>
                <a:ext cx="107950" cy="117475"/>
              </a:xfrm>
              <a:custGeom>
                <a:avLst/>
                <a:gdLst>
                  <a:gd name="T0" fmla="*/ 2147483647 w 68"/>
                  <a:gd name="T1" fmla="*/ 0 h 74"/>
                  <a:gd name="T2" fmla="*/ 2147483647 w 68"/>
                  <a:gd name="T3" fmla="*/ 2147483647 h 74"/>
                  <a:gd name="T4" fmla="*/ 2147483647 w 68"/>
                  <a:gd name="T5" fmla="*/ 2147483647 h 74"/>
                  <a:gd name="T6" fmla="*/ 0 w 68"/>
                  <a:gd name="T7" fmla="*/ 0 h 74"/>
                  <a:gd name="T8" fmla="*/ 2147483647 w 68"/>
                  <a:gd name="T9" fmla="*/ 0 h 74"/>
                  <a:gd name="T10" fmla="*/ 0 60000 65536"/>
                  <a:gd name="T11" fmla="*/ 0 60000 65536"/>
                  <a:gd name="T12" fmla="*/ 0 60000 65536"/>
                  <a:gd name="T13" fmla="*/ 0 60000 65536"/>
                  <a:gd name="T14" fmla="*/ 0 60000 65536"/>
                  <a:gd name="T15" fmla="*/ 0 w 68"/>
                  <a:gd name="T16" fmla="*/ 0 h 74"/>
                  <a:gd name="T17" fmla="*/ 68 w 68"/>
                  <a:gd name="T18" fmla="*/ 74 h 74"/>
                </a:gdLst>
                <a:ahLst/>
                <a:cxnLst>
                  <a:cxn ang="T10">
                    <a:pos x="T0" y="T1"/>
                  </a:cxn>
                  <a:cxn ang="T11">
                    <a:pos x="T2" y="T3"/>
                  </a:cxn>
                  <a:cxn ang="T12">
                    <a:pos x="T4" y="T5"/>
                  </a:cxn>
                  <a:cxn ang="T13">
                    <a:pos x="T6" y="T7"/>
                  </a:cxn>
                  <a:cxn ang="T14">
                    <a:pos x="T8" y="T9"/>
                  </a:cxn>
                </a:cxnLst>
                <a:rect l="T15" t="T16" r="T17" b="T18"/>
                <a:pathLst>
                  <a:path w="68" h="74">
                    <a:moveTo>
                      <a:pt x="68" y="0"/>
                    </a:moveTo>
                    <a:lnTo>
                      <a:pt x="68" y="72"/>
                    </a:lnTo>
                    <a:lnTo>
                      <a:pt x="2" y="74"/>
                    </a:lnTo>
                    <a:lnTo>
                      <a:pt x="0" y="0"/>
                    </a:lnTo>
                    <a:lnTo>
                      <a:pt x="68"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244" name="Freeform 9"/>
              <p:cNvSpPr>
                <a:spLocks/>
              </p:cNvSpPr>
              <p:nvPr/>
            </p:nvSpPr>
            <p:spPr bwMode="auto">
              <a:xfrm>
                <a:off x="3582988" y="731838"/>
                <a:ext cx="146050" cy="190500"/>
              </a:xfrm>
              <a:custGeom>
                <a:avLst/>
                <a:gdLst>
                  <a:gd name="T0" fmla="*/ 2147483647 w 92"/>
                  <a:gd name="T1" fmla="*/ 0 h 120"/>
                  <a:gd name="T2" fmla="*/ 2147483647 w 92"/>
                  <a:gd name="T3" fmla="*/ 2147483647 h 120"/>
                  <a:gd name="T4" fmla="*/ 2147483647 w 92"/>
                  <a:gd name="T5" fmla="*/ 2147483647 h 120"/>
                  <a:gd name="T6" fmla="*/ 2147483647 w 92"/>
                  <a:gd name="T7" fmla="*/ 2147483647 h 120"/>
                  <a:gd name="T8" fmla="*/ 0 w 92"/>
                  <a:gd name="T9" fmla="*/ 2147483647 h 120"/>
                  <a:gd name="T10" fmla="*/ 0 w 92"/>
                  <a:gd name="T11" fmla="*/ 2147483647 h 120"/>
                  <a:gd name="T12" fmla="*/ 2147483647 w 92"/>
                  <a:gd name="T13" fmla="*/ 2147483647 h 120"/>
                  <a:gd name="T14" fmla="*/ 2147483647 w 92"/>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120"/>
                  <a:gd name="T26" fmla="*/ 92 w 92"/>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120">
                    <a:moveTo>
                      <a:pt x="33" y="0"/>
                    </a:moveTo>
                    <a:lnTo>
                      <a:pt x="92" y="63"/>
                    </a:lnTo>
                    <a:lnTo>
                      <a:pt x="30" y="120"/>
                    </a:lnTo>
                    <a:lnTo>
                      <a:pt x="31" y="96"/>
                    </a:lnTo>
                    <a:lnTo>
                      <a:pt x="0" y="96"/>
                    </a:lnTo>
                    <a:lnTo>
                      <a:pt x="0" y="24"/>
                    </a:lnTo>
                    <a:lnTo>
                      <a:pt x="31" y="24"/>
                    </a:lnTo>
                    <a:lnTo>
                      <a:pt x="33"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245" name="Freeform 11"/>
              <p:cNvSpPr>
                <a:spLocks noEditPoints="1"/>
              </p:cNvSpPr>
              <p:nvPr/>
            </p:nvSpPr>
            <p:spPr bwMode="auto">
              <a:xfrm>
                <a:off x="3467100" y="768350"/>
                <a:ext cx="119063" cy="123825"/>
              </a:xfrm>
              <a:custGeom>
                <a:avLst/>
                <a:gdLst>
                  <a:gd name="T0" fmla="*/ 2147483647 w 75"/>
                  <a:gd name="T1" fmla="*/ 2147483647 h 78"/>
                  <a:gd name="T2" fmla="*/ 2147483647 w 75"/>
                  <a:gd name="T3" fmla="*/ 2147483647 h 78"/>
                  <a:gd name="T4" fmla="*/ 2147483647 w 75"/>
                  <a:gd name="T5" fmla="*/ 2147483647 h 78"/>
                  <a:gd name="T6" fmla="*/ 2147483647 w 75"/>
                  <a:gd name="T7" fmla="*/ 2147483647 h 78"/>
                  <a:gd name="T8" fmla="*/ 2147483647 w 75"/>
                  <a:gd name="T9" fmla="*/ 2147483647 h 78"/>
                  <a:gd name="T10" fmla="*/ 2147483647 w 75"/>
                  <a:gd name="T11" fmla="*/ 2147483647 h 78"/>
                  <a:gd name="T12" fmla="*/ 0 w 75"/>
                  <a:gd name="T13" fmla="*/ 0 h 78"/>
                  <a:gd name="T14" fmla="*/ 2147483647 w 75"/>
                  <a:gd name="T15" fmla="*/ 0 h 78"/>
                  <a:gd name="T16" fmla="*/ 2147483647 w 75"/>
                  <a:gd name="T17" fmla="*/ 2147483647 h 78"/>
                  <a:gd name="T18" fmla="*/ 2147483647 w 75"/>
                  <a:gd name="T19" fmla="*/ 2147483647 h 78"/>
                  <a:gd name="T20" fmla="*/ 2147483647 w 75"/>
                  <a:gd name="T21" fmla="*/ 2147483647 h 78"/>
                  <a:gd name="T22" fmla="*/ 2147483647 w 75"/>
                  <a:gd name="T23" fmla="*/ 2147483647 h 78"/>
                  <a:gd name="T24" fmla="*/ 2147483647 w 75"/>
                  <a:gd name="T25" fmla="*/ 2147483647 h 78"/>
                  <a:gd name="T26" fmla="*/ 2147483647 w 75"/>
                  <a:gd name="T27" fmla="*/ 2147483647 h 78"/>
                  <a:gd name="T28" fmla="*/ 0 w 75"/>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78"/>
                  <a:gd name="T47" fmla="*/ 75 w 75"/>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78">
                    <a:moveTo>
                      <a:pt x="7" y="5"/>
                    </a:moveTo>
                    <a:lnTo>
                      <a:pt x="8" y="73"/>
                    </a:lnTo>
                    <a:lnTo>
                      <a:pt x="38" y="71"/>
                    </a:lnTo>
                    <a:lnTo>
                      <a:pt x="69" y="71"/>
                    </a:lnTo>
                    <a:lnTo>
                      <a:pt x="69" y="5"/>
                    </a:lnTo>
                    <a:lnTo>
                      <a:pt x="7" y="5"/>
                    </a:lnTo>
                    <a:close/>
                    <a:moveTo>
                      <a:pt x="0" y="0"/>
                    </a:moveTo>
                    <a:lnTo>
                      <a:pt x="75" y="0"/>
                    </a:lnTo>
                    <a:lnTo>
                      <a:pt x="75" y="76"/>
                    </a:lnTo>
                    <a:lnTo>
                      <a:pt x="40" y="76"/>
                    </a:lnTo>
                    <a:lnTo>
                      <a:pt x="5" y="78"/>
                    </a:lnTo>
                    <a:lnTo>
                      <a:pt x="3" y="78"/>
                    </a:lnTo>
                    <a:lnTo>
                      <a:pt x="3" y="75"/>
                    </a:lnTo>
                    <a:lnTo>
                      <a:pt x="1" y="1"/>
                    </a:lnTo>
                    <a:lnTo>
                      <a:pt x="0"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46" name="Freeform 12"/>
              <p:cNvSpPr>
                <a:spLocks noEditPoints="1"/>
              </p:cNvSpPr>
              <p:nvPr/>
            </p:nvSpPr>
            <p:spPr bwMode="auto">
              <a:xfrm>
                <a:off x="3579813" y="723900"/>
                <a:ext cx="155575" cy="209550"/>
              </a:xfrm>
              <a:custGeom>
                <a:avLst/>
                <a:gdLst>
                  <a:gd name="T0" fmla="*/ 2147483647 w 98"/>
                  <a:gd name="T1" fmla="*/ 2147483647 h 132"/>
                  <a:gd name="T2" fmla="*/ 2147483647 w 98"/>
                  <a:gd name="T3" fmla="*/ 2147483647 h 132"/>
                  <a:gd name="T4" fmla="*/ 2147483647 w 98"/>
                  <a:gd name="T5" fmla="*/ 2147483647 h 132"/>
                  <a:gd name="T6" fmla="*/ 2147483647 w 98"/>
                  <a:gd name="T7" fmla="*/ 2147483647 h 132"/>
                  <a:gd name="T8" fmla="*/ 2147483647 w 98"/>
                  <a:gd name="T9" fmla="*/ 2147483647 h 132"/>
                  <a:gd name="T10" fmla="*/ 2147483647 w 98"/>
                  <a:gd name="T11" fmla="*/ 2147483647 h 132"/>
                  <a:gd name="T12" fmla="*/ 2147483647 w 98"/>
                  <a:gd name="T13" fmla="*/ 2147483647 h 132"/>
                  <a:gd name="T14" fmla="*/ 2147483647 w 98"/>
                  <a:gd name="T15" fmla="*/ 2147483647 h 132"/>
                  <a:gd name="T16" fmla="*/ 2147483647 w 98"/>
                  <a:gd name="T17" fmla="*/ 2147483647 h 132"/>
                  <a:gd name="T18" fmla="*/ 2147483647 w 98"/>
                  <a:gd name="T19" fmla="*/ 2147483647 h 132"/>
                  <a:gd name="T20" fmla="*/ 2147483647 w 98"/>
                  <a:gd name="T21" fmla="*/ 0 h 132"/>
                  <a:gd name="T22" fmla="*/ 2147483647 w 98"/>
                  <a:gd name="T23" fmla="*/ 2147483647 h 132"/>
                  <a:gd name="T24" fmla="*/ 2147483647 w 98"/>
                  <a:gd name="T25" fmla="*/ 2147483647 h 132"/>
                  <a:gd name="T26" fmla="*/ 2147483647 w 98"/>
                  <a:gd name="T27" fmla="*/ 2147483647 h 132"/>
                  <a:gd name="T28" fmla="*/ 2147483647 w 98"/>
                  <a:gd name="T29" fmla="*/ 2147483647 h 132"/>
                  <a:gd name="T30" fmla="*/ 2147483647 w 98"/>
                  <a:gd name="T31" fmla="*/ 2147483647 h 132"/>
                  <a:gd name="T32" fmla="*/ 2147483647 w 98"/>
                  <a:gd name="T33" fmla="*/ 2147483647 h 132"/>
                  <a:gd name="T34" fmla="*/ 2147483647 w 98"/>
                  <a:gd name="T35" fmla="*/ 2147483647 h 132"/>
                  <a:gd name="T36" fmla="*/ 2147483647 w 98"/>
                  <a:gd name="T37" fmla="*/ 2147483647 h 132"/>
                  <a:gd name="T38" fmla="*/ 2147483647 w 98"/>
                  <a:gd name="T39" fmla="*/ 2147483647 h 132"/>
                  <a:gd name="T40" fmla="*/ 2147483647 w 98"/>
                  <a:gd name="T41" fmla="*/ 2147483647 h 132"/>
                  <a:gd name="T42" fmla="*/ 2147483647 w 98"/>
                  <a:gd name="T43" fmla="*/ 2147483647 h 132"/>
                  <a:gd name="T44" fmla="*/ 2147483647 w 98"/>
                  <a:gd name="T45" fmla="*/ 2147483647 h 132"/>
                  <a:gd name="T46" fmla="*/ 2147483647 w 98"/>
                  <a:gd name="T47" fmla="*/ 2147483647 h 132"/>
                  <a:gd name="T48" fmla="*/ 2147483647 w 98"/>
                  <a:gd name="T49" fmla="*/ 2147483647 h 132"/>
                  <a:gd name="T50" fmla="*/ 0 w 98"/>
                  <a:gd name="T51" fmla="*/ 2147483647 h 132"/>
                  <a:gd name="T52" fmla="*/ 0 w 98"/>
                  <a:gd name="T53" fmla="*/ 2147483647 h 132"/>
                  <a:gd name="T54" fmla="*/ 2147483647 w 98"/>
                  <a:gd name="T55" fmla="*/ 2147483647 h 132"/>
                  <a:gd name="T56" fmla="*/ 2147483647 w 98"/>
                  <a:gd name="T57" fmla="*/ 2147483647 h 132"/>
                  <a:gd name="T58" fmla="*/ 2147483647 w 98"/>
                  <a:gd name="T59" fmla="*/ 0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8"/>
                  <a:gd name="T91" fmla="*/ 0 h 132"/>
                  <a:gd name="T92" fmla="*/ 98 w 98"/>
                  <a:gd name="T93" fmla="*/ 132 h 1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8" h="132">
                    <a:moveTo>
                      <a:pt x="39" y="12"/>
                    </a:moveTo>
                    <a:lnTo>
                      <a:pt x="37" y="29"/>
                    </a:lnTo>
                    <a:lnTo>
                      <a:pt x="35" y="33"/>
                    </a:lnTo>
                    <a:lnTo>
                      <a:pt x="5" y="33"/>
                    </a:lnTo>
                    <a:lnTo>
                      <a:pt x="5" y="99"/>
                    </a:lnTo>
                    <a:lnTo>
                      <a:pt x="37" y="99"/>
                    </a:lnTo>
                    <a:lnTo>
                      <a:pt x="37" y="101"/>
                    </a:lnTo>
                    <a:lnTo>
                      <a:pt x="35" y="118"/>
                    </a:lnTo>
                    <a:lnTo>
                      <a:pt x="91" y="68"/>
                    </a:lnTo>
                    <a:lnTo>
                      <a:pt x="39" y="12"/>
                    </a:lnTo>
                    <a:close/>
                    <a:moveTo>
                      <a:pt x="33" y="0"/>
                    </a:moveTo>
                    <a:lnTo>
                      <a:pt x="37" y="3"/>
                    </a:lnTo>
                    <a:lnTo>
                      <a:pt x="39" y="5"/>
                    </a:lnTo>
                    <a:lnTo>
                      <a:pt x="96" y="66"/>
                    </a:lnTo>
                    <a:lnTo>
                      <a:pt x="98" y="68"/>
                    </a:lnTo>
                    <a:lnTo>
                      <a:pt x="96" y="70"/>
                    </a:lnTo>
                    <a:lnTo>
                      <a:pt x="33" y="127"/>
                    </a:lnTo>
                    <a:lnTo>
                      <a:pt x="28" y="132"/>
                    </a:lnTo>
                    <a:lnTo>
                      <a:pt x="30" y="125"/>
                    </a:lnTo>
                    <a:lnTo>
                      <a:pt x="30" y="124"/>
                    </a:lnTo>
                    <a:lnTo>
                      <a:pt x="32" y="104"/>
                    </a:lnTo>
                    <a:lnTo>
                      <a:pt x="0" y="104"/>
                    </a:lnTo>
                    <a:lnTo>
                      <a:pt x="0" y="28"/>
                    </a:lnTo>
                    <a:lnTo>
                      <a:pt x="32" y="28"/>
                    </a:lnTo>
                    <a:lnTo>
                      <a:pt x="33" y="5"/>
                    </a:lnTo>
                    <a:lnTo>
                      <a:pt x="33"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47" name="Freeform 13"/>
              <p:cNvSpPr>
                <a:spLocks/>
              </p:cNvSpPr>
              <p:nvPr/>
            </p:nvSpPr>
            <p:spPr bwMode="auto">
              <a:xfrm>
                <a:off x="833438" y="4749800"/>
                <a:ext cx="207963" cy="261938"/>
              </a:xfrm>
              <a:custGeom>
                <a:avLst/>
                <a:gdLst>
                  <a:gd name="T0" fmla="*/ 2147483647 w 131"/>
                  <a:gd name="T1" fmla="*/ 0 h 165"/>
                  <a:gd name="T2" fmla="*/ 2147483647 w 131"/>
                  <a:gd name="T3" fmla="*/ 2147483647 h 165"/>
                  <a:gd name="T4" fmla="*/ 2147483647 w 131"/>
                  <a:gd name="T5" fmla="*/ 2147483647 h 165"/>
                  <a:gd name="T6" fmla="*/ 2147483647 w 131"/>
                  <a:gd name="T7" fmla="*/ 2147483647 h 165"/>
                  <a:gd name="T8" fmla="*/ 2147483647 w 131"/>
                  <a:gd name="T9" fmla="*/ 2147483647 h 165"/>
                  <a:gd name="T10" fmla="*/ 2147483647 w 131"/>
                  <a:gd name="T11" fmla="*/ 2147483647 h 165"/>
                  <a:gd name="T12" fmla="*/ 0 w 131"/>
                  <a:gd name="T13" fmla="*/ 2147483647 h 165"/>
                  <a:gd name="T14" fmla="*/ 2147483647 w 131"/>
                  <a:gd name="T15" fmla="*/ 0 h 165"/>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65"/>
                  <a:gd name="T26" fmla="*/ 131 w 131"/>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65">
                    <a:moveTo>
                      <a:pt x="34" y="0"/>
                    </a:moveTo>
                    <a:lnTo>
                      <a:pt x="112" y="33"/>
                    </a:lnTo>
                    <a:lnTo>
                      <a:pt x="89" y="42"/>
                    </a:lnTo>
                    <a:lnTo>
                      <a:pt x="131" y="132"/>
                    </a:lnTo>
                    <a:lnTo>
                      <a:pt x="67" y="165"/>
                    </a:lnTo>
                    <a:lnTo>
                      <a:pt x="23" y="71"/>
                    </a:lnTo>
                    <a:lnTo>
                      <a:pt x="0" y="80"/>
                    </a:lnTo>
                    <a:lnTo>
                      <a:pt x="34"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248" name="Freeform 14"/>
              <p:cNvSpPr>
                <a:spLocks noEditPoints="1"/>
              </p:cNvSpPr>
              <p:nvPr/>
            </p:nvSpPr>
            <p:spPr bwMode="auto">
              <a:xfrm>
                <a:off x="825500" y="4743450"/>
                <a:ext cx="222250" cy="274638"/>
              </a:xfrm>
              <a:custGeom>
                <a:avLst/>
                <a:gdLst>
                  <a:gd name="T0" fmla="*/ 2147483647 w 140"/>
                  <a:gd name="T1" fmla="*/ 2147483647 h 173"/>
                  <a:gd name="T2" fmla="*/ 2147483647 w 140"/>
                  <a:gd name="T3" fmla="*/ 2147483647 h 173"/>
                  <a:gd name="T4" fmla="*/ 2147483647 w 140"/>
                  <a:gd name="T5" fmla="*/ 2147483647 h 173"/>
                  <a:gd name="T6" fmla="*/ 2147483647 w 140"/>
                  <a:gd name="T7" fmla="*/ 2147483647 h 173"/>
                  <a:gd name="T8" fmla="*/ 2147483647 w 140"/>
                  <a:gd name="T9" fmla="*/ 2147483647 h 173"/>
                  <a:gd name="T10" fmla="*/ 2147483647 w 140"/>
                  <a:gd name="T11" fmla="*/ 2147483647 h 173"/>
                  <a:gd name="T12" fmla="*/ 2147483647 w 140"/>
                  <a:gd name="T13" fmla="*/ 2147483647 h 173"/>
                  <a:gd name="T14" fmla="*/ 2147483647 w 140"/>
                  <a:gd name="T15" fmla="*/ 2147483647 h 173"/>
                  <a:gd name="T16" fmla="*/ 2147483647 w 140"/>
                  <a:gd name="T17" fmla="*/ 2147483647 h 173"/>
                  <a:gd name="T18" fmla="*/ 2147483647 w 140"/>
                  <a:gd name="T19" fmla="*/ 2147483647 h 173"/>
                  <a:gd name="T20" fmla="*/ 2147483647 w 140"/>
                  <a:gd name="T21" fmla="*/ 2147483647 h 173"/>
                  <a:gd name="T22" fmla="*/ 2147483647 w 140"/>
                  <a:gd name="T23" fmla="*/ 2147483647 h 173"/>
                  <a:gd name="T24" fmla="*/ 2147483647 w 140"/>
                  <a:gd name="T25" fmla="*/ 2147483647 h 173"/>
                  <a:gd name="T26" fmla="*/ 2147483647 w 140"/>
                  <a:gd name="T27" fmla="*/ 2147483647 h 173"/>
                  <a:gd name="T28" fmla="*/ 2147483647 w 140"/>
                  <a:gd name="T29" fmla="*/ 0 h 173"/>
                  <a:gd name="T30" fmla="*/ 2147483647 w 140"/>
                  <a:gd name="T31" fmla="*/ 2147483647 h 173"/>
                  <a:gd name="T32" fmla="*/ 2147483647 w 140"/>
                  <a:gd name="T33" fmla="*/ 2147483647 h 173"/>
                  <a:gd name="T34" fmla="*/ 2147483647 w 140"/>
                  <a:gd name="T35" fmla="*/ 2147483647 h 173"/>
                  <a:gd name="T36" fmla="*/ 2147483647 w 140"/>
                  <a:gd name="T37" fmla="*/ 2147483647 h 173"/>
                  <a:gd name="T38" fmla="*/ 2147483647 w 140"/>
                  <a:gd name="T39" fmla="*/ 2147483647 h 173"/>
                  <a:gd name="T40" fmla="*/ 2147483647 w 140"/>
                  <a:gd name="T41" fmla="*/ 2147483647 h 173"/>
                  <a:gd name="T42" fmla="*/ 2147483647 w 140"/>
                  <a:gd name="T43" fmla="*/ 2147483647 h 173"/>
                  <a:gd name="T44" fmla="*/ 2147483647 w 140"/>
                  <a:gd name="T45" fmla="*/ 2147483647 h 173"/>
                  <a:gd name="T46" fmla="*/ 2147483647 w 140"/>
                  <a:gd name="T47" fmla="*/ 2147483647 h 173"/>
                  <a:gd name="T48" fmla="*/ 2147483647 w 140"/>
                  <a:gd name="T49" fmla="*/ 2147483647 h 173"/>
                  <a:gd name="T50" fmla="*/ 2147483647 w 140"/>
                  <a:gd name="T51" fmla="*/ 2147483647 h 173"/>
                  <a:gd name="T52" fmla="*/ 2147483647 w 140"/>
                  <a:gd name="T53" fmla="*/ 2147483647 h 173"/>
                  <a:gd name="T54" fmla="*/ 2147483647 w 140"/>
                  <a:gd name="T55" fmla="*/ 2147483647 h 173"/>
                  <a:gd name="T56" fmla="*/ 2147483647 w 140"/>
                  <a:gd name="T57" fmla="*/ 2147483647 h 173"/>
                  <a:gd name="T58" fmla="*/ 0 w 140"/>
                  <a:gd name="T59" fmla="*/ 2147483647 h 173"/>
                  <a:gd name="T60" fmla="*/ 2147483647 w 140"/>
                  <a:gd name="T61" fmla="*/ 2147483647 h 173"/>
                  <a:gd name="T62" fmla="*/ 2147483647 w 140"/>
                  <a:gd name="T63" fmla="*/ 2147483647 h 173"/>
                  <a:gd name="T64" fmla="*/ 2147483647 w 140"/>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173"/>
                  <a:gd name="T101" fmla="*/ 140 w 140"/>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173">
                    <a:moveTo>
                      <a:pt x="40" y="9"/>
                    </a:moveTo>
                    <a:lnTo>
                      <a:pt x="11" y="80"/>
                    </a:lnTo>
                    <a:lnTo>
                      <a:pt x="28" y="73"/>
                    </a:lnTo>
                    <a:lnTo>
                      <a:pt x="30" y="72"/>
                    </a:lnTo>
                    <a:lnTo>
                      <a:pt x="32" y="75"/>
                    </a:lnTo>
                    <a:lnTo>
                      <a:pt x="53" y="122"/>
                    </a:lnTo>
                    <a:lnTo>
                      <a:pt x="73" y="166"/>
                    </a:lnTo>
                    <a:lnTo>
                      <a:pt x="133" y="136"/>
                    </a:lnTo>
                    <a:lnTo>
                      <a:pt x="114" y="93"/>
                    </a:lnTo>
                    <a:lnTo>
                      <a:pt x="93" y="47"/>
                    </a:lnTo>
                    <a:lnTo>
                      <a:pt x="91" y="44"/>
                    </a:lnTo>
                    <a:lnTo>
                      <a:pt x="94" y="44"/>
                    </a:lnTo>
                    <a:lnTo>
                      <a:pt x="110" y="37"/>
                    </a:lnTo>
                    <a:lnTo>
                      <a:pt x="40" y="9"/>
                    </a:lnTo>
                    <a:close/>
                    <a:moveTo>
                      <a:pt x="37" y="0"/>
                    </a:moveTo>
                    <a:lnTo>
                      <a:pt x="40" y="2"/>
                    </a:lnTo>
                    <a:lnTo>
                      <a:pt x="119" y="35"/>
                    </a:lnTo>
                    <a:lnTo>
                      <a:pt x="124" y="37"/>
                    </a:lnTo>
                    <a:lnTo>
                      <a:pt x="119" y="40"/>
                    </a:lnTo>
                    <a:lnTo>
                      <a:pt x="100" y="47"/>
                    </a:lnTo>
                    <a:lnTo>
                      <a:pt x="140" y="136"/>
                    </a:lnTo>
                    <a:lnTo>
                      <a:pt x="140" y="138"/>
                    </a:lnTo>
                    <a:lnTo>
                      <a:pt x="138" y="140"/>
                    </a:lnTo>
                    <a:lnTo>
                      <a:pt x="73" y="173"/>
                    </a:lnTo>
                    <a:lnTo>
                      <a:pt x="70" y="173"/>
                    </a:lnTo>
                    <a:lnTo>
                      <a:pt x="70" y="171"/>
                    </a:lnTo>
                    <a:lnTo>
                      <a:pt x="47" y="124"/>
                    </a:lnTo>
                    <a:lnTo>
                      <a:pt x="28" y="80"/>
                    </a:lnTo>
                    <a:lnTo>
                      <a:pt x="7" y="87"/>
                    </a:lnTo>
                    <a:lnTo>
                      <a:pt x="0" y="89"/>
                    </a:lnTo>
                    <a:lnTo>
                      <a:pt x="4" y="84"/>
                    </a:lnTo>
                    <a:lnTo>
                      <a:pt x="37" y="4"/>
                    </a:lnTo>
                    <a:lnTo>
                      <a:pt x="37"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49" name="Freeform 15"/>
              <p:cNvSpPr>
                <a:spLocks/>
              </p:cNvSpPr>
              <p:nvPr/>
            </p:nvSpPr>
            <p:spPr bwMode="auto">
              <a:xfrm>
                <a:off x="601663" y="3497263"/>
                <a:ext cx="193675" cy="257175"/>
              </a:xfrm>
              <a:custGeom>
                <a:avLst/>
                <a:gdLst>
                  <a:gd name="T0" fmla="*/ 2147483647 w 122"/>
                  <a:gd name="T1" fmla="*/ 0 h 162"/>
                  <a:gd name="T2" fmla="*/ 2147483647 w 122"/>
                  <a:gd name="T3" fmla="*/ 2147483647 h 162"/>
                  <a:gd name="T4" fmla="*/ 2147483647 w 122"/>
                  <a:gd name="T5" fmla="*/ 2147483647 h 162"/>
                  <a:gd name="T6" fmla="*/ 2147483647 w 122"/>
                  <a:gd name="T7" fmla="*/ 2147483647 h 162"/>
                  <a:gd name="T8" fmla="*/ 2147483647 w 122"/>
                  <a:gd name="T9" fmla="*/ 2147483647 h 162"/>
                  <a:gd name="T10" fmla="*/ 2147483647 w 122"/>
                  <a:gd name="T11" fmla="*/ 2147483647 h 162"/>
                  <a:gd name="T12" fmla="*/ 0 w 122"/>
                  <a:gd name="T13" fmla="*/ 2147483647 h 162"/>
                  <a:gd name="T14" fmla="*/ 2147483647 w 122"/>
                  <a:gd name="T15" fmla="*/ 0 h 162"/>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162"/>
                  <a:gd name="T26" fmla="*/ 122 w 122"/>
                  <a:gd name="T27" fmla="*/ 162 h 1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162">
                    <a:moveTo>
                      <a:pt x="64" y="0"/>
                    </a:moveTo>
                    <a:lnTo>
                      <a:pt x="122" y="63"/>
                    </a:lnTo>
                    <a:lnTo>
                      <a:pt x="98" y="61"/>
                    </a:lnTo>
                    <a:lnTo>
                      <a:pt x="96" y="160"/>
                    </a:lnTo>
                    <a:lnTo>
                      <a:pt x="22" y="162"/>
                    </a:lnTo>
                    <a:lnTo>
                      <a:pt x="24" y="57"/>
                    </a:lnTo>
                    <a:lnTo>
                      <a:pt x="0" y="57"/>
                    </a:lnTo>
                    <a:lnTo>
                      <a:pt x="64"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250" name="Freeform 16"/>
              <p:cNvSpPr>
                <a:spLocks noEditPoints="1"/>
              </p:cNvSpPr>
              <p:nvPr/>
            </p:nvSpPr>
            <p:spPr bwMode="auto">
              <a:xfrm>
                <a:off x="590550" y="3490913"/>
                <a:ext cx="215900" cy="269875"/>
              </a:xfrm>
              <a:custGeom>
                <a:avLst/>
                <a:gdLst>
                  <a:gd name="T0" fmla="*/ 2147483647 w 136"/>
                  <a:gd name="T1" fmla="*/ 2147483647 h 170"/>
                  <a:gd name="T2" fmla="*/ 2147483647 w 136"/>
                  <a:gd name="T3" fmla="*/ 2147483647 h 170"/>
                  <a:gd name="T4" fmla="*/ 2147483647 w 136"/>
                  <a:gd name="T5" fmla="*/ 2147483647 h 170"/>
                  <a:gd name="T6" fmla="*/ 2147483647 w 136"/>
                  <a:gd name="T7" fmla="*/ 2147483647 h 170"/>
                  <a:gd name="T8" fmla="*/ 2147483647 w 136"/>
                  <a:gd name="T9" fmla="*/ 2147483647 h 170"/>
                  <a:gd name="T10" fmla="*/ 2147483647 w 136"/>
                  <a:gd name="T11" fmla="*/ 2147483647 h 170"/>
                  <a:gd name="T12" fmla="*/ 2147483647 w 136"/>
                  <a:gd name="T13" fmla="*/ 2147483647 h 170"/>
                  <a:gd name="T14" fmla="*/ 2147483647 w 136"/>
                  <a:gd name="T15" fmla="*/ 2147483647 h 170"/>
                  <a:gd name="T16" fmla="*/ 2147483647 w 136"/>
                  <a:gd name="T17" fmla="*/ 2147483647 h 170"/>
                  <a:gd name="T18" fmla="*/ 2147483647 w 136"/>
                  <a:gd name="T19" fmla="*/ 2147483647 h 170"/>
                  <a:gd name="T20" fmla="*/ 2147483647 w 136"/>
                  <a:gd name="T21" fmla="*/ 2147483647 h 170"/>
                  <a:gd name="T22" fmla="*/ 2147483647 w 136"/>
                  <a:gd name="T23" fmla="*/ 2147483647 h 170"/>
                  <a:gd name="T24" fmla="*/ 2147483647 w 136"/>
                  <a:gd name="T25" fmla="*/ 2147483647 h 170"/>
                  <a:gd name="T26" fmla="*/ 2147483647 w 136"/>
                  <a:gd name="T27" fmla="*/ 0 h 170"/>
                  <a:gd name="T28" fmla="*/ 2147483647 w 136"/>
                  <a:gd name="T29" fmla="*/ 2147483647 h 170"/>
                  <a:gd name="T30" fmla="*/ 2147483647 w 136"/>
                  <a:gd name="T31" fmla="*/ 2147483647 h 170"/>
                  <a:gd name="T32" fmla="*/ 2147483647 w 136"/>
                  <a:gd name="T33" fmla="*/ 2147483647 h 170"/>
                  <a:gd name="T34" fmla="*/ 2147483647 w 136"/>
                  <a:gd name="T35" fmla="*/ 2147483647 h 170"/>
                  <a:gd name="T36" fmla="*/ 2147483647 w 136"/>
                  <a:gd name="T37" fmla="*/ 2147483647 h 170"/>
                  <a:gd name="T38" fmla="*/ 2147483647 w 136"/>
                  <a:gd name="T39" fmla="*/ 2147483647 h 170"/>
                  <a:gd name="T40" fmla="*/ 2147483647 w 136"/>
                  <a:gd name="T41" fmla="*/ 2147483647 h 170"/>
                  <a:gd name="T42" fmla="*/ 2147483647 w 136"/>
                  <a:gd name="T43" fmla="*/ 2147483647 h 170"/>
                  <a:gd name="T44" fmla="*/ 2147483647 w 136"/>
                  <a:gd name="T45" fmla="*/ 2147483647 h 170"/>
                  <a:gd name="T46" fmla="*/ 2147483647 w 136"/>
                  <a:gd name="T47" fmla="*/ 2147483647 h 170"/>
                  <a:gd name="T48" fmla="*/ 2147483647 w 136"/>
                  <a:gd name="T49" fmla="*/ 2147483647 h 170"/>
                  <a:gd name="T50" fmla="*/ 2147483647 w 136"/>
                  <a:gd name="T51" fmla="*/ 2147483647 h 170"/>
                  <a:gd name="T52" fmla="*/ 0 w 136"/>
                  <a:gd name="T53" fmla="*/ 2147483647 h 170"/>
                  <a:gd name="T54" fmla="*/ 2147483647 w 136"/>
                  <a:gd name="T55" fmla="*/ 2147483647 h 170"/>
                  <a:gd name="T56" fmla="*/ 2147483647 w 136"/>
                  <a:gd name="T57" fmla="*/ 2147483647 h 170"/>
                  <a:gd name="T58" fmla="*/ 2147483647 w 136"/>
                  <a:gd name="T59" fmla="*/ 0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170"/>
                  <a:gd name="T92" fmla="*/ 136 w 136"/>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170">
                    <a:moveTo>
                      <a:pt x="71" y="7"/>
                    </a:moveTo>
                    <a:lnTo>
                      <a:pt x="12" y="60"/>
                    </a:lnTo>
                    <a:lnTo>
                      <a:pt x="35" y="60"/>
                    </a:lnTo>
                    <a:lnTo>
                      <a:pt x="35" y="61"/>
                    </a:lnTo>
                    <a:lnTo>
                      <a:pt x="33" y="115"/>
                    </a:lnTo>
                    <a:lnTo>
                      <a:pt x="33" y="164"/>
                    </a:lnTo>
                    <a:lnTo>
                      <a:pt x="101" y="163"/>
                    </a:lnTo>
                    <a:lnTo>
                      <a:pt x="101" y="114"/>
                    </a:lnTo>
                    <a:lnTo>
                      <a:pt x="103" y="65"/>
                    </a:lnTo>
                    <a:lnTo>
                      <a:pt x="103" y="61"/>
                    </a:lnTo>
                    <a:lnTo>
                      <a:pt x="105" y="63"/>
                    </a:lnTo>
                    <a:lnTo>
                      <a:pt x="124" y="65"/>
                    </a:lnTo>
                    <a:lnTo>
                      <a:pt x="71" y="7"/>
                    </a:lnTo>
                    <a:close/>
                    <a:moveTo>
                      <a:pt x="71" y="0"/>
                    </a:moveTo>
                    <a:lnTo>
                      <a:pt x="73" y="2"/>
                    </a:lnTo>
                    <a:lnTo>
                      <a:pt x="131" y="65"/>
                    </a:lnTo>
                    <a:lnTo>
                      <a:pt x="136" y="70"/>
                    </a:lnTo>
                    <a:lnTo>
                      <a:pt x="129" y="70"/>
                    </a:lnTo>
                    <a:lnTo>
                      <a:pt x="108" y="68"/>
                    </a:lnTo>
                    <a:lnTo>
                      <a:pt x="106" y="115"/>
                    </a:lnTo>
                    <a:lnTo>
                      <a:pt x="106" y="166"/>
                    </a:lnTo>
                    <a:lnTo>
                      <a:pt x="103" y="168"/>
                    </a:lnTo>
                    <a:lnTo>
                      <a:pt x="29" y="170"/>
                    </a:lnTo>
                    <a:lnTo>
                      <a:pt x="28" y="170"/>
                    </a:lnTo>
                    <a:lnTo>
                      <a:pt x="28" y="114"/>
                    </a:lnTo>
                    <a:lnTo>
                      <a:pt x="29" y="65"/>
                    </a:lnTo>
                    <a:lnTo>
                      <a:pt x="0" y="65"/>
                    </a:lnTo>
                    <a:lnTo>
                      <a:pt x="5" y="60"/>
                    </a:lnTo>
                    <a:lnTo>
                      <a:pt x="70" y="2"/>
                    </a:lnTo>
                    <a:lnTo>
                      <a:pt x="7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51" name="Freeform 17"/>
              <p:cNvSpPr>
                <a:spLocks/>
              </p:cNvSpPr>
              <p:nvPr/>
            </p:nvSpPr>
            <p:spPr bwMode="auto">
              <a:xfrm>
                <a:off x="1081088" y="5208588"/>
                <a:ext cx="219075" cy="249238"/>
              </a:xfrm>
              <a:custGeom>
                <a:avLst/>
                <a:gdLst>
                  <a:gd name="T0" fmla="*/ 2147483647 w 138"/>
                  <a:gd name="T1" fmla="*/ 0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0 w 138"/>
                  <a:gd name="T13" fmla="*/ 2147483647 h 157"/>
                  <a:gd name="T14" fmla="*/ 2147483647 w 138"/>
                  <a:gd name="T15" fmla="*/ 0 h 157"/>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157"/>
                  <a:gd name="T26" fmla="*/ 138 w 138"/>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157">
                    <a:moveTo>
                      <a:pt x="19" y="0"/>
                    </a:moveTo>
                    <a:lnTo>
                      <a:pt x="101" y="18"/>
                    </a:lnTo>
                    <a:lnTo>
                      <a:pt x="82" y="32"/>
                    </a:lnTo>
                    <a:lnTo>
                      <a:pt x="138" y="114"/>
                    </a:lnTo>
                    <a:lnTo>
                      <a:pt x="80" y="157"/>
                    </a:lnTo>
                    <a:lnTo>
                      <a:pt x="21" y="72"/>
                    </a:lnTo>
                    <a:lnTo>
                      <a:pt x="0" y="84"/>
                    </a:lnTo>
                    <a:lnTo>
                      <a:pt x="19"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252" name="Freeform 18"/>
              <p:cNvSpPr>
                <a:spLocks noEditPoints="1"/>
              </p:cNvSpPr>
              <p:nvPr/>
            </p:nvSpPr>
            <p:spPr bwMode="auto">
              <a:xfrm>
                <a:off x="1074738" y="5203825"/>
                <a:ext cx="230188" cy="260350"/>
              </a:xfrm>
              <a:custGeom>
                <a:avLst/>
                <a:gdLst>
                  <a:gd name="T0" fmla="*/ 2147483647 w 145"/>
                  <a:gd name="T1" fmla="*/ 2147483647 h 164"/>
                  <a:gd name="T2" fmla="*/ 2147483647 w 145"/>
                  <a:gd name="T3" fmla="*/ 2147483647 h 164"/>
                  <a:gd name="T4" fmla="*/ 2147483647 w 145"/>
                  <a:gd name="T5" fmla="*/ 2147483647 h 164"/>
                  <a:gd name="T6" fmla="*/ 2147483647 w 145"/>
                  <a:gd name="T7" fmla="*/ 2147483647 h 164"/>
                  <a:gd name="T8" fmla="*/ 2147483647 w 145"/>
                  <a:gd name="T9" fmla="*/ 2147483647 h 164"/>
                  <a:gd name="T10" fmla="*/ 2147483647 w 145"/>
                  <a:gd name="T11" fmla="*/ 2147483647 h 164"/>
                  <a:gd name="T12" fmla="*/ 2147483647 w 145"/>
                  <a:gd name="T13" fmla="*/ 2147483647 h 164"/>
                  <a:gd name="T14" fmla="*/ 2147483647 w 145"/>
                  <a:gd name="T15" fmla="*/ 2147483647 h 164"/>
                  <a:gd name="T16" fmla="*/ 2147483647 w 145"/>
                  <a:gd name="T17" fmla="*/ 2147483647 h 164"/>
                  <a:gd name="T18" fmla="*/ 2147483647 w 145"/>
                  <a:gd name="T19" fmla="*/ 2147483647 h 164"/>
                  <a:gd name="T20" fmla="*/ 2147483647 w 145"/>
                  <a:gd name="T21" fmla="*/ 2147483647 h 164"/>
                  <a:gd name="T22" fmla="*/ 2147483647 w 145"/>
                  <a:gd name="T23" fmla="*/ 2147483647 h 164"/>
                  <a:gd name="T24" fmla="*/ 2147483647 w 145"/>
                  <a:gd name="T25" fmla="*/ 2147483647 h 164"/>
                  <a:gd name="T26" fmla="*/ 2147483647 w 145"/>
                  <a:gd name="T27" fmla="*/ 2147483647 h 164"/>
                  <a:gd name="T28" fmla="*/ 2147483647 w 145"/>
                  <a:gd name="T29" fmla="*/ 0 h 164"/>
                  <a:gd name="T30" fmla="*/ 2147483647 w 145"/>
                  <a:gd name="T31" fmla="*/ 2147483647 h 164"/>
                  <a:gd name="T32" fmla="*/ 2147483647 w 145"/>
                  <a:gd name="T33" fmla="*/ 2147483647 h 164"/>
                  <a:gd name="T34" fmla="*/ 2147483647 w 145"/>
                  <a:gd name="T35" fmla="*/ 2147483647 h 164"/>
                  <a:gd name="T36" fmla="*/ 2147483647 w 145"/>
                  <a:gd name="T37" fmla="*/ 2147483647 h 164"/>
                  <a:gd name="T38" fmla="*/ 2147483647 w 145"/>
                  <a:gd name="T39" fmla="*/ 2147483647 h 164"/>
                  <a:gd name="T40" fmla="*/ 2147483647 w 145"/>
                  <a:gd name="T41" fmla="*/ 2147483647 h 164"/>
                  <a:gd name="T42" fmla="*/ 2147483647 w 145"/>
                  <a:gd name="T43" fmla="*/ 2147483647 h 164"/>
                  <a:gd name="T44" fmla="*/ 2147483647 w 145"/>
                  <a:gd name="T45" fmla="*/ 2147483647 h 164"/>
                  <a:gd name="T46" fmla="*/ 2147483647 w 145"/>
                  <a:gd name="T47" fmla="*/ 2147483647 h 164"/>
                  <a:gd name="T48" fmla="*/ 2147483647 w 145"/>
                  <a:gd name="T49" fmla="*/ 2147483647 h 164"/>
                  <a:gd name="T50" fmla="*/ 2147483647 w 145"/>
                  <a:gd name="T51" fmla="*/ 2147483647 h 164"/>
                  <a:gd name="T52" fmla="*/ 2147483647 w 145"/>
                  <a:gd name="T53" fmla="*/ 2147483647 h 164"/>
                  <a:gd name="T54" fmla="*/ 2147483647 w 145"/>
                  <a:gd name="T55" fmla="*/ 2147483647 h 164"/>
                  <a:gd name="T56" fmla="*/ 2147483647 w 145"/>
                  <a:gd name="T57" fmla="*/ 2147483647 h 164"/>
                  <a:gd name="T58" fmla="*/ 2147483647 w 145"/>
                  <a:gd name="T59" fmla="*/ 2147483647 h 164"/>
                  <a:gd name="T60" fmla="*/ 0 w 145"/>
                  <a:gd name="T61" fmla="*/ 2147483647 h 164"/>
                  <a:gd name="T62" fmla="*/ 2147483647 w 145"/>
                  <a:gd name="T63" fmla="*/ 2147483647 h 164"/>
                  <a:gd name="T64" fmla="*/ 2147483647 w 145"/>
                  <a:gd name="T65" fmla="*/ 2147483647 h 164"/>
                  <a:gd name="T66" fmla="*/ 2147483647 w 145"/>
                  <a:gd name="T67" fmla="*/ 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164"/>
                  <a:gd name="T104" fmla="*/ 145 w 145"/>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164">
                    <a:moveTo>
                      <a:pt x="26" y="7"/>
                    </a:moveTo>
                    <a:lnTo>
                      <a:pt x="9" y="82"/>
                    </a:lnTo>
                    <a:lnTo>
                      <a:pt x="25" y="73"/>
                    </a:lnTo>
                    <a:lnTo>
                      <a:pt x="25" y="71"/>
                    </a:lnTo>
                    <a:lnTo>
                      <a:pt x="28" y="75"/>
                    </a:lnTo>
                    <a:lnTo>
                      <a:pt x="56" y="117"/>
                    </a:lnTo>
                    <a:lnTo>
                      <a:pt x="86" y="159"/>
                    </a:lnTo>
                    <a:lnTo>
                      <a:pt x="138" y="117"/>
                    </a:lnTo>
                    <a:lnTo>
                      <a:pt x="110" y="77"/>
                    </a:lnTo>
                    <a:lnTo>
                      <a:pt x="84" y="36"/>
                    </a:lnTo>
                    <a:lnTo>
                      <a:pt x="82" y="35"/>
                    </a:lnTo>
                    <a:lnTo>
                      <a:pt x="86" y="33"/>
                    </a:lnTo>
                    <a:lnTo>
                      <a:pt x="100" y="23"/>
                    </a:lnTo>
                    <a:lnTo>
                      <a:pt x="26" y="7"/>
                    </a:lnTo>
                    <a:close/>
                    <a:moveTo>
                      <a:pt x="21" y="0"/>
                    </a:moveTo>
                    <a:lnTo>
                      <a:pt x="23" y="2"/>
                    </a:lnTo>
                    <a:lnTo>
                      <a:pt x="105" y="19"/>
                    </a:lnTo>
                    <a:lnTo>
                      <a:pt x="112" y="19"/>
                    </a:lnTo>
                    <a:lnTo>
                      <a:pt x="107" y="24"/>
                    </a:lnTo>
                    <a:lnTo>
                      <a:pt x="91" y="36"/>
                    </a:lnTo>
                    <a:lnTo>
                      <a:pt x="115" y="75"/>
                    </a:lnTo>
                    <a:lnTo>
                      <a:pt x="143" y="115"/>
                    </a:lnTo>
                    <a:lnTo>
                      <a:pt x="145" y="117"/>
                    </a:lnTo>
                    <a:lnTo>
                      <a:pt x="143" y="120"/>
                    </a:lnTo>
                    <a:lnTo>
                      <a:pt x="86" y="164"/>
                    </a:lnTo>
                    <a:lnTo>
                      <a:pt x="84" y="164"/>
                    </a:lnTo>
                    <a:lnTo>
                      <a:pt x="82" y="162"/>
                    </a:lnTo>
                    <a:lnTo>
                      <a:pt x="51" y="119"/>
                    </a:lnTo>
                    <a:lnTo>
                      <a:pt x="25" y="80"/>
                    </a:lnTo>
                    <a:lnTo>
                      <a:pt x="5" y="91"/>
                    </a:lnTo>
                    <a:lnTo>
                      <a:pt x="0" y="92"/>
                    </a:lnTo>
                    <a:lnTo>
                      <a:pt x="2" y="87"/>
                    </a:lnTo>
                    <a:lnTo>
                      <a:pt x="21" y="3"/>
                    </a:lnTo>
                    <a:lnTo>
                      <a:pt x="2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53" name="Freeform 19"/>
              <p:cNvSpPr>
                <a:spLocks/>
              </p:cNvSpPr>
              <p:nvPr/>
            </p:nvSpPr>
            <p:spPr bwMode="auto">
              <a:xfrm>
                <a:off x="625475" y="4006850"/>
                <a:ext cx="192088" cy="265113"/>
              </a:xfrm>
              <a:custGeom>
                <a:avLst/>
                <a:gdLst>
                  <a:gd name="T0" fmla="*/ 2147483647 w 121"/>
                  <a:gd name="T1" fmla="*/ 0 h 167"/>
                  <a:gd name="T2" fmla="*/ 2147483647 w 121"/>
                  <a:gd name="T3" fmla="*/ 2147483647 h 167"/>
                  <a:gd name="T4" fmla="*/ 2147483647 w 121"/>
                  <a:gd name="T5" fmla="*/ 2147483647 h 167"/>
                  <a:gd name="T6" fmla="*/ 2147483647 w 121"/>
                  <a:gd name="T7" fmla="*/ 2147483647 h 167"/>
                  <a:gd name="T8" fmla="*/ 2147483647 w 121"/>
                  <a:gd name="T9" fmla="*/ 2147483647 h 167"/>
                  <a:gd name="T10" fmla="*/ 2147483647 w 121"/>
                  <a:gd name="T11" fmla="*/ 2147483647 h 167"/>
                  <a:gd name="T12" fmla="*/ 0 w 121"/>
                  <a:gd name="T13" fmla="*/ 2147483647 h 167"/>
                  <a:gd name="T14" fmla="*/ 2147483647 w 121"/>
                  <a:gd name="T15" fmla="*/ 0 h 167"/>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67"/>
                  <a:gd name="T26" fmla="*/ 121 w 121"/>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67">
                    <a:moveTo>
                      <a:pt x="53" y="0"/>
                    </a:moveTo>
                    <a:lnTo>
                      <a:pt x="121" y="52"/>
                    </a:lnTo>
                    <a:lnTo>
                      <a:pt x="96" y="56"/>
                    </a:lnTo>
                    <a:lnTo>
                      <a:pt x="112" y="153"/>
                    </a:lnTo>
                    <a:lnTo>
                      <a:pt x="41" y="167"/>
                    </a:lnTo>
                    <a:lnTo>
                      <a:pt x="25" y="64"/>
                    </a:lnTo>
                    <a:lnTo>
                      <a:pt x="0" y="68"/>
                    </a:lnTo>
                    <a:lnTo>
                      <a:pt x="53"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254" name="Freeform 20"/>
              <p:cNvSpPr>
                <a:spLocks noEditPoints="1"/>
              </p:cNvSpPr>
              <p:nvPr/>
            </p:nvSpPr>
            <p:spPr bwMode="auto">
              <a:xfrm>
                <a:off x="617538" y="4000500"/>
                <a:ext cx="211138" cy="277813"/>
              </a:xfrm>
              <a:custGeom>
                <a:avLst/>
                <a:gdLst>
                  <a:gd name="T0" fmla="*/ 2147483647 w 133"/>
                  <a:gd name="T1" fmla="*/ 2147483647 h 175"/>
                  <a:gd name="T2" fmla="*/ 2147483647 w 133"/>
                  <a:gd name="T3" fmla="*/ 2147483647 h 175"/>
                  <a:gd name="T4" fmla="*/ 2147483647 w 133"/>
                  <a:gd name="T5" fmla="*/ 2147483647 h 175"/>
                  <a:gd name="T6" fmla="*/ 2147483647 w 133"/>
                  <a:gd name="T7" fmla="*/ 2147483647 h 175"/>
                  <a:gd name="T8" fmla="*/ 2147483647 w 133"/>
                  <a:gd name="T9" fmla="*/ 2147483647 h 175"/>
                  <a:gd name="T10" fmla="*/ 2147483647 w 133"/>
                  <a:gd name="T11" fmla="*/ 2147483647 h 175"/>
                  <a:gd name="T12" fmla="*/ 2147483647 w 133"/>
                  <a:gd name="T13" fmla="*/ 2147483647 h 175"/>
                  <a:gd name="T14" fmla="*/ 2147483647 w 133"/>
                  <a:gd name="T15" fmla="*/ 2147483647 h 175"/>
                  <a:gd name="T16" fmla="*/ 2147483647 w 133"/>
                  <a:gd name="T17" fmla="*/ 2147483647 h 175"/>
                  <a:gd name="T18" fmla="*/ 2147483647 w 133"/>
                  <a:gd name="T19" fmla="*/ 2147483647 h 175"/>
                  <a:gd name="T20" fmla="*/ 2147483647 w 133"/>
                  <a:gd name="T21" fmla="*/ 2147483647 h 175"/>
                  <a:gd name="T22" fmla="*/ 2147483647 w 133"/>
                  <a:gd name="T23" fmla="*/ 2147483647 h 175"/>
                  <a:gd name="T24" fmla="*/ 2147483647 w 133"/>
                  <a:gd name="T25" fmla="*/ 2147483647 h 175"/>
                  <a:gd name="T26" fmla="*/ 2147483647 w 133"/>
                  <a:gd name="T27" fmla="*/ 2147483647 h 175"/>
                  <a:gd name="T28" fmla="*/ 2147483647 w 133"/>
                  <a:gd name="T29" fmla="*/ 0 h 175"/>
                  <a:gd name="T30" fmla="*/ 2147483647 w 133"/>
                  <a:gd name="T31" fmla="*/ 2147483647 h 175"/>
                  <a:gd name="T32" fmla="*/ 2147483647 w 133"/>
                  <a:gd name="T33" fmla="*/ 2147483647 h 175"/>
                  <a:gd name="T34" fmla="*/ 2147483647 w 133"/>
                  <a:gd name="T35" fmla="*/ 2147483647 h 175"/>
                  <a:gd name="T36" fmla="*/ 2147483647 w 133"/>
                  <a:gd name="T37" fmla="*/ 2147483647 h 175"/>
                  <a:gd name="T38" fmla="*/ 2147483647 w 133"/>
                  <a:gd name="T39" fmla="*/ 2147483647 h 175"/>
                  <a:gd name="T40" fmla="*/ 2147483647 w 133"/>
                  <a:gd name="T41" fmla="*/ 2147483647 h 175"/>
                  <a:gd name="T42" fmla="*/ 2147483647 w 133"/>
                  <a:gd name="T43" fmla="*/ 2147483647 h 175"/>
                  <a:gd name="T44" fmla="*/ 2147483647 w 133"/>
                  <a:gd name="T45" fmla="*/ 2147483647 h 175"/>
                  <a:gd name="T46" fmla="*/ 2147483647 w 133"/>
                  <a:gd name="T47" fmla="*/ 2147483647 h 175"/>
                  <a:gd name="T48" fmla="*/ 2147483647 w 133"/>
                  <a:gd name="T49" fmla="*/ 2147483647 h 175"/>
                  <a:gd name="T50" fmla="*/ 2147483647 w 133"/>
                  <a:gd name="T51" fmla="*/ 2147483647 h 175"/>
                  <a:gd name="T52" fmla="*/ 2147483647 w 133"/>
                  <a:gd name="T53" fmla="*/ 2147483647 h 175"/>
                  <a:gd name="T54" fmla="*/ 2147483647 w 133"/>
                  <a:gd name="T55" fmla="*/ 2147483647 h 175"/>
                  <a:gd name="T56" fmla="*/ 2147483647 w 133"/>
                  <a:gd name="T57" fmla="*/ 2147483647 h 175"/>
                  <a:gd name="T58" fmla="*/ 2147483647 w 133"/>
                  <a:gd name="T59" fmla="*/ 2147483647 h 175"/>
                  <a:gd name="T60" fmla="*/ 0 w 133"/>
                  <a:gd name="T61" fmla="*/ 2147483647 h 175"/>
                  <a:gd name="T62" fmla="*/ 2147483647 w 133"/>
                  <a:gd name="T63" fmla="*/ 2147483647 h 175"/>
                  <a:gd name="T64" fmla="*/ 2147483647 w 133"/>
                  <a:gd name="T65" fmla="*/ 2147483647 h 175"/>
                  <a:gd name="T66" fmla="*/ 2147483647 w 133"/>
                  <a:gd name="T67" fmla="*/ 0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
                  <a:gd name="T103" fmla="*/ 0 h 175"/>
                  <a:gd name="T104" fmla="*/ 133 w 133"/>
                  <a:gd name="T105" fmla="*/ 175 h 1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 h="175">
                    <a:moveTo>
                      <a:pt x="58" y="7"/>
                    </a:moveTo>
                    <a:lnTo>
                      <a:pt x="11" y="70"/>
                    </a:lnTo>
                    <a:lnTo>
                      <a:pt x="30" y="67"/>
                    </a:lnTo>
                    <a:lnTo>
                      <a:pt x="32" y="65"/>
                    </a:lnTo>
                    <a:lnTo>
                      <a:pt x="33" y="68"/>
                    </a:lnTo>
                    <a:lnTo>
                      <a:pt x="40" y="119"/>
                    </a:lnTo>
                    <a:lnTo>
                      <a:pt x="49" y="170"/>
                    </a:lnTo>
                    <a:lnTo>
                      <a:pt x="115" y="156"/>
                    </a:lnTo>
                    <a:lnTo>
                      <a:pt x="107" y="109"/>
                    </a:lnTo>
                    <a:lnTo>
                      <a:pt x="100" y="60"/>
                    </a:lnTo>
                    <a:lnTo>
                      <a:pt x="98" y="58"/>
                    </a:lnTo>
                    <a:lnTo>
                      <a:pt x="101" y="58"/>
                    </a:lnTo>
                    <a:lnTo>
                      <a:pt x="121" y="55"/>
                    </a:lnTo>
                    <a:lnTo>
                      <a:pt x="58" y="7"/>
                    </a:lnTo>
                    <a:close/>
                    <a:moveTo>
                      <a:pt x="58" y="0"/>
                    </a:moveTo>
                    <a:lnTo>
                      <a:pt x="60" y="2"/>
                    </a:lnTo>
                    <a:lnTo>
                      <a:pt x="128" y="55"/>
                    </a:lnTo>
                    <a:lnTo>
                      <a:pt x="133" y="58"/>
                    </a:lnTo>
                    <a:lnTo>
                      <a:pt x="126" y="60"/>
                    </a:lnTo>
                    <a:lnTo>
                      <a:pt x="105" y="63"/>
                    </a:lnTo>
                    <a:lnTo>
                      <a:pt x="112" y="107"/>
                    </a:lnTo>
                    <a:lnTo>
                      <a:pt x="121" y="157"/>
                    </a:lnTo>
                    <a:lnTo>
                      <a:pt x="121" y="159"/>
                    </a:lnTo>
                    <a:lnTo>
                      <a:pt x="117" y="161"/>
                    </a:lnTo>
                    <a:lnTo>
                      <a:pt x="46" y="175"/>
                    </a:lnTo>
                    <a:lnTo>
                      <a:pt x="44" y="175"/>
                    </a:lnTo>
                    <a:lnTo>
                      <a:pt x="44" y="171"/>
                    </a:lnTo>
                    <a:lnTo>
                      <a:pt x="35" y="121"/>
                    </a:lnTo>
                    <a:lnTo>
                      <a:pt x="28" y="72"/>
                    </a:lnTo>
                    <a:lnTo>
                      <a:pt x="5" y="75"/>
                    </a:lnTo>
                    <a:lnTo>
                      <a:pt x="0" y="75"/>
                    </a:lnTo>
                    <a:lnTo>
                      <a:pt x="4" y="70"/>
                    </a:lnTo>
                    <a:lnTo>
                      <a:pt x="56" y="2"/>
                    </a:lnTo>
                    <a:lnTo>
                      <a:pt x="58"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55" name="Freeform 21"/>
              <p:cNvSpPr>
                <a:spLocks/>
              </p:cNvSpPr>
              <p:nvPr/>
            </p:nvSpPr>
            <p:spPr bwMode="auto">
              <a:xfrm>
                <a:off x="1408113" y="5621338"/>
                <a:ext cx="223838" cy="227013"/>
              </a:xfrm>
              <a:custGeom>
                <a:avLst/>
                <a:gdLst>
                  <a:gd name="T0" fmla="*/ 2147483647 w 141"/>
                  <a:gd name="T1" fmla="*/ 0 h 143"/>
                  <a:gd name="T2" fmla="*/ 2147483647 w 141"/>
                  <a:gd name="T3" fmla="*/ 2147483647 h 143"/>
                  <a:gd name="T4" fmla="*/ 2147483647 w 141"/>
                  <a:gd name="T5" fmla="*/ 2147483647 h 143"/>
                  <a:gd name="T6" fmla="*/ 2147483647 w 141"/>
                  <a:gd name="T7" fmla="*/ 2147483647 h 143"/>
                  <a:gd name="T8" fmla="*/ 2147483647 w 141"/>
                  <a:gd name="T9" fmla="*/ 2147483647 h 143"/>
                  <a:gd name="T10" fmla="*/ 2147483647 w 141"/>
                  <a:gd name="T11" fmla="*/ 2147483647 h 143"/>
                  <a:gd name="T12" fmla="*/ 0 w 141"/>
                  <a:gd name="T13" fmla="*/ 2147483647 h 143"/>
                  <a:gd name="T14" fmla="*/ 2147483647 w 141"/>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143"/>
                  <a:gd name="T26" fmla="*/ 141 w 14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143">
                    <a:moveTo>
                      <a:pt x="3" y="0"/>
                    </a:moveTo>
                    <a:lnTo>
                      <a:pt x="87" y="2"/>
                    </a:lnTo>
                    <a:lnTo>
                      <a:pt x="70" y="20"/>
                    </a:lnTo>
                    <a:lnTo>
                      <a:pt x="141" y="91"/>
                    </a:lnTo>
                    <a:lnTo>
                      <a:pt x="90" y="143"/>
                    </a:lnTo>
                    <a:lnTo>
                      <a:pt x="17" y="68"/>
                    </a:lnTo>
                    <a:lnTo>
                      <a:pt x="0" y="86"/>
                    </a:lnTo>
                    <a:lnTo>
                      <a:pt x="3"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256" name="Freeform 22"/>
              <p:cNvSpPr>
                <a:spLocks noEditPoints="1"/>
              </p:cNvSpPr>
              <p:nvPr/>
            </p:nvSpPr>
            <p:spPr bwMode="auto">
              <a:xfrm>
                <a:off x="1401763" y="5619750"/>
                <a:ext cx="236538" cy="234950"/>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0 h 148"/>
                  <a:gd name="T22" fmla="*/ 2147483647 w 149"/>
                  <a:gd name="T23" fmla="*/ 0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2147483647 h 148"/>
                  <a:gd name="T44" fmla="*/ 0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0 h 1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9"/>
                  <a:gd name="T88" fmla="*/ 0 h 148"/>
                  <a:gd name="T89" fmla="*/ 149 w 149"/>
                  <a:gd name="T90" fmla="*/ 148 h 1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9" h="148">
                    <a:moveTo>
                      <a:pt x="11" y="5"/>
                    </a:moveTo>
                    <a:lnTo>
                      <a:pt x="7" y="80"/>
                    </a:lnTo>
                    <a:lnTo>
                      <a:pt x="21" y="66"/>
                    </a:lnTo>
                    <a:lnTo>
                      <a:pt x="23" y="68"/>
                    </a:lnTo>
                    <a:lnTo>
                      <a:pt x="60" y="106"/>
                    </a:lnTo>
                    <a:lnTo>
                      <a:pt x="94" y="141"/>
                    </a:lnTo>
                    <a:lnTo>
                      <a:pt x="142" y="92"/>
                    </a:lnTo>
                    <a:lnTo>
                      <a:pt x="70" y="21"/>
                    </a:lnTo>
                    <a:lnTo>
                      <a:pt x="84" y="7"/>
                    </a:lnTo>
                    <a:lnTo>
                      <a:pt x="11" y="5"/>
                    </a:lnTo>
                    <a:close/>
                    <a:moveTo>
                      <a:pt x="5" y="0"/>
                    </a:moveTo>
                    <a:lnTo>
                      <a:pt x="7" y="0"/>
                    </a:lnTo>
                    <a:lnTo>
                      <a:pt x="91" y="1"/>
                    </a:lnTo>
                    <a:lnTo>
                      <a:pt x="96" y="1"/>
                    </a:lnTo>
                    <a:lnTo>
                      <a:pt x="77" y="21"/>
                    </a:lnTo>
                    <a:lnTo>
                      <a:pt x="149" y="92"/>
                    </a:lnTo>
                    <a:lnTo>
                      <a:pt x="147" y="94"/>
                    </a:lnTo>
                    <a:lnTo>
                      <a:pt x="96" y="146"/>
                    </a:lnTo>
                    <a:lnTo>
                      <a:pt x="94" y="148"/>
                    </a:lnTo>
                    <a:lnTo>
                      <a:pt x="54" y="108"/>
                    </a:lnTo>
                    <a:lnTo>
                      <a:pt x="21" y="73"/>
                    </a:lnTo>
                    <a:lnTo>
                      <a:pt x="7" y="87"/>
                    </a:lnTo>
                    <a:lnTo>
                      <a:pt x="0" y="94"/>
                    </a:lnTo>
                    <a:lnTo>
                      <a:pt x="2" y="87"/>
                    </a:lnTo>
                    <a:lnTo>
                      <a:pt x="2" y="85"/>
                    </a:lnTo>
                    <a:lnTo>
                      <a:pt x="5" y="1"/>
                    </a:lnTo>
                    <a:lnTo>
                      <a:pt x="5"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57" name="Freeform 23"/>
              <p:cNvSpPr>
                <a:spLocks/>
              </p:cNvSpPr>
              <p:nvPr/>
            </p:nvSpPr>
            <p:spPr bwMode="auto">
              <a:xfrm>
                <a:off x="4903788" y="1111250"/>
                <a:ext cx="247650" cy="211138"/>
              </a:xfrm>
              <a:custGeom>
                <a:avLst/>
                <a:gdLst>
                  <a:gd name="T0" fmla="*/ 2147483647 w 156"/>
                  <a:gd name="T1" fmla="*/ 0 h 133"/>
                  <a:gd name="T2" fmla="*/ 2147483647 w 156"/>
                  <a:gd name="T3" fmla="*/ 2147483647 h 133"/>
                  <a:gd name="T4" fmla="*/ 2147483647 w 156"/>
                  <a:gd name="T5" fmla="*/ 2147483647 h 133"/>
                  <a:gd name="T6" fmla="*/ 2147483647 w 156"/>
                  <a:gd name="T7" fmla="*/ 2147483647 h 133"/>
                  <a:gd name="T8" fmla="*/ 2147483647 w 156"/>
                  <a:gd name="T9" fmla="*/ 2147483647 h 133"/>
                  <a:gd name="T10" fmla="*/ 2147483647 w 156"/>
                  <a:gd name="T11" fmla="*/ 2147483647 h 133"/>
                  <a:gd name="T12" fmla="*/ 0 w 156"/>
                  <a:gd name="T13" fmla="*/ 2147483647 h 133"/>
                  <a:gd name="T14" fmla="*/ 2147483647 w 156"/>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33"/>
                  <a:gd name="T26" fmla="*/ 156 w 156"/>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33">
                    <a:moveTo>
                      <a:pt x="34" y="0"/>
                    </a:moveTo>
                    <a:lnTo>
                      <a:pt x="123" y="49"/>
                    </a:lnTo>
                    <a:lnTo>
                      <a:pt x="135" y="28"/>
                    </a:lnTo>
                    <a:lnTo>
                      <a:pt x="156" y="112"/>
                    </a:lnTo>
                    <a:lnTo>
                      <a:pt x="74" y="133"/>
                    </a:lnTo>
                    <a:lnTo>
                      <a:pt x="86" y="112"/>
                    </a:lnTo>
                    <a:lnTo>
                      <a:pt x="0" y="63"/>
                    </a:lnTo>
                    <a:lnTo>
                      <a:pt x="34"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258" name="Freeform 24"/>
              <p:cNvSpPr>
                <a:spLocks noEditPoints="1"/>
              </p:cNvSpPr>
              <p:nvPr/>
            </p:nvSpPr>
            <p:spPr bwMode="auto">
              <a:xfrm>
                <a:off x="4899025" y="1106488"/>
                <a:ext cx="257175" cy="220663"/>
              </a:xfrm>
              <a:custGeom>
                <a:avLst/>
                <a:gdLst>
                  <a:gd name="T0" fmla="*/ 2147483647 w 162"/>
                  <a:gd name="T1" fmla="*/ 2147483647 h 139"/>
                  <a:gd name="T2" fmla="*/ 2147483647 w 162"/>
                  <a:gd name="T3" fmla="*/ 2147483647 h 139"/>
                  <a:gd name="T4" fmla="*/ 2147483647 w 162"/>
                  <a:gd name="T5" fmla="*/ 2147483647 h 139"/>
                  <a:gd name="T6" fmla="*/ 2147483647 w 162"/>
                  <a:gd name="T7" fmla="*/ 2147483647 h 139"/>
                  <a:gd name="T8" fmla="*/ 2147483647 w 162"/>
                  <a:gd name="T9" fmla="*/ 2147483647 h 139"/>
                  <a:gd name="T10" fmla="*/ 2147483647 w 162"/>
                  <a:gd name="T11" fmla="*/ 2147483647 h 139"/>
                  <a:gd name="T12" fmla="*/ 2147483647 w 162"/>
                  <a:gd name="T13" fmla="*/ 2147483647 h 139"/>
                  <a:gd name="T14" fmla="*/ 2147483647 w 162"/>
                  <a:gd name="T15" fmla="*/ 2147483647 h 139"/>
                  <a:gd name="T16" fmla="*/ 2147483647 w 162"/>
                  <a:gd name="T17" fmla="*/ 2147483647 h 139"/>
                  <a:gd name="T18" fmla="*/ 2147483647 w 162"/>
                  <a:gd name="T19" fmla="*/ 2147483647 h 139"/>
                  <a:gd name="T20" fmla="*/ 2147483647 w 162"/>
                  <a:gd name="T21" fmla="*/ 2147483647 h 139"/>
                  <a:gd name="T22" fmla="*/ 2147483647 w 162"/>
                  <a:gd name="T23" fmla="*/ 2147483647 h 139"/>
                  <a:gd name="T24" fmla="*/ 2147483647 w 162"/>
                  <a:gd name="T25" fmla="*/ 2147483647 h 139"/>
                  <a:gd name="T26" fmla="*/ 2147483647 w 162"/>
                  <a:gd name="T27" fmla="*/ 2147483647 h 139"/>
                  <a:gd name="T28" fmla="*/ 2147483647 w 162"/>
                  <a:gd name="T29" fmla="*/ 0 h 139"/>
                  <a:gd name="T30" fmla="*/ 2147483647 w 162"/>
                  <a:gd name="T31" fmla="*/ 2147483647 h 139"/>
                  <a:gd name="T32" fmla="*/ 2147483647 w 162"/>
                  <a:gd name="T33" fmla="*/ 2147483647 h 139"/>
                  <a:gd name="T34" fmla="*/ 2147483647 w 162"/>
                  <a:gd name="T35" fmla="*/ 2147483647 h 139"/>
                  <a:gd name="T36" fmla="*/ 2147483647 w 162"/>
                  <a:gd name="T37" fmla="*/ 2147483647 h 139"/>
                  <a:gd name="T38" fmla="*/ 2147483647 w 162"/>
                  <a:gd name="T39" fmla="*/ 2147483647 h 139"/>
                  <a:gd name="T40" fmla="*/ 2147483647 w 162"/>
                  <a:gd name="T41" fmla="*/ 2147483647 h 139"/>
                  <a:gd name="T42" fmla="*/ 2147483647 w 162"/>
                  <a:gd name="T43" fmla="*/ 2147483647 h 139"/>
                  <a:gd name="T44" fmla="*/ 2147483647 w 162"/>
                  <a:gd name="T45" fmla="*/ 2147483647 h 139"/>
                  <a:gd name="T46" fmla="*/ 2147483647 w 162"/>
                  <a:gd name="T47" fmla="*/ 2147483647 h 139"/>
                  <a:gd name="T48" fmla="*/ 2147483647 w 162"/>
                  <a:gd name="T49" fmla="*/ 2147483647 h 139"/>
                  <a:gd name="T50" fmla="*/ 2147483647 w 162"/>
                  <a:gd name="T51" fmla="*/ 2147483647 h 139"/>
                  <a:gd name="T52" fmla="*/ 2147483647 w 162"/>
                  <a:gd name="T53" fmla="*/ 2147483647 h 139"/>
                  <a:gd name="T54" fmla="*/ 2147483647 w 162"/>
                  <a:gd name="T55" fmla="*/ 2147483647 h 139"/>
                  <a:gd name="T56" fmla="*/ 2147483647 w 162"/>
                  <a:gd name="T57" fmla="*/ 2147483647 h 139"/>
                  <a:gd name="T58" fmla="*/ 0 w 162"/>
                  <a:gd name="T59" fmla="*/ 2147483647 h 139"/>
                  <a:gd name="T60" fmla="*/ 2147483647 w 162"/>
                  <a:gd name="T61" fmla="*/ 2147483647 h 139"/>
                  <a:gd name="T62" fmla="*/ 2147483647 w 162"/>
                  <a:gd name="T63" fmla="*/ 2147483647 h 139"/>
                  <a:gd name="T64" fmla="*/ 2147483647 w 162"/>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39"/>
                  <a:gd name="T101" fmla="*/ 162 w 162"/>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39">
                    <a:moveTo>
                      <a:pt x="38" y="8"/>
                    </a:moveTo>
                    <a:lnTo>
                      <a:pt x="9" y="66"/>
                    </a:lnTo>
                    <a:lnTo>
                      <a:pt x="47" y="87"/>
                    </a:lnTo>
                    <a:lnTo>
                      <a:pt x="91" y="113"/>
                    </a:lnTo>
                    <a:lnTo>
                      <a:pt x="92" y="113"/>
                    </a:lnTo>
                    <a:lnTo>
                      <a:pt x="92" y="117"/>
                    </a:lnTo>
                    <a:lnTo>
                      <a:pt x="84" y="132"/>
                    </a:lnTo>
                    <a:lnTo>
                      <a:pt x="157" y="113"/>
                    </a:lnTo>
                    <a:lnTo>
                      <a:pt x="138" y="40"/>
                    </a:lnTo>
                    <a:lnTo>
                      <a:pt x="129" y="54"/>
                    </a:lnTo>
                    <a:lnTo>
                      <a:pt x="127" y="55"/>
                    </a:lnTo>
                    <a:lnTo>
                      <a:pt x="126" y="55"/>
                    </a:lnTo>
                    <a:lnTo>
                      <a:pt x="80" y="29"/>
                    </a:lnTo>
                    <a:lnTo>
                      <a:pt x="38" y="8"/>
                    </a:lnTo>
                    <a:close/>
                    <a:moveTo>
                      <a:pt x="35" y="0"/>
                    </a:moveTo>
                    <a:lnTo>
                      <a:pt x="38" y="1"/>
                    </a:lnTo>
                    <a:lnTo>
                      <a:pt x="82" y="24"/>
                    </a:lnTo>
                    <a:lnTo>
                      <a:pt x="126" y="48"/>
                    </a:lnTo>
                    <a:lnTo>
                      <a:pt x="136" y="31"/>
                    </a:lnTo>
                    <a:lnTo>
                      <a:pt x="140" y="24"/>
                    </a:lnTo>
                    <a:lnTo>
                      <a:pt x="162" y="115"/>
                    </a:lnTo>
                    <a:lnTo>
                      <a:pt x="162" y="117"/>
                    </a:lnTo>
                    <a:lnTo>
                      <a:pt x="159" y="118"/>
                    </a:lnTo>
                    <a:lnTo>
                      <a:pt x="77" y="139"/>
                    </a:lnTo>
                    <a:lnTo>
                      <a:pt x="72" y="139"/>
                    </a:lnTo>
                    <a:lnTo>
                      <a:pt x="75" y="136"/>
                    </a:lnTo>
                    <a:lnTo>
                      <a:pt x="85" y="117"/>
                    </a:lnTo>
                    <a:lnTo>
                      <a:pt x="45" y="92"/>
                    </a:lnTo>
                    <a:lnTo>
                      <a:pt x="3" y="69"/>
                    </a:lnTo>
                    <a:lnTo>
                      <a:pt x="0" y="68"/>
                    </a:lnTo>
                    <a:lnTo>
                      <a:pt x="2" y="66"/>
                    </a:lnTo>
                    <a:lnTo>
                      <a:pt x="35" y="3"/>
                    </a:lnTo>
                    <a:lnTo>
                      <a:pt x="35"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59" name="Freeform 25"/>
              <p:cNvSpPr>
                <a:spLocks/>
              </p:cNvSpPr>
              <p:nvPr/>
            </p:nvSpPr>
            <p:spPr bwMode="auto">
              <a:xfrm>
                <a:off x="5505450" y="1554163"/>
                <a:ext cx="222250" cy="222250"/>
              </a:xfrm>
              <a:custGeom>
                <a:avLst/>
                <a:gdLst>
                  <a:gd name="T0" fmla="*/ 2147483647 w 140"/>
                  <a:gd name="T1" fmla="*/ 0 h 140"/>
                  <a:gd name="T2" fmla="*/ 2147483647 w 140"/>
                  <a:gd name="T3" fmla="*/ 2147483647 h 140"/>
                  <a:gd name="T4" fmla="*/ 2147483647 w 140"/>
                  <a:gd name="T5" fmla="*/ 2147483647 h 140"/>
                  <a:gd name="T6" fmla="*/ 2147483647 w 140"/>
                  <a:gd name="T7" fmla="*/ 2147483647 h 140"/>
                  <a:gd name="T8" fmla="*/ 2147483647 w 140"/>
                  <a:gd name="T9" fmla="*/ 2147483647 h 140"/>
                  <a:gd name="T10" fmla="*/ 2147483647 w 140"/>
                  <a:gd name="T11" fmla="*/ 2147483647 h 140"/>
                  <a:gd name="T12" fmla="*/ 0 w 140"/>
                  <a:gd name="T13" fmla="*/ 2147483647 h 140"/>
                  <a:gd name="T14" fmla="*/ 2147483647 w 140"/>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40"/>
                  <a:gd name="T26" fmla="*/ 140 w 140"/>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40">
                    <a:moveTo>
                      <a:pt x="51" y="0"/>
                    </a:moveTo>
                    <a:lnTo>
                      <a:pt x="122" y="72"/>
                    </a:lnTo>
                    <a:lnTo>
                      <a:pt x="140" y="54"/>
                    </a:lnTo>
                    <a:lnTo>
                      <a:pt x="138" y="140"/>
                    </a:lnTo>
                    <a:lnTo>
                      <a:pt x="53" y="138"/>
                    </a:lnTo>
                    <a:lnTo>
                      <a:pt x="70" y="122"/>
                    </a:lnTo>
                    <a:lnTo>
                      <a:pt x="0" y="53"/>
                    </a:lnTo>
                    <a:lnTo>
                      <a:pt x="51"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260" name="Freeform 26"/>
              <p:cNvSpPr>
                <a:spLocks noEditPoints="1"/>
              </p:cNvSpPr>
              <p:nvPr/>
            </p:nvSpPr>
            <p:spPr bwMode="auto">
              <a:xfrm>
                <a:off x="5500688" y="1549400"/>
                <a:ext cx="231775" cy="231775"/>
              </a:xfrm>
              <a:custGeom>
                <a:avLst/>
                <a:gdLst>
                  <a:gd name="T0" fmla="*/ 2147483647 w 146"/>
                  <a:gd name="T1" fmla="*/ 2147483647 h 146"/>
                  <a:gd name="T2" fmla="*/ 2147483647 w 146"/>
                  <a:gd name="T3" fmla="*/ 2147483647 h 146"/>
                  <a:gd name="T4" fmla="*/ 2147483647 w 146"/>
                  <a:gd name="T5" fmla="*/ 2147483647 h 146"/>
                  <a:gd name="T6" fmla="*/ 2147483647 w 146"/>
                  <a:gd name="T7" fmla="*/ 2147483647 h 146"/>
                  <a:gd name="T8" fmla="*/ 2147483647 w 146"/>
                  <a:gd name="T9" fmla="*/ 2147483647 h 146"/>
                  <a:gd name="T10" fmla="*/ 2147483647 w 146"/>
                  <a:gd name="T11" fmla="*/ 2147483647 h 146"/>
                  <a:gd name="T12" fmla="*/ 2147483647 w 146"/>
                  <a:gd name="T13" fmla="*/ 2147483647 h 146"/>
                  <a:gd name="T14" fmla="*/ 2147483647 w 146"/>
                  <a:gd name="T15" fmla="*/ 2147483647 h 146"/>
                  <a:gd name="T16" fmla="*/ 2147483647 w 146"/>
                  <a:gd name="T17" fmla="*/ 2147483647 h 146"/>
                  <a:gd name="T18" fmla="*/ 2147483647 w 146"/>
                  <a:gd name="T19" fmla="*/ 2147483647 h 146"/>
                  <a:gd name="T20" fmla="*/ 2147483647 w 146"/>
                  <a:gd name="T21" fmla="*/ 2147483647 h 146"/>
                  <a:gd name="T22" fmla="*/ 2147483647 w 146"/>
                  <a:gd name="T23" fmla="*/ 2147483647 h 146"/>
                  <a:gd name="T24" fmla="*/ 2147483647 w 146"/>
                  <a:gd name="T25" fmla="*/ 2147483647 h 146"/>
                  <a:gd name="T26" fmla="*/ 2147483647 w 146"/>
                  <a:gd name="T27" fmla="*/ 2147483647 h 146"/>
                  <a:gd name="T28" fmla="*/ 2147483647 w 146"/>
                  <a:gd name="T29" fmla="*/ 0 h 146"/>
                  <a:gd name="T30" fmla="*/ 2147483647 w 146"/>
                  <a:gd name="T31" fmla="*/ 2147483647 h 146"/>
                  <a:gd name="T32" fmla="*/ 2147483647 w 146"/>
                  <a:gd name="T33" fmla="*/ 2147483647 h 146"/>
                  <a:gd name="T34" fmla="*/ 2147483647 w 146"/>
                  <a:gd name="T35" fmla="*/ 2147483647 h 146"/>
                  <a:gd name="T36" fmla="*/ 2147483647 w 146"/>
                  <a:gd name="T37" fmla="*/ 2147483647 h 146"/>
                  <a:gd name="T38" fmla="*/ 2147483647 w 146"/>
                  <a:gd name="T39" fmla="*/ 2147483647 h 146"/>
                  <a:gd name="T40" fmla="*/ 2147483647 w 146"/>
                  <a:gd name="T41" fmla="*/ 2147483647 h 146"/>
                  <a:gd name="T42" fmla="*/ 2147483647 w 146"/>
                  <a:gd name="T43" fmla="*/ 2147483647 h 146"/>
                  <a:gd name="T44" fmla="*/ 2147483647 w 146"/>
                  <a:gd name="T45" fmla="*/ 2147483647 h 146"/>
                  <a:gd name="T46" fmla="*/ 2147483647 w 146"/>
                  <a:gd name="T47" fmla="*/ 2147483647 h 146"/>
                  <a:gd name="T48" fmla="*/ 2147483647 w 146"/>
                  <a:gd name="T49" fmla="*/ 2147483647 h 146"/>
                  <a:gd name="T50" fmla="*/ 2147483647 w 146"/>
                  <a:gd name="T51" fmla="*/ 2147483647 h 146"/>
                  <a:gd name="T52" fmla="*/ 2147483647 w 146"/>
                  <a:gd name="T53" fmla="*/ 2147483647 h 146"/>
                  <a:gd name="T54" fmla="*/ 0 w 146"/>
                  <a:gd name="T55" fmla="*/ 2147483647 h 146"/>
                  <a:gd name="T56" fmla="*/ 2147483647 w 146"/>
                  <a:gd name="T57" fmla="*/ 2147483647 h 146"/>
                  <a:gd name="T58" fmla="*/ 2147483647 w 146"/>
                  <a:gd name="T59" fmla="*/ 2147483647 h 146"/>
                  <a:gd name="T60" fmla="*/ 2147483647 w 146"/>
                  <a:gd name="T61" fmla="*/ 0 h 1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6"/>
                  <a:gd name="T94" fmla="*/ 0 h 146"/>
                  <a:gd name="T95" fmla="*/ 146 w 146"/>
                  <a:gd name="T96" fmla="*/ 146 h 1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6" h="146">
                    <a:moveTo>
                      <a:pt x="54" y="7"/>
                    </a:moveTo>
                    <a:lnTo>
                      <a:pt x="7" y="56"/>
                    </a:lnTo>
                    <a:lnTo>
                      <a:pt x="40" y="87"/>
                    </a:lnTo>
                    <a:lnTo>
                      <a:pt x="42" y="89"/>
                    </a:lnTo>
                    <a:lnTo>
                      <a:pt x="75" y="124"/>
                    </a:lnTo>
                    <a:lnTo>
                      <a:pt x="77" y="125"/>
                    </a:lnTo>
                    <a:lnTo>
                      <a:pt x="75" y="127"/>
                    </a:lnTo>
                    <a:lnTo>
                      <a:pt x="61" y="139"/>
                    </a:lnTo>
                    <a:lnTo>
                      <a:pt x="139" y="141"/>
                    </a:lnTo>
                    <a:lnTo>
                      <a:pt x="141" y="63"/>
                    </a:lnTo>
                    <a:lnTo>
                      <a:pt x="125" y="78"/>
                    </a:lnTo>
                    <a:lnTo>
                      <a:pt x="89" y="42"/>
                    </a:lnTo>
                    <a:lnTo>
                      <a:pt x="54" y="7"/>
                    </a:lnTo>
                    <a:close/>
                    <a:moveTo>
                      <a:pt x="54" y="0"/>
                    </a:moveTo>
                    <a:lnTo>
                      <a:pt x="125" y="71"/>
                    </a:lnTo>
                    <a:lnTo>
                      <a:pt x="146" y="50"/>
                    </a:lnTo>
                    <a:lnTo>
                      <a:pt x="146" y="57"/>
                    </a:lnTo>
                    <a:lnTo>
                      <a:pt x="145" y="143"/>
                    </a:lnTo>
                    <a:lnTo>
                      <a:pt x="145" y="146"/>
                    </a:lnTo>
                    <a:lnTo>
                      <a:pt x="141" y="146"/>
                    </a:lnTo>
                    <a:lnTo>
                      <a:pt x="56" y="145"/>
                    </a:lnTo>
                    <a:lnTo>
                      <a:pt x="49" y="143"/>
                    </a:lnTo>
                    <a:lnTo>
                      <a:pt x="54" y="139"/>
                    </a:lnTo>
                    <a:lnTo>
                      <a:pt x="70" y="125"/>
                    </a:lnTo>
                    <a:lnTo>
                      <a:pt x="36" y="92"/>
                    </a:lnTo>
                    <a:lnTo>
                      <a:pt x="1" y="57"/>
                    </a:lnTo>
                    <a:lnTo>
                      <a:pt x="0" y="56"/>
                    </a:lnTo>
                    <a:lnTo>
                      <a:pt x="1" y="54"/>
                    </a:lnTo>
                    <a:lnTo>
                      <a:pt x="52" y="2"/>
                    </a:lnTo>
                    <a:lnTo>
                      <a:pt x="54"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61" name="Freeform 27"/>
              <p:cNvSpPr>
                <a:spLocks/>
              </p:cNvSpPr>
              <p:nvPr/>
            </p:nvSpPr>
            <p:spPr bwMode="auto">
              <a:xfrm>
                <a:off x="3967163" y="784225"/>
                <a:ext cx="258763" cy="188913"/>
              </a:xfrm>
              <a:custGeom>
                <a:avLst/>
                <a:gdLst>
                  <a:gd name="T0" fmla="*/ 2147483647 w 163"/>
                  <a:gd name="T1" fmla="*/ 0 h 119"/>
                  <a:gd name="T2" fmla="*/ 2147483647 w 163"/>
                  <a:gd name="T3" fmla="*/ 2147483647 h 119"/>
                  <a:gd name="T4" fmla="*/ 2147483647 w 163"/>
                  <a:gd name="T5" fmla="*/ 2147483647 h 119"/>
                  <a:gd name="T6" fmla="*/ 2147483647 w 163"/>
                  <a:gd name="T7" fmla="*/ 2147483647 h 119"/>
                  <a:gd name="T8" fmla="*/ 0 w 163"/>
                  <a:gd name="T9" fmla="*/ 2147483647 h 119"/>
                  <a:gd name="T10" fmla="*/ 2147483647 w 163"/>
                  <a:gd name="T11" fmla="*/ 2147483647 h 119"/>
                  <a:gd name="T12" fmla="*/ 2147483647 w 163"/>
                  <a:gd name="T13" fmla="*/ 2147483647 h 119"/>
                  <a:gd name="T14" fmla="*/ 2147483647 w 163"/>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163"/>
                  <a:gd name="T25" fmla="*/ 0 h 119"/>
                  <a:gd name="T26" fmla="*/ 163 w 163"/>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119">
                    <a:moveTo>
                      <a:pt x="116" y="0"/>
                    </a:moveTo>
                    <a:lnTo>
                      <a:pt x="163" y="73"/>
                    </a:lnTo>
                    <a:lnTo>
                      <a:pt x="93" y="119"/>
                    </a:lnTo>
                    <a:lnTo>
                      <a:pt x="98" y="96"/>
                    </a:lnTo>
                    <a:lnTo>
                      <a:pt x="0" y="80"/>
                    </a:lnTo>
                    <a:lnTo>
                      <a:pt x="11" y="9"/>
                    </a:lnTo>
                    <a:lnTo>
                      <a:pt x="112" y="25"/>
                    </a:lnTo>
                    <a:lnTo>
                      <a:pt x="116"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262" name="Freeform 28"/>
              <p:cNvSpPr>
                <a:spLocks noEditPoints="1"/>
              </p:cNvSpPr>
              <p:nvPr/>
            </p:nvSpPr>
            <p:spPr bwMode="auto">
              <a:xfrm>
                <a:off x="3962400" y="773113"/>
                <a:ext cx="268288" cy="207963"/>
              </a:xfrm>
              <a:custGeom>
                <a:avLst/>
                <a:gdLst>
                  <a:gd name="T0" fmla="*/ 2147483647 w 169"/>
                  <a:gd name="T1" fmla="*/ 2147483647 h 131"/>
                  <a:gd name="T2" fmla="*/ 2147483647 w 169"/>
                  <a:gd name="T3" fmla="*/ 2147483647 h 131"/>
                  <a:gd name="T4" fmla="*/ 2147483647 w 169"/>
                  <a:gd name="T5" fmla="*/ 2147483647 h 131"/>
                  <a:gd name="T6" fmla="*/ 2147483647 w 169"/>
                  <a:gd name="T7" fmla="*/ 2147483647 h 131"/>
                  <a:gd name="T8" fmla="*/ 2147483647 w 169"/>
                  <a:gd name="T9" fmla="*/ 2147483647 h 131"/>
                  <a:gd name="T10" fmla="*/ 2147483647 w 169"/>
                  <a:gd name="T11" fmla="*/ 2147483647 h 131"/>
                  <a:gd name="T12" fmla="*/ 2147483647 w 169"/>
                  <a:gd name="T13" fmla="*/ 2147483647 h 131"/>
                  <a:gd name="T14" fmla="*/ 2147483647 w 169"/>
                  <a:gd name="T15" fmla="*/ 2147483647 h 131"/>
                  <a:gd name="T16" fmla="*/ 2147483647 w 169"/>
                  <a:gd name="T17" fmla="*/ 2147483647 h 131"/>
                  <a:gd name="T18" fmla="*/ 2147483647 w 169"/>
                  <a:gd name="T19" fmla="*/ 2147483647 h 131"/>
                  <a:gd name="T20" fmla="*/ 2147483647 w 169"/>
                  <a:gd name="T21" fmla="*/ 2147483647 h 131"/>
                  <a:gd name="T22" fmla="*/ 2147483647 w 169"/>
                  <a:gd name="T23" fmla="*/ 2147483647 h 131"/>
                  <a:gd name="T24" fmla="*/ 2147483647 w 169"/>
                  <a:gd name="T25" fmla="*/ 2147483647 h 131"/>
                  <a:gd name="T26" fmla="*/ 2147483647 w 169"/>
                  <a:gd name="T27" fmla="*/ 2147483647 h 131"/>
                  <a:gd name="T28" fmla="*/ 2147483647 w 169"/>
                  <a:gd name="T29" fmla="*/ 0 h 131"/>
                  <a:gd name="T30" fmla="*/ 2147483647 w 169"/>
                  <a:gd name="T31" fmla="*/ 2147483647 h 131"/>
                  <a:gd name="T32" fmla="*/ 2147483647 w 169"/>
                  <a:gd name="T33" fmla="*/ 2147483647 h 131"/>
                  <a:gd name="T34" fmla="*/ 2147483647 w 169"/>
                  <a:gd name="T35" fmla="*/ 2147483647 h 131"/>
                  <a:gd name="T36" fmla="*/ 2147483647 w 169"/>
                  <a:gd name="T37" fmla="*/ 2147483647 h 131"/>
                  <a:gd name="T38" fmla="*/ 2147483647 w 169"/>
                  <a:gd name="T39" fmla="*/ 2147483647 h 131"/>
                  <a:gd name="T40" fmla="*/ 2147483647 w 169"/>
                  <a:gd name="T41" fmla="*/ 2147483647 h 131"/>
                  <a:gd name="T42" fmla="*/ 2147483647 w 169"/>
                  <a:gd name="T43" fmla="*/ 2147483647 h 131"/>
                  <a:gd name="T44" fmla="*/ 2147483647 w 169"/>
                  <a:gd name="T45" fmla="*/ 2147483647 h 131"/>
                  <a:gd name="T46" fmla="*/ 2147483647 w 169"/>
                  <a:gd name="T47" fmla="*/ 2147483647 h 131"/>
                  <a:gd name="T48" fmla="*/ 0 w 169"/>
                  <a:gd name="T49" fmla="*/ 2147483647 h 131"/>
                  <a:gd name="T50" fmla="*/ 2147483647 w 169"/>
                  <a:gd name="T51" fmla="*/ 2147483647 h 131"/>
                  <a:gd name="T52" fmla="*/ 2147483647 w 169"/>
                  <a:gd name="T53" fmla="*/ 2147483647 h 131"/>
                  <a:gd name="T54" fmla="*/ 2147483647 w 169"/>
                  <a:gd name="T55" fmla="*/ 2147483647 h 131"/>
                  <a:gd name="T56" fmla="*/ 2147483647 w 169"/>
                  <a:gd name="T57" fmla="*/ 2147483647 h 131"/>
                  <a:gd name="T58" fmla="*/ 2147483647 w 169"/>
                  <a:gd name="T59" fmla="*/ 2147483647 h 131"/>
                  <a:gd name="T60" fmla="*/ 2147483647 w 169"/>
                  <a:gd name="T61" fmla="*/ 2147483647 h 131"/>
                  <a:gd name="T62" fmla="*/ 2147483647 w 169"/>
                  <a:gd name="T63" fmla="*/ 2147483647 h 131"/>
                  <a:gd name="T64" fmla="*/ 2147483647 w 169"/>
                  <a:gd name="T65" fmla="*/ 0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131"/>
                  <a:gd name="T101" fmla="*/ 169 w 169"/>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131">
                    <a:moveTo>
                      <a:pt x="120" y="16"/>
                    </a:moveTo>
                    <a:lnTo>
                      <a:pt x="119" y="32"/>
                    </a:lnTo>
                    <a:lnTo>
                      <a:pt x="117" y="35"/>
                    </a:lnTo>
                    <a:lnTo>
                      <a:pt x="115" y="35"/>
                    </a:lnTo>
                    <a:lnTo>
                      <a:pt x="63" y="25"/>
                    </a:lnTo>
                    <a:lnTo>
                      <a:pt x="17" y="19"/>
                    </a:lnTo>
                    <a:lnTo>
                      <a:pt x="7" y="86"/>
                    </a:lnTo>
                    <a:lnTo>
                      <a:pt x="54" y="91"/>
                    </a:lnTo>
                    <a:lnTo>
                      <a:pt x="101" y="101"/>
                    </a:lnTo>
                    <a:lnTo>
                      <a:pt x="105" y="101"/>
                    </a:lnTo>
                    <a:lnTo>
                      <a:pt x="105" y="105"/>
                    </a:lnTo>
                    <a:lnTo>
                      <a:pt x="101" y="121"/>
                    </a:lnTo>
                    <a:lnTo>
                      <a:pt x="162" y="80"/>
                    </a:lnTo>
                    <a:lnTo>
                      <a:pt x="120" y="16"/>
                    </a:lnTo>
                    <a:close/>
                    <a:moveTo>
                      <a:pt x="117" y="0"/>
                    </a:moveTo>
                    <a:lnTo>
                      <a:pt x="122" y="7"/>
                    </a:lnTo>
                    <a:lnTo>
                      <a:pt x="169" y="80"/>
                    </a:lnTo>
                    <a:lnTo>
                      <a:pt x="168" y="84"/>
                    </a:lnTo>
                    <a:lnTo>
                      <a:pt x="98" y="129"/>
                    </a:lnTo>
                    <a:lnTo>
                      <a:pt x="93" y="131"/>
                    </a:lnTo>
                    <a:lnTo>
                      <a:pt x="94" y="126"/>
                    </a:lnTo>
                    <a:lnTo>
                      <a:pt x="99" y="107"/>
                    </a:lnTo>
                    <a:lnTo>
                      <a:pt x="52" y="96"/>
                    </a:lnTo>
                    <a:lnTo>
                      <a:pt x="3" y="91"/>
                    </a:lnTo>
                    <a:lnTo>
                      <a:pt x="0" y="89"/>
                    </a:lnTo>
                    <a:lnTo>
                      <a:pt x="2" y="87"/>
                    </a:lnTo>
                    <a:lnTo>
                      <a:pt x="12" y="16"/>
                    </a:lnTo>
                    <a:lnTo>
                      <a:pt x="12" y="12"/>
                    </a:lnTo>
                    <a:lnTo>
                      <a:pt x="14" y="14"/>
                    </a:lnTo>
                    <a:lnTo>
                      <a:pt x="65" y="19"/>
                    </a:lnTo>
                    <a:lnTo>
                      <a:pt x="113" y="30"/>
                    </a:lnTo>
                    <a:lnTo>
                      <a:pt x="117" y="7"/>
                    </a:lnTo>
                    <a:lnTo>
                      <a:pt x="117"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63" name="Freeform 29"/>
              <p:cNvSpPr>
                <a:spLocks/>
              </p:cNvSpPr>
              <p:nvPr/>
            </p:nvSpPr>
            <p:spPr bwMode="auto">
              <a:xfrm>
                <a:off x="4449763" y="911225"/>
                <a:ext cx="255588" cy="196850"/>
              </a:xfrm>
              <a:custGeom>
                <a:avLst/>
                <a:gdLst>
                  <a:gd name="T0" fmla="*/ 2147483647 w 161"/>
                  <a:gd name="T1" fmla="*/ 0 h 124"/>
                  <a:gd name="T2" fmla="*/ 2147483647 w 161"/>
                  <a:gd name="T3" fmla="*/ 2147483647 h 124"/>
                  <a:gd name="T4" fmla="*/ 2147483647 w 161"/>
                  <a:gd name="T5" fmla="*/ 2147483647 h 124"/>
                  <a:gd name="T6" fmla="*/ 2147483647 w 161"/>
                  <a:gd name="T7" fmla="*/ 2147483647 h 124"/>
                  <a:gd name="T8" fmla="*/ 2147483647 w 161"/>
                  <a:gd name="T9" fmla="*/ 2147483647 h 124"/>
                  <a:gd name="T10" fmla="*/ 2147483647 w 161"/>
                  <a:gd name="T11" fmla="*/ 2147483647 h 124"/>
                  <a:gd name="T12" fmla="*/ 0 w 161"/>
                  <a:gd name="T13" fmla="*/ 2147483647 h 124"/>
                  <a:gd name="T14" fmla="*/ 2147483647 w 161"/>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24"/>
                  <a:gd name="T26" fmla="*/ 161 w 161"/>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24">
                    <a:moveTo>
                      <a:pt x="23" y="0"/>
                    </a:moveTo>
                    <a:lnTo>
                      <a:pt x="119" y="34"/>
                    </a:lnTo>
                    <a:lnTo>
                      <a:pt x="128" y="11"/>
                    </a:lnTo>
                    <a:lnTo>
                      <a:pt x="161" y="89"/>
                    </a:lnTo>
                    <a:lnTo>
                      <a:pt x="84" y="124"/>
                    </a:lnTo>
                    <a:lnTo>
                      <a:pt x="93" y="102"/>
                    </a:lnTo>
                    <a:lnTo>
                      <a:pt x="0" y="68"/>
                    </a:lnTo>
                    <a:lnTo>
                      <a:pt x="23"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264" name="Freeform 30"/>
              <p:cNvSpPr>
                <a:spLocks noEditPoints="1"/>
              </p:cNvSpPr>
              <p:nvPr/>
            </p:nvSpPr>
            <p:spPr bwMode="auto">
              <a:xfrm>
                <a:off x="4445000" y="906463"/>
                <a:ext cx="265113" cy="211138"/>
              </a:xfrm>
              <a:custGeom>
                <a:avLst/>
                <a:gdLst>
                  <a:gd name="T0" fmla="*/ 2147483647 w 167"/>
                  <a:gd name="T1" fmla="*/ 2147483647 h 133"/>
                  <a:gd name="T2" fmla="*/ 2147483647 w 167"/>
                  <a:gd name="T3" fmla="*/ 2147483647 h 133"/>
                  <a:gd name="T4" fmla="*/ 2147483647 w 167"/>
                  <a:gd name="T5" fmla="*/ 2147483647 h 133"/>
                  <a:gd name="T6" fmla="*/ 2147483647 w 167"/>
                  <a:gd name="T7" fmla="*/ 2147483647 h 133"/>
                  <a:gd name="T8" fmla="*/ 2147483647 w 167"/>
                  <a:gd name="T9" fmla="*/ 2147483647 h 133"/>
                  <a:gd name="T10" fmla="*/ 2147483647 w 167"/>
                  <a:gd name="T11" fmla="*/ 2147483647 h 133"/>
                  <a:gd name="T12" fmla="*/ 2147483647 w 167"/>
                  <a:gd name="T13" fmla="*/ 2147483647 h 133"/>
                  <a:gd name="T14" fmla="*/ 2147483647 w 167"/>
                  <a:gd name="T15" fmla="*/ 2147483647 h 133"/>
                  <a:gd name="T16" fmla="*/ 2147483647 w 167"/>
                  <a:gd name="T17" fmla="*/ 2147483647 h 133"/>
                  <a:gd name="T18" fmla="*/ 2147483647 w 167"/>
                  <a:gd name="T19" fmla="*/ 2147483647 h 133"/>
                  <a:gd name="T20" fmla="*/ 2147483647 w 167"/>
                  <a:gd name="T21" fmla="*/ 2147483647 h 133"/>
                  <a:gd name="T22" fmla="*/ 2147483647 w 167"/>
                  <a:gd name="T23" fmla="*/ 2147483647 h 133"/>
                  <a:gd name="T24" fmla="*/ 2147483647 w 167"/>
                  <a:gd name="T25" fmla="*/ 2147483647 h 133"/>
                  <a:gd name="T26" fmla="*/ 2147483647 w 167"/>
                  <a:gd name="T27" fmla="*/ 2147483647 h 133"/>
                  <a:gd name="T28" fmla="*/ 2147483647 w 167"/>
                  <a:gd name="T29" fmla="*/ 0 h 133"/>
                  <a:gd name="T30" fmla="*/ 2147483647 w 167"/>
                  <a:gd name="T31" fmla="*/ 2147483647 h 133"/>
                  <a:gd name="T32" fmla="*/ 2147483647 w 167"/>
                  <a:gd name="T33" fmla="*/ 2147483647 h 133"/>
                  <a:gd name="T34" fmla="*/ 2147483647 w 167"/>
                  <a:gd name="T35" fmla="*/ 2147483647 h 133"/>
                  <a:gd name="T36" fmla="*/ 2147483647 w 167"/>
                  <a:gd name="T37" fmla="*/ 2147483647 h 133"/>
                  <a:gd name="T38" fmla="*/ 2147483647 w 167"/>
                  <a:gd name="T39" fmla="*/ 2147483647 h 133"/>
                  <a:gd name="T40" fmla="*/ 2147483647 w 167"/>
                  <a:gd name="T41" fmla="*/ 2147483647 h 133"/>
                  <a:gd name="T42" fmla="*/ 2147483647 w 167"/>
                  <a:gd name="T43" fmla="*/ 2147483647 h 133"/>
                  <a:gd name="T44" fmla="*/ 2147483647 w 167"/>
                  <a:gd name="T45" fmla="*/ 2147483647 h 133"/>
                  <a:gd name="T46" fmla="*/ 2147483647 w 167"/>
                  <a:gd name="T47" fmla="*/ 2147483647 h 133"/>
                  <a:gd name="T48" fmla="*/ 2147483647 w 167"/>
                  <a:gd name="T49" fmla="*/ 2147483647 h 133"/>
                  <a:gd name="T50" fmla="*/ 2147483647 w 167"/>
                  <a:gd name="T51" fmla="*/ 2147483647 h 133"/>
                  <a:gd name="T52" fmla="*/ 2147483647 w 167"/>
                  <a:gd name="T53" fmla="*/ 2147483647 h 133"/>
                  <a:gd name="T54" fmla="*/ 2147483647 w 167"/>
                  <a:gd name="T55" fmla="*/ 2147483647 h 133"/>
                  <a:gd name="T56" fmla="*/ 2147483647 w 167"/>
                  <a:gd name="T57" fmla="*/ 2147483647 h 133"/>
                  <a:gd name="T58" fmla="*/ 2147483647 w 167"/>
                  <a:gd name="T59" fmla="*/ 2147483647 h 133"/>
                  <a:gd name="T60" fmla="*/ 0 w 167"/>
                  <a:gd name="T61" fmla="*/ 2147483647 h 133"/>
                  <a:gd name="T62" fmla="*/ 2147483647 w 167"/>
                  <a:gd name="T63" fmla="*/ 2147483647 h 133"/>
                  <a:gd name="T64" fmla="*/ 2147483647 w 167"/>
                  <a:gd name="T65" fmla="*/ 2147483647 h 133"/>
                  <a:gd name="T66" fmla="*/ 2147483647 w 167"/>
                  <a:gd name="T67" fmla="*/ 0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
                  <a:gd name="T103" fmla="*/ 0 h 133"/>
                  <a:gd name="T104" fmla="*/ 167 w 167"/>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 h="133">
                    <a:moveTo>
                      <a:pt x="28" y="7"/>
                    </a:moveTo>
                    <a:lnTo>
                      <a:pt x="7" y="71"/>
                    </a:lnTo>
                    <a:lnTo>
                      <a:pt x="50" y="85"/>
                    </a:lnTo>
                    <a:lnTo>
                      <a:pt x="97" y="103"/>
                    </a:lnTo>
                    <a:lnTo>
                      <a:pt x="99" y="103"/>
                    </a:lnTo>
                    <a:lnTo>
                      <a:pt x="99" y="106"/>
                    </a:lnTo>
                    <a:lnTo>
                      <a:pt x="92" y="122"/>
                    </a:lnTo>
                    <a:lnTo>
                      <a:pt x="160" y="92"/>
                    </a:lnTo>
                    <a:lnTo>
                      <a:pt x="132" y="23"/>
                    </a:lnTo>
                    <a:lnTo>
                      <a:pt x="125" y="38"/>
                    </a:lnTo>
                    <a:lnTo>
                      <a:pt x="124" y="40"/>
                    </a:lnTo>
                    <a:lnTo>
                      <a:pt x="122" y="40"/>
                    </a:lnTo>
                    <a:lnTo>
                      <a:pt x="73" y="23"/>
                    </a:lnTo>
                    <a:lnTo>
                      <a:pt x="28" y="7"/>
                    </a:lnTo>
                    <a:close/>
                    <a:moveTo>
                      <a:pt x="24" y="0"/>
                    </a:moveTo>
                    <a:lnTo>
                      <a:pt x="28" y="2"/>
                    </a:lnTo>
                    <a:lnTo>
                      <a:pt x="75" y="17"/>
                    </a:lnTo>
                    <a:lnTo>
                      <a:pt x="122" y="33"/>
                    </a:lnTo>
                    <a:lnTo>
                      <a:pt x="129" y="14"/>
                    </a:lnTo>
                    <a:lnTo>
                      <a:pt x="131" y="7"/>
                    </a:lnTo>
                    <a:lnTo>
                      <a:pt x="134" y="14"/>
                    </a:lnTo>
                    <a:lnTo>
                      <a:pt x="167" y="92"/>
                    </a:lnTo>
                    <a:lnTo>
                      <a:pt x="167" y="94"/>
                    </a:lnTo>
                    <a:lnTo>
                      <a:pt x="166" y="96"/>
                    </a:lnTo>
                    <a:lnTo>
                      <a:pt x="89" y="131"/>
                    </a:lnTo>
                    <a:lnTo>
                      <a:pt x="82" y="133"/>
                    </a:lnTo>
                    <a:lnTo>
                      <a:pt x="85" y="127"/>
                    </a:lnTo>
                    <a:lnTo>
                      <a:pt x="92" y="106"/>
                    </a:lnTo>
                    <a:lnTo>
                      <a:pt x="49" y="91"/>
                    </a:lnTo>
                    <a:lnTo>
                      <a:pt x="3" y="75"/>
                    </a:lnTo>
                    <a:lnTo>
                      <a:pt x="0" y="73"/>
                    </a:lnTo>
                    <a:lnTo>
                      <a:pt x="1" y="71"/>
                    </a:lnTo>
                    <a:lnTo>
                      <a:pt x="24" y="3"/>
                    </a:lnTo>
                    <a:lnTo>
                      <a:pt x="24"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65" name="Freeform 31"/>
              <p:cNvSpPr>
                <a:spLocks/>
              </p:cNvSpPr>
              <p:nvPr/>
            </p:nvSpPr>
            <p:spPr bwMode="auto">
              <a:xfrm>
                <a:off x="5895975" y="5170488"/>
                <a:ext cx="214313" cy="241300"/>
              </a:xfrm>
              <a:custGeom>
                <a:avLst/>
                <a:gdLst>
                  <a:gd name="T0" fmla="*/ 2147483647 w 135"/>
                  <a:gd name="T1" fmla="*/ 0 h 152"/>
                  <a:gd name="T2" fmla="*/ 2147483647 w 135"/>
                  <a:gd name="T3" fmla="*/ 2147483647 h 152"/>
                  <a:gd name="T4" fmla="*/ 2147483647 w 135"/>
                  <a:gd name="T5" fmla="*/ 2147483647 h 152"/>
                  <a:gd name="T6" fmla="*/ 2147483647 w 135"/>
                  <a:gd name="T7" fmla="*/ 2147483647 h 152"/>
                  <a:gd name="T8" fmla="*/ 2147483647 w 135"/>
                  <a:gd name="T9" fmla="*/ 2147483647 h 152"/>
                  <a:gd name="T10" fmla="*/ 0 w 135"/>
                  <a:gd name="T11" fmla="*/ 2147483647 h 152"/>
                  <a:gd name="T12" fmla="*/ 2147483647 w 135"/>
                  <a:gd name="T13" fmla="*/ 2147483647 h 152"/>
                  <a:gd name="T14" fmla="*/ 2147483647 w 135"/>
                  <a:gd name="T15" fmla="*/ 0 h 152"/>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52"/>
                  <a:gd name="T26" fmla="*/ 135 w 13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52">
                    <a:moveTo>
                      <a:pt x="72" y="0"/>
                    </a:moveTo>
                    <a:lnTo>
                      <a:pt x="135" y="38"/>
                    </a:lnTo>
                    <a:lnTo>
                      <a:pt x="81" y="122"/>
                    </a:lnTo>
                    <a:lnTo>
                      <a:pt x="100" y="136"/>
                    </a:lnTo>
                    <a:lnTo>
                      <a:pt x="16" y="152"/>
                    </a:lnTo>
                    <a:lnTo>
                      <a:pt x="0" y="68"/>
                    </a:lnTo>
                    <a:lnTo>
                      <a:pt x="20" y="82"/>
                    </a:lnTo>
                    <a:lnTo>
                      <a:pt x="72" y="0"/>
                    </a:lnTo>
                    <a:close/>
                  </a:path>
                </a:pathLst>
              </a:custGeom>
              <a:solidFill>
                <a:srgbClr val="CC3570"/>
              </a:solidFill>
              <a:ln w="0">
                <a:solidFill>
                  <a:srgbClr val="CC3570"/>
                </a:solidFill>
                <a:prstDash val="solid"/>
                <a:round/>
                <a:headEnd/>
                <a:tailEnd/>
              </a:ln>
            </p:spPr>
            <p:txBody>
              <a:bodyPr/>
              <a:lstStyle/>
              <a:p>
                <a:endParaRPr lang="en-US" smtClean="0">
                  <a:solidFill>
                    <a:prstClr val="black"/>
                  </a:solidFill>
                  <a:latin typeface="Arial"/>
                </a:endParaRPr>
              </a:p>
            </p:txBody>
          </p:sp>
          <p:sp>
            <p:nvSpPr>
              <p:cNvPr id="2266" name="Freeform 32"/>
              <p:cNvSpPr>
                <a:spLocks noEditPoints="1"/>
              </p:cNvSpPr>
              <p:nvPr/>
            </p:nvSpPr>
            <p:spPr bwMode="auto">
              <a:xfrm>
                <a:off x="5891213" y="5164138"/>
                <a:ext cx="223838" cy="252413"/>
              </a:xfrm>
              <a:custGeom>
                <a:avLst/>
                <a:gdLst>
                  <a:gd name="T0" fmla="*/ 2147483647 w 141"/>
                  <a:gd name="T1" fmla="*/ 2147483647 h 159"/>
                  <a:gd name="T2" fmla="*/ 2147483647 w 141"/>
                  <a:gd name="T3" fmla="*/ 2147483647 h 159"/>
                  <a:gd name="T4" fmla="*/ 2147483647 w 141"/>
                  <a:gd name="T5" fmla="*/ 2147483647 h 159"/>
                  <a:gd name="T6" fmla="*/ 2147483647 w 141"/>
                  <a:gd name="T7" fmla="*/ 2147483647 h 159"/>
                  <a:gd name="T8" fmla="*/ 2147483647 w 141"/>
                  <a:gd name="T9" fmla="*/ 2147483647 h 159"/>
                  <a:gd name="T10" fmla="*/ 2147483647 w 141"/>
                  <a:gd name="T11" fmla="*/ 2147483647 h 159"/>
                  <a:gd name="T12" fmla="*/ 2147483647 w 141"/>
                  <a:gd name="T13" fmla="*/ 2147483647 h 159"/>
                  <a:gd name="T14" fmla="*/ 2147483647 w 141"/>
                  <a:gd name="T15" fmla="*/ 2147483647 h 159"/>
                  <a:gd name="T16" fmla="*/ 2147483647 w 141"/>
                  <a:gd name="T17" fmla="*/ 2147483647 h 159"/>
                  <a:gd name="T18" fmla="*/ 2147483647 w 141"/>
                  <a:gd name="T19" fmla="*/ 2147483647 h 159"/>
                  <a:gd name="T20" fmla="*/ 2147483647 w 141"/>
                  <a:gd name="T21" fmla="*/ 2147483647 h 159"/>
                  <a:gd name="T22" fmla="*/ 2147483647 w 141"/>
                  <a:gd name="T23" fmla="*/ 2147483647 h 159"/>
                  <a:gd name="T24" fmla="*/ 2147483647 w 141"/>
                  <a:gd name="T25" fmla="*/ 2147483647 h 159"/>
                  <a:gd name="T26" fmla="*/ 2147483647 w 141"/>
                  <a:gd name="T27" fmla="*/ 0 h 159"/>
                  <a:gd name="T28" fmla="*/ 2147483647 w 141"/>
                  <a:gd name="T29" fmla="*/ 2147483647 h 159"/>
                  <a:gd name="T30" fmla="*/ 2147483647 w 141"/>
                  <a:gd name="T31" fmla="*/ 2147483647 h 159"/>
                  <a:gd name="T32" fmla="*/ 2147483647 w 141"/>
                  <a:gd name="T33" fmla="*/ 2147483647 h 159"/>
                  <a:gd name="T34" fmla="*/ 2147483647 w 141"/>
                  <a:gd name="T35" fmla="*/ 2147483647 h 159"/>
                  <a:gd name="T36" fmla="*/ 2147483647 w 141"/>
                  <a:gd name="T37" fmla="*/ 2147483647 h 159"/>
                  <a:gd name="T38" fmla="*/ 2147483647 w 141"/>
                  <a:gd name="T39" fmla="*/ 2147483647 h 159"/>
                  <a:gd name="T40" fmla="*/ 2147483647 w 141"/>
                  <a:gd name="T41" fmla="*/ 2147483647 h 159"/>
                  <a:gd name="T42" fmla="*/ 2147483647 w 141"/>
                  <a:gd name="T43" fmla="*/ 2147483647 h 159"/>
                  <a:gd name="T44" fmla="*/ 2147483647 w 141"/>
                  <a:gd name="T45" fmla="*/ 2147483647 h 159"/>
                  <a:gd name="T46" fmla="*/ 2147483647 w 141"/>
                  <a:gd name="T47" fmla="*/ 2147483647 h 159"/>
                  <a:gd name="T48" fmla="*/ 2147483647 w 141"/>
                  <a:gd name="T49" fmla="*/ 2147483647 h 159"/>
                  <a:gd name="T50" fmla="*/ 2147483647 w 141"/>
                  <a:gd name="T51" fmla="*/ 2147483647 h 159"/>
                  <a:gd name="T52" fmla="*/ 2147483647 w 141"/>
                  <a:gd name="T53" fmla="*/ 2147483647 h 159"/>
                  <a:gd name="T54" fmla="*/ 0 w 141"/>
                  <a:gd name="T55" fmla="*/ 2147483647 h 159"/>
                  <a:gd name="T56" fmla="*/ 2147483647 w 141"/>
                  <a:gd name="T57" fmla="*/ 2147483647 h 159"/>
                  <a:gd name="T58" fmla="*/ 2147483647 w 141"/>
                  <a:gd name="T59" fmla="*/ 2147483647 h 159"/>
                  <a:gd name="T60" fmla="*/ 2147483647 w 141"/>
                  <a:gd name="T61" fmla="*/ 2147483647 h 159"/>
                  <a:gd name="T62" fmla="*/ 2147483647 w 141"/>
                  <a:gd name="T63" fmla="*/ 2147483647 h 159"/>
                  <a:gd name="T64" fmla="*/ 2147483647 w 14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59"/>
                  <a:gd name="T101" fmla="*/ 141 w 14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59">
                    <a:moveTo>
                      <a:pt x="77" y="9"/>
                    </a:moveTo>
                    <a:lnTo>
                      <a:pt x="52" y="46"/>
                    </a:lnTo>
                    <a:lnTo>
                      <a:pt x="24" y="88"/>
                    </a:lnTo>
                    <a:lnTo>
                      <a:pt x="23" y="89"/>
                    </a:lnTo>
                    <a:lnTo>
                      <a:pt x="9" y="79"/>
                    </a:lnTo>
                    <a:lnTo>
                      <a:pt x="23" y="154"/>
                    </a:lnTo>
                    <a:lnTo>
                      <a:pt x="98" y="140"/>
                    </a:lnTo>
                    <a:lnTo>
                      <a:pt x="84" y="130"/>
                    </a:lnTo>
                    <a:lnTo>
                      <a:pt x="80" y="126"/>
                    </a:lnTo>
                    <a:lnTo>
                      <a:pt x="82" y="126"/>
                    </a:lnTo>
                    <a:lnTo>
                      <a:pt x="108" y="84"/>
                    </a:lnTo>
                    <a:lnTo>
                      <a:pt x="134" y="44"/>
                    </a:lnTo>
                    <a:lnTo>
                      <a:pt x="77" y="9"/>
                    </a:lnTo>
                    <a:close/>
                    <a:moveTo>
                      <a:pt x="75" y="0"/>
                    </a:moveTo>
                    <a:lnTo>
                      <a:pt x="77" y="2"/>
                    </a:lnTo>
                    <a:lnTo>
                      <a:pt x="139" y="41"/>
                    </a:lnTo>
                    <a:lnTo>
                      <a:pt x="141" y="42"/>
                    </a:lnTo>
                    <a:lnTo>
                      <a:pt x="141" y="44"/>
                    </a:lnTo>
                    <a:lnTo>
                      <a:pt x="113" y="86"/>
                    </a:lnTo>
                    <a:lnTo>
                      <a:pt x="89" y="126"/>
                    </a:lnTo>
                    <a:lnTo>
                      <a:pt x="105" y="138"/>
                    </a:lnTo>
                    <a:lnTo>
                      <a:pt x="110" y="142"/>
                    </a:lnTo>
                    <a:lnTo>
                      <a:pt x="103" y="144"/>
                    </a:lnTo>
                    <a:lnTo>
                      <a:pt x="19" y="159"/>
                    </a:lnTo>
                    <a:lnTo>
                      <a:pt x="17" y="159"/>
                    </a:lnTo>
                    <a:lnTo>
                      <a:pt x="17" y="156"/>
                    </a:lnTo>
                    <a:lnTo>
                      <a:pt x="2" y="72"/>
                    </a:lnTo>
                    <a:lnTo>
                      <a:pt x="0" y="67"/>
                    </a:lnTo>
                    <a:lnTo>
                      <a:pt x="5" y="70"/>
                    </a:lnTo>
                    <a:lnTo>
                      <a:pt x="23" y="82"/>
                    </a:lnTo>
                    <a:lnTo>
                      <a:pt x="47" y="44"/>
                    </a:lnTo>
                    <a:lnTo>
                      <a:pt x="73" y="4"/>
                    </a:lnTo>
                    <a:lnTo>
                      <a:pt x="75"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67" name="Freeform 33"/>
              <p:cNvSpPr>
                <a:spLocks/>
              </p:cNvSpPr>
              <p:nvPr/>
            </p:nvSpPr>
            <p:spPr bwMode="auto">
              <a:xfrm>
                <a:off x="6221413" y="4500563"/>
                <a:ext cx="190500" cy="254000"/>
              </a:xfrm>
              <a:custGeom>
                <a:avLst/>
                <a:gdLst>
                  <a:gd name="T0" fmla="*/ 2147483647 w 120"/>
                  <a:gd name="T1" fmla="*/ 0 h 160"/>
                  <a:gd name="T2" fmla="*/ 2147483647 w 120"/>
                  <a:gd name="T3" fmla="*/ 2147483647 h 160"/>
                  <a:gd name="T4" fmla="*/ 2147483647 w 120"/>
                  <a:gd name="T5" fmla="*/ 2147483647 h 160"/>
                  <a:gd name="T6" fmla="*/ 2147483647 w 120"/>
                  <a:gd name="T7" fmla="*/ 2147483647 h 160"/>
                  <a:gd name="T8" fmla="*/ 2147483647 w 120"/>
                  <a:gd name="T9" fmla="*/ 2147483647 h 160"/>
                  <a:gd name="T10" fmla="*/ 0 w 120"/>
                  <a:gd name="T11" fmla="*/ 2147483647 h 160"/>
                  <a:gd name="T12" fmla="*/ 2147483647 w 120"/>
                  <a:gd name="T13" fmla="*/ 2147483647 h 160"/>
                  <a:gd name="T14" fmla="*/ 2147483647 w 120"/>
                  <a:gd name="T15" fmla="*/ 0 h 160"/>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60"/>
                  <a:gd name="T26" fmla="*/ 120 w 120"/>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60">
                    <a:moveTo>
                      <a:pt x="50" y="0"/>
                    </a:moveTo>
                    <a:lnTo>
                      <a:pt x="120" y="20"/>
                    </a:lnTo>
                    <a:lnTo>
                      <a:pt x="90" y="115"/>
                    </a:lnTo>
                    <a:lnTo>
                      <a:pt x="113" y="123"/>
                    </a:lnTo>
                    <a:lnTo>
                      <a:pt x="34" y="160"/>
                    </a:lnTo>
                    <a:lnTo>
                      <a:pt x="0" y="83"/>
                    </a:lnTo>
                    <a:lnTo>
                      <a:pt x="22" y="92"/>
                    </a:lnTo>
                    <a:lnTo>
                      <a:pt x="50" y="0"/>
                    </a:lnTo>
                    <a:close/>
                  </a:path>
                </a:pathLst>
              </a:custGeom>
              <a:solidFill>
                <a:srgbClr val="CC3570"/>
              </a:solidFill>
              <a:ln w="0">
                <a:solidFill>
                  <a:srgbClr val="CC3570"/>
                </a:solidFill>
                <a:prstDash val="solid"/>
                <a:round/>
                <a:headEnd/>
                <a:tailEnd/>
              </a:ln>
            </p:spPr>
            <p:txBody>
              <a:bodyPr/>
              <a:lstStyle/>
              <a:p>
                <a:endParaRPr lang="en-US" smtClean="0">
                  <a:solidFill>
                    <a:prstClr val="black"/>
                  </a:solidFill>
                  <a:latin typeface="Arial"/>
                </a:endParaRPr>
              </a:p>
            </p:txBody>
          </p:sp>
          <p:sp>
            <p:nvSpPr>
              <p:cNvPr id="2268" name="Freeform 34"/>
              <p:cNvSpPr>
                <a:spLocks noEditPoints="1"/>
              </p:cNvSpPr>
              <p:nvPr/>
            </p:nvSpPr>
            <p:spPr bwMode="auto">
              <a:xfrm>
                <a:off x="6211888" y="4494213"/>
                <a:ext cx="204788" cy="266700"/>
              </a:xfrm>
              <a:custGeom>
                <a:avLst/>
                <a:gdLst>
                  <a:gd name="T0" fmla="*/ 2147483647 w 129"/>
                  <a:gd name="T1" fmla="*/ 2147483647 h 168"/>
                  <a:gd name="T2" fmla="*/ 2147483647 w 129"/>
                  <a:gd name="T3" fmla="*/ 2147483647 h 168"/>
                  <a:gd name="T4" fmla="*/ 2147483647 w 129"/>
                  <a:gd name="T5" fmla="*/ 2147483647 h 168"/>
                  <a:gd name="T6" fmla="*/ 2147483647 w 129"/>
                  <a:gd name="T7" fmla="*/ 2147483647 h 168"/>
                  <a:gd name="T8" fmla="*/ 2147483647 w 129"/>
                  <a:gd name="T9" fmla="*/ 2147483647 h 168"/>
                  <a:gd name="T10" fmla="*/ 2147483647 w 129"/>
                  <a:gd name="T11" fmla="*/ 2147483647 h 168"/>
                  <a:gd name="T12" fmla="*/ 2147483647 w 129"/>
                  <a:gd name="T13" fmla="*/ 2147483647 h 168"/>
                  <a:gd name="T14" fmla="*/ 2147483647 w 129"/>
                  <a:gd name="T15" fmla="*/ 2147483647 h 168"/>
                  <a:gd name="T16" fmla="*/ 2147483647 w 129"/>
                  <a:gd name="T17" fmla="*/ 2147483647 h 168"/>
                  <a:gd name="T18" fmla="*/ 2147483647 w 129"/>
                  <a:gd name="T19" fmla="*/ 2147483647 h 168"/>
                  <a:gd name="T20" fmla="*/ 2147483647 w 129"/>
                  <a:gd name="T21" fmla="*/ 2147483647 h 168"/>
                  <a:gd name="T22" fmla="*/ 2147483647 w 129"/>
                  <a:gd name="T23" fmla="*/ 2147483647 h 168"/>
                  <a:gd name="T24" fmla="*/ 2147483647 w 129"/>
                  <a:gd name="T25" fmla="*/ 2147483647 h 168"/>
                  <a:gd name="T26" fmla="*/ 2147483647 w 129"/>
                  <a:gd name="T27" fmla="*/ 2147483647 h 168"/>
                  <a:gd name="T28" fmla="*/ 2147483647 w 129"/>
                  <a:gd name="T29" fmla="*/ 0 h 168"/>
                  <a:gd name="T30" fmla="*/ 2147483647 w 129"/>
                  <a:gd name="T31" fmla="*/ 2147483647 h 168"/>
                  <a:gd name="T32" fmla="*/ 2147483647 w 129"/>
                  <a:gd name="T33" fmla="*/ 2147483647 h 168"/>
                  <a:gd name="T34" fmla="*/ 2147483647 w 129"/>
                  <a:gd name="T35" fmla="*/ 2147483647 h 168"/>
                  <a:gd name="T36" fmla="*/ 2147483647 w 129"/>
                  <a:gd name="T37" fmla="*/ 2147483647 h 168"/>
                  <a:gd name="T38" fmla="*/ 2147483647 w 129"/>
                  <a:gd name="T39" fmla="*/ 2147483647 h 168"/>
                  <a:gd name="T40" fmla="*/ 2147483647 w 129"/>
                  <a:gd name="T41" fmla="*/ 2147483647 h 168"/>
                  <a:gd name="T42" fmla="*/ 2147483647 w 129"/>
                  <a:gd name="T43" fmla="*/ 2147483647 h 168"/>
                  <a:gd name="T44" fmla="*/ 2147483647 w 129"/>
                  <a:gd name="T45" fmla="*/ 2147483647 h 168"/>
                  <a:gd name="T46" fmla="*/ 2147483647 w 129"/>
                  <a:gd name="T47" fmla="*/ 2147483647 h 168"/>
                  <a:gd name="T48" fmla="*/ 2147483647 w 129"/>
                  <a:gd name="T49" fmla="*/ 2147483647 h 168"/>
                  <a:gd name="T50" fmla="*/ 2147483647 w 129"/>
                  <a:gd name="T51" fmla="*/ 2147483647 h 168"/>
                  <a:gd name="T52" fmla="*/ 2147483647 w 129"/>
                  <a:gd name="T53" fmla="*/ 2147483647 h 168"/>
                  <a:gd name="T54" fmla="*/ 2147483647 w 129"/>
                  <a:gd name="T55" fmla="*/ 2147483647 h 168"/>
                  <a:gd name="T56" fmla="*/ 0 w 129"/>
                  <a:gd name="T57" fmla="*/ 2147483647 h 168"/>
                  <a:gd name="T58" fmla="*/ 2147483647 w 129"/>
                  <a:gd name="T59" fmla="*/ 2147483647 h 168"/>
                  <a:gd name="T60" fmla="*/ 2147483647 w 129"/>
                  <a:gd name="T61" fmla="*/ 2147483647 h 168"/>
                  <a:gd name="T62" fmla="*/ 2147483647 w 129"/>
                  <a:gd name="T63" fmla="*/ 2147483647 h 168"/>
                  <a:gd name="T64" fmla="*/ 2147483647 w 129"/>
                  <a:gd name="T65" fmla="*/ 2147483647 h 168"/>
                  <a:gd name="T66" fmla="*/ 2147483647 w 129"/>
                  <a:gd name="T67" fmla="*/ 0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9"/>
                  <a:gd name="T103" fmla="*/ 0 h 168"/>
                  <a:gd name="T104" fmla="*/ 129 w 129"/>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9" h="168">
                    <a:moveTo>
                      <a:pt x="60" y="7"/>
                    </a:moveTo>
                    <a:lnTo>
                      <a:pt x="46" y="51"/>
                    </a:lnTo>
                    <a:lnTo>
                      <a:pt x="32" y="98"/>
                    </a:lnTo>
                    <a:lnTo>
                      <a:pt x="30" y="100"/>
                    </a:lnTo>
                    <a:lnTo>
                      <a:pt x="28" y="100"/>
                    </a:lnTo>
                    <a:lnTo>
                      <a:pt x="13" y="93"/>
                    </a:lnTo>
                    <a:lnTo>
                      <a:pt x="42" y="161"/>
                    </a:lnTo>
                    <a:lnTo>
                      <a:pt x="112" y="129"/>
                    </a:lnTo>
                    <a:lnTo>
                      <a:pt x="96" y="122"/>
                    </a:lnTo>
                    <a:lnTo>
                      <a:pt x="93" y="120"/>
                    </a:lnTo>
                    <a:lnTo>
                      <a:pt x="95" y="119"/>
                    </a:lnTo>
                    <a:lnTo>
                      <a:pt x="109" y="72"/>
                    </a:lnTo>
                    <a:lnTo>
                      <a:pt x="122" y="28"/>
                    </a:lnTo>
                    <a:lnTo>
                      <a:pt x="60" y="7"/>
                    </a:lnTo>
                    <a:close/>
                    <a:moveTo>
                      <a:pt x="54" y="0"/>
                    </a:moveTo>
                    <a:lnTo>
                      <a:pt x="58" y="2"/>
                    </a:lnTo>
                    <a:lnTo>
                      <a:pt x="128" y="23"/>
                    </a:lnTo>
                    <a:lnTo>
                      <a:pt x="129" y="23"/>
                    </a:lnTo>
                    <a:lnTo>
                      <a:pt x="129" y="26"/>
                    </a:lnTo>
                    <a:lnTo>
                      <a:pt x="114" y="73"/>
                    </a:lnTo>
                    <a:lnTo>
                      <a:pt x="100" y="119"/>
                    </a:lnTo>
                    <a:lnTo>
                      <a:pt x="121" y="126"/>
                    </a:lnTo>
                    <a:lnTo>
                      <a:pt x="126" y="127"/>
                    </a:lnTo>
                    <a:lnTo>
                      <a:pt x="121" y="131"/>
                    </a:lnTo>
                    <a:lnTo>
                      <a:pt x="42" y="168"/>
                    </a:lnTo>
                    <a:lnTo>
                      <a:pt x="39" y="168"/>
                    </a:lnTo>
                    <a:lnTo>
                      <a:pt x="39" y="166"/>
                    </a:lnTo>
                    <a:lnTo>
                      <a:pt x="4" y="89"/>
                    </a:lnTo>
                    <a:lnTo>
                      <a:pt x="0" y="82"/>
                    </a:lnTo>
                    <a:lnTo>
                      <a:pt x="7" y="86"/>
                    </a:lnTo>
                    <a:lnTo>
                      <a:pt x="26" y="93"/>
                    </a:lnTo>
                    <a:lnTo>
                      <a:pt x="40" y="49"/>
                    </a:lnTo>
                    <a:lnTo>
                      <a:pt x="54" y="4"/>
                    </a:lnTo>
                    <a:lnTo>
                      <a:pt x="54"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69" name="Freeform 35"/>
              <p:cNvSpPr>
                <a:spLocks/>
              </p:cNvSpPr>
              <p:nvPr/>
            </p:nvSpPr>
            <p:spPr bwMode="auto">
              <a:xfrm>
                <a:off x="6367463" y="3776663"/>
                <a:ext cx="190500" cy="252413"/>
              </a:xfrm>
              <a:custGeom>
                <a:avLst/>
                <a:gdLst>
                  <a:gd name="T0" fmla="*/ 2147483647 w 120"/>
                  <a:gd name="T1" fmla="*/ 0 h 159"/>
                  <a:gd name="T2" fmla="*/ 2147483647 w 120"/>
                  <a:gd name="T3" fmla="*/ 2147483647 h 159"/>
                  <a:gd name="T4" fmla="*/ 2147483647 w 120"/>
                  <a:gd name="T5" fmla="*/ 2147483647 h 159"/>
                  <a:gd name="T6" fmla="*/ 2147483647 w 120"/>
                  <a:gd name="T7" fmla="*/ 2147483647 h 159"/>
                  <a:gd name="T8" fmla="*/ 2147483647 w 120"/>
                  <a:gd name="T9" fmla="*/ 2147483647 h 159"/>
                  <a:gd name="T10" fmla="*/ 0 w 120"/>
                  <a:gd name="T11" fmla="*/ 2147483647 h 159"/>
                  <a:gd name="T12" fmla="*/ 2147483647 w 120"/>
                  <a:gd name="T13" fmla="*/ 2147483647 h 159"/>
                  <a:gd name="T14" fmla="*/ 2147483647 w 12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9"/>
                  <a:gd name="T26" fmla="*/ 120 w 12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9">
                    <a:moveTo>
                      <a:pt x="28" y="0"/>
                    </a:moveTo>
                    <a:lnTo>
                      <a:pt x="101" y="2"/>
                    </a:lnTo>
                    <a:lnTo>
                      <a:pt x="96" y="101"/>
                    </a:lnTo>
                    <a:lnTo>
                      <a:pt x="120" y="103"/>
                    </a:lnTo>
                    <a:lnTo>
                      <a:pt x="54" y="159"/>
                    </a:lnTo>
                    <a:lnTo>
                      <a:pt x="0" y="94"/>
                    </a:lnTo>
                    <a:lnTo>
                      <a:pt x="23" y="96"/>
                    </a:lnTo>
                    <a:lnTo>
                      <a:pt x="28" y="0"/>
                    </a:lnTo>
                    <a:close/>
                  </a:path>
                </a:pathLst>
              </a:custGeom>
              <a:solidFill>
                <a:srgbClr val="CC3570"/>
              </a:solidFill>
              <a:ln w="0">
                <a:solidFill>
                  <a:srgbClr val="CC3570"/>
                </a:solidFill>
                <a:prstDash val="solid"/>
                <a:round/>
                <a:headEnd/>
                <a:tailEnd/>
              </a:ln>
            </p:spPr>
            <p:txBody>
              <a:bodyPr/>
              <a:lstStyle/>
              <a:p>
                <a:endParaRPr lang="en-US" smtClean="0">
                  <a:solidFill>
                    <a:prstClr val="black"/>
                  </a:solidFill>
                  <a:latin typeface="Arial"/>
                </a:endParaRPr>
              </a:p>
            </p:txBody>
          </p:sp>
          <p:sp>
            <p:nvSpPr>
              <p:cNvPr id="2270" name="Freeform 36"/>
              <p:cNvSpPr>
                <a:spLocks noEditPoints="1"/>
              </p:cNvSpPr>
              <p:nvPr/>
            </p:nvSpPr>
            <p:spPr bwMode="auto">
              <a:xfrm>
                <a:off x="6359525" y="3771900"/>
                <a:ext cx="209550" cy="261938"/>
              </a:xfrm>
              <a:custGeom>
                <a:avLst/>
                <a:gdLst>
                  <a:gd name="T0" fmla="*/ 2147483647 w 132"/>
                  <a:gd name="T1" fmla="*/ 2147483647 h 165"/>
                  <a:gd name="T2" fmla="*/ 2147483647 w 132"/>
                  <a:gd name="T3" fmla="*/ 2147483647 h 165"/>
                  <a:gd name="T4" fmla="*/ 2147483647 w 132"/>
                  <a:gd name="T5" fmla="*/ 2147483647 h 165"/>
                  <a:gd name="T6" fmla="*/ 2147483647 w 132"/>
                  <a:gd name="T7" fmla="*/ 2147483647 h 165"/>
                  <a:gd name="T8" fmla="*/ 2147483647 w 132"/>
                  <a:gd name="T9" fmla="*/ 2147483647 h 165"/>
                  <a:gd name="T10" fmla="*/ 2147483647 w 132"/>
                  <a:gd name="T11" fmla="*/ 2147483647 h 165"/>
                  <a:gd name="T12" fmla="*/ 2147483647 w 132"/>
                  <a:gd name="T13" fmla="*/ 2147483647 h 165"/>
                  <a:gd name="T14" fmla="*/ 2147483647 w 132"/>
                  <a:gd name="T15" fmla="*/ 2147483647 h 165"/>
                  <a:gd name="T16" fmla="*/ 2147483647 w 132"/>
                  <a:gd name="T17" fmla="*/ 2147483647 h 165"/>
                  <a:gd name="T18" fmla="*/ 2147483647 w 132"/>
                  <a:gd name="T19" fmla="*/ 2147483647 h 165"/>
                  <a:gd name="T20" fmla="*/ 2147483647 w 132"/>
                  <a:gd name="T21" fmla="*/ 2147483647 h 165"/>
                  <a:gd name="T22" fmla="*/ 2147483647 w 132"/>
                  <a:gd name="T23" fmla="*/ 2147483647 h 165"/>
                  <a:gd name="T24" fmla="*/ 2147483647 w 132"/>
                  <a:gd name="T25" fmla="*/ 2147483647 h 165"/>
                  <a:gd name="T26" fmla="*/ 2147483647 w 132"/>
                  <a:gd name="T27" fmla="*/ 0 h 165"/>
                  <a:gd name="T28" fmla="*/ 2147483647 w 132"/>
                  <a:gd name="T29" fmla="*/ 2147483647 h 165"/>
                  <a:gd name="T30" fmla="*/ 2147483647 w 132"/>
                  <a:gd name="T31" fmla="*/ 2147483647 h 165"/>
                  <a:gd name="T32" fmla="*/ 2147483647 w 132"/>
                  <a:gd name="T33" fmla="*/ 2147483647 h 165"/>
                  <a:gd name="T34" fmla="*/ 2147483647 w 132"/>
                  <a:gd name="T35" fmla="*/ 2147483647 h 165"/>
                  <a:gd name="T36" fmla="*/ 2147483647 w 132"/>
                  <a:gd name="T37" fmla="*/ 2147483647 h 165"/>
                  <a:gd name="T38" fmla="*/ 2147483647 w 132"/>
                  <a:gd name="T39" fmla="*/ 2147483647 h 165"/>
                  <a:gd name="T40" fmla="*/ 2147483647 w 132"/>
                  <a:gd name="T41" fmla="*/ 2147483647 h 165"/>
                  <a:gd name="T42" fmla="*/ 2147483647 w 132"/>
                  <a:gd name="T43" fmla="*/ 2147483647 h 165"/>
                  <a:gd name="T44" fmla="*/ 2147483647 w 132"/>
                  <a:gd name="T45" fmla="*/ 2147483647 h 165"/>
                  <a:gd name="T46" fmla="*/ 2147483647 w 132"/>
                  <a:gd name="T47" fmla="*/ 2147483647 h 165"/>
                  <a:gd name="T48" fmla="*/ 2147483647 w 132"/>
                  <a:gd name="T49" fmla="*/ 2147483647 h 165"/>
                  <a:gd name="T50" fmla="*/ 2147483647 w 132"/>
                  <a:gd name="T51" fmla="*/ 2147483647 h 165"/>
                  <a:gd name="T52" fmla="*/ 2147483647 w 132"/>
                  <a:gd name="T53" fmla="*/ 2147483647 h 165"/>
                  <a:gd name="T54" fmla="*/ 2147483647 w 132"/>
                  <a:gd name="T55" fmla="*/ 2147483647 h 165"/>
                  <a:gd name="T56" fmla="*/ 2147483647 w 132"/>
                  <a:gd name="T57" fmla="*/ 2147483647 h 165"/>
                  <a:gd name="T58" fmla="*/ 0 w 132"/>
                  <a:gd name="T59" fmla="*/ 2147483647 h 165"/>
                  <a:gd name="T60" fmla="*/ 2147483647 w 132"/>
                  <a:gd name="T61" fmla="*/ 2147483647 h 165"/>
                  <a:gd name="T62" fmla="*/ 2147483647 w 132"/>
                  <a:gd name="T63" fmla="*/ 2147483647 h 165"/>
                  <a:gd name="T64" fmla="*/ 2147483647 w 132"/>
                  <a:gd name="T65" fmla="*/ 2147483647 h 165"/>
                  <a:gd name="T66" fmla="*/ 2147483647 w 132"/>
                  <a:gd name="T67" fmla="*/ 2147483647 h 165"/>
                  <a:gd name="T68" fmla="*/ 2147483647 w 132"/>
                  <a:gd name="T69" fmla="*/ 2147483647 h 165"/>
                  <a:gd name="T70" fmla="*/ 2147483647 w 132"/>
                  <a:gd name="T71" fmla="*/ 2147483647 h 165"/>
                  <a:gd name="T72" fmla="*/ 2147483647 w 132"/>
                  <a:gd name="T73" fmla="*/ 2147483647 h 165"/>
                  <a:gd name="T74" fmla="*/ 2147483647 w 132"/>
                  <a:gd name="T75" fmla="*/ 0 h 1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5"/>
                  <a:gd name="T116" fmla="*/ 132 w 132"/>
                  <a:gd name="T117" fmla="*/ 165 h 1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5">
                    <a:moveTo>
                      <a:pt x="36" y="7"/>
                    </a:moveTo>
                    <a:lnTo>
                      <a:pt x="35" y="52"/>
                    </a:lnTo>
                    <a:lnTo>
                      <a:pt x="31" y="99"/>
                    </a:lnTo>
                    <a:lnTo>
                      <a:pt x="29" y="103"/>
                    </a:lnTo>
                    <a:lnTo>
                      <a:pt x="28" y="103"/>
                    </a:lnTo>
                    <a:lnTo>
                      <a:pt x="12" y="101"/>
                    </a:lnTo>
                    <a:lnTo>
                      <a:pt x="59" y="158"/>
                    </a:lnTo>
                    <a:lnTo>
                      <a:pt x="119" y="109"/>
                    </a:lnTo>
                    <a:lnTo>
                      <a:pt x="101" y="108"/>
                    </a:lnTo>
                    <a:lnTo>
                      <a:pt x="98" y="106"/>
                    </a:lnTo>
                    <a:lnTo>
                      <a:pt x="99" y="104"/>
                    </a:lnTo>
                    <a:lnTo>
                      <a:pt x="105" y="8"/>
                    </a:lnTo>
                    <a:lnTo>
                      <a:pt x="36" y="7"/>
                    </a:lnTo>
                    <a:close/>
                    <a:moveTo>
                      <a:pt x="31" y="0"/>
                    </a:moveTo>
                    <a:lnTo>
                      <a:pt x="33" y="1"/>
                    </a:lnTo>
                    <a:lnTo>
                      <a:pt x="106" y="3"/>
                    </a:lnTo>
                    <a:lnTo>
                      <a:pt x="110" y="3"/>
                    </a:lnTo>
                    <a:lnTo>
                      <a:pt x="110" y="5"/>
                    </a:lnTo>
                    <a:lnTo>
                      <a:pt x="105" y="103"/>
                    </a:lnTo>
                    <a:lnTo>
                      <a:pt x="125" y="104"/>
                    </a:lnTo>
                    <a:lnTo>
                      <a:pt x="132" y="104"/>
                    </a:lnTo>
                    <a:lnTo>
                      <a:pt x="127" y="108"/>
                    </a:lnTo>
                    <a:lnTo>
                      <a:pt x="125" y="109"/>
                    </a:lnTo>
                    <a:lnTo>
                      <a:pt x="61" y="164"/>
                    </a:lnTo>
                    <a:lnTo>
                      <a:pt x="59" y="165"/>
                    </a:lnTo>
                    <a:lnTo>
                      <a:pt x="57" y="164"/>
                    </a:lnTo>
                    <a:lnTo>
                      <a:pt x="3" y="99"/>
                    </a:lnTo>
                    <a:lnTo>
                      <a:pt x="0" y="94"/>
                    </a:lnTo>
                    <a:lnTo>
                      <a:pt x="5" y="96"/>
                    </a:lnTo>
                    <a:lnTo>
                      <a:pt x="7" y="96"/>
                    </a:lnTo>
                    <a:lnTo>
                      <a:pt x="26" y="97"/>
                    </a:lnTo>
                    <a:lnTo>
                      <a:pt x="29" y="50"/>
                    </a:lnTo>
                    <a:lnTo>
                      <a:pt x="31" y="3"/>
                    </a:lnTo>
                    <a:lnTo>
                      <a:pt x="3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71" name="Freeform 37"/>
              <p:cNvSpPr>
                <a:spLocks/>
              </p:cNvSpPr>
              <p:nvPr/>
            </p:nvSpPr>
            <p:spPr bwMode="auto">
              <a:xfrm>
                <a:off x="3817938" y="6489700"/>
                <a:ext cx="258763" cy="190500"/>
              </a:xfrm>
              <a:custGeom>
                <a:avLst/>
                <a:gdLst>
                  <a:gd name="T0" fmla="*/ 2147483647 w 163"/>
                  <a:gd name="T1" fmla="*/ 0 h 120"/>
                  <a:gd name="T2" fmla="*/ 2147483647 w 163"/>
                  <a:gd name="T3" fmla="*/ 2147483647 h 120"/>
                  <a:gd name="T4" fmla="*/ 2147483647 w 163"/>
                  <a:gd name="T5" fmla="*/ 2147483647 h 120"/>
                  <a:gd name="T6" fmla="*/ 2147483647 w 163"/>
                  <a:gd name="T7" fmla="*/ 2147483647 h 120"/>
                  <a:gd name="T8" fmla="*/ 2147483647 w 163"/>
                  <a:gd name="T9" fmla="*/ 2147483647 h 120"/>
                  <a:gd name="T10" fmla="*/ 2147483647 w 163"/>
                  <a:gd name="T11" fmla="*/ 2147483647 h 120"/>
                  <a:gd name="T12" fmla="*/ 0 w 163"/>
                  <a:gd name="T13" fmla="*/ 2147483647 h 120"/>
                  <a:gd name="T14" fmla="*/ 2147483647 w 163"/>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163"/>
                  <a:gd name="T25" fmla="*/ 0 h 120"/>
                  <a:gd name="T26" fmla="*/ 163 w 163"/>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120">
                    <a:moveTo>
                      <a:pt x="53" y="0"/>
                    </a:moveTo>
                    <a:lnTo>
                      <a:pt x="56" y="24"/>
                    </a:lnTo>
                    <a:lnTo>
                      <a:pt x="150" y="10"/>
                    </a:lnTo>
                    <a:lnTo>
                      <a:pt x="163" y="82"/>
                    </a:lnTo>
                    <a:lnTo>
                      <a:pt x="65" y="96"/>
                    </a:lnTo>
                    <a:lnTo>
                      <a:pt x="67" y="120"/>
                    </a:lnTo>
                    <a:lnTo>
                      <a:pt x="0" y="66"/>
                    </a:lnTo>
                    <a:lnTo>
                      <a:pt x="53" y="0"/>
                    </a:lnTo>
                    <a:close/>
                  </a:path>
                </a:pathLst>
              </a:custGeom>
              <a:solidFill>
                <a:srgbClr val="68F2EC"/>
              </a:solidFill>
              <a:ln w="0">
                <a:solidFill>
                  <a:srgbClr val="68F2EC"/>
                </a:solidFill>
                <a:prstDash val="solid"/>
                <a:round/>
                <a:headEnd/>
                <a:tailEnd/>
              </a:ln>
            </p:spPr>
            <p:txBody>
              <a:bodyPr/>
              <a:lstStyle/>
              <a:p>
                <a:endParaRPr lang="en-US" smtClean="0">
                  <a:solidFill>
                    <a:prstClr val="black"/>
                  </a:solidFill>
                  <a:latin typeface="Arial"/>
                </a:endParaRPr>
              </a:p>
            </p:txBody>
          </p:sp>
          <p:sp>
            <p:nvSpPr>
              <p:cNvPr id="2272" name="Freeform 38"/>
              <p:cNvSpPr>
                <a:spLocks noEditPoints="1"/>
              </p:cNvSpPr>
              <p:nvPr/>
            </p:nvSpPr>
            <p:spPr bwMode="auto">
              <a:xfrm>
                <a:off x="3813175" y="6480175"/>
                <a:ext cx="268288" cy="207963"/>
              </a:xfrm>
              <a:custGeom>
                <a:avLst/>
                <a:gdLst>
                  <a:gd name="T0" fmla="*/ 2147483647 w 169"/>
                  <a:gd name="T1" fmla="*/ 2147483647 h 131"/>
                  <a:gd name="T2" fmla="*/ 2147483647 w 169"/>
                  <a:gd name="T3" fmla="*/ 2147483647 h 131"/>
                  <a:gd name="T4" fmla="*/ 2147483647 w 169"/>
                  <a:gd name="T5" fmla="*/ 2147483647 h 131"/>
                  <a:gd name="T6" fmla="*/ 2147483647 w 169"/>
                  <a:gd name="T7" fmla="*/ 2147483647 h 131"/>
                  <a:gd name="T8" fmla="*/ 2147483647 w 169"/>
                  <a:gd name="T9" fmla="*/ 2147483647 h 131"/>
                  <a:gd name="T10" fmla="*/ 2147483647 w 169"/>
                  <a:gd name="T11" fmla="*/ 2147483647 h 131"/>
                  <a:gd name="T12" fmla="*/ 2147483647 w 169"/>
                  <a:gd name="T13" fmla="*/ 2147483647 h 131"/>
                  <a:gd name="T14" fmla="*/ 2147483647 w 169"/>
                  <a:gd name="T15" fmla="*/ 2147483647 h 131"/>
                  <a:gd name="T16" fmla="*/ 2147483647 w 169"/>
                  <a:gd name="T17" fmla="*/ 2147483647 h 131"/>
                  <a:gd name="T18" fmla="*/ 2147483647 w 169"/>
                  <a:gd name="T19" fmla="*/ 2147483647 h 131"/>
                  <a:gd name="T20" fmla="*/ 2147483647 w 169"/>
                  <a:gd name="T21" fmla="*/ 2147483647 h 131"/>
                  <a:gd name="T22" fmla="*/ 2147483647 w 169"/>
                  <a:gd name="T23" fmla="*/ 2147483647 h 131"/>
                  <a:gd name="T24" fmla="*/ 2147483647 w 169"/>
                  <a:gd name="T25" fmla="*/ 2147483647 h 131"/>
                  <a:gd name="T26" fmla="*/ 2147483647 w 169"/>
                  <a:gd name="T27" fmla="*/ 0 h 131"/>
                  <a:gd name="T28" fmla="*/ 2147483647 w 169"/>
                  <a:gd name="T29" fmla="*/ 2147483647 h 131"/>
                  <a:gd name="T30" fmla="*/ 2147483647 w 169"/>
                  <a:gd name="T31" fmla="*/ 2147483647 h 131"/>
                  <a:gd name="T32" fmla="*/ 2147483647 w 169"/>
                  <a:gd name="T33" fmla="*/ 2147483647 h 131"/>
                  <a:gd name="T34" fmla="*/ 2147483647 w 169"/>
                  <a:gd name="T35" fmla="*/ 2147483647 h 131"/>
                  <a:gd name="T36" fmla="*/ 2147483647 w 169"/>
                  <a:gd name="T37" fmla="*/ 2147483647 h 131"/>
                  <a:gd name="T38" fmla="*/ 2147483647 w 169"/>
                  <a:gd name="T39" fmla="*/ 2147483647 h 131"/>
                  <a:gd name="T40" fmla="*/ 2147483647 w 169"/>
                  <a:gd name="T41" fmla="*/ 2147483647 h 131"/>
                  <a:gd name="T42" fmla="*/ 2147483647 w 169"/>
                  <a:gd name="T43" fmla="*/ 2147483647 h 131"/>
                  <a:gd name="T44" fmla="*/ 2147483647 w 169"/>
                  <a:gd name="T45" fmla="*/ 2147483647 h 131"/>
                  <a:gd name="T46" fmla="*/ 2147483647 w 169"/>
                  <a:gd name="T47" fmla="*/ 2147483647 h 131"/>
                  <a:gd name="T48" fmla="*/ 2147483647 w 169"/>
                  <a:gd name="T49" fmla="*/ 2147483647 h 131"/>
                  <a:gd name="T50" fmla="*/ 2147483647 w 169"/>
                  <a:gd name="T51" fmla="*/ 2147483647 h 131"/>
                  <a:gd name="T52" fmla="*/ 2147483647 w 169"/>
                  <a:gd name="T53" fmla="*/ 2147483647 h 131"/>
                  <a:gd name="T54" fmla="*/ 2147483647 w 169"/>
                  <a:gd name="T55" fmla="*/ 2147483647 h 131"/>
                  <a:gd name="T56" fmla="*/ 2147483647 w 169"/>
                  <a:gd name="T57" fmla="*/ 2147483647 h 131"/>
                  <a:gd name="T58" fmla="*/ 0 w 169"/>
                  <a:gd name="T59" fmla="*/ 2147483647 h 131"/>
                  <a:gd name="T60" fmla="*/ 2147483647 w 169"/>
                  <a:gd name="T61" fmla="*/ 2147483647 h 131"/>
                  <a:gd name="T62" fmla="*/ 2147483647 w 169"/>
                  <a:gd name="T63" fmla="*/ 2147483647 h 131"/>
                  <a:gd name="T64" fmla="*/ 2147483647 w 169"/>
                  <a:gd name="T65" fmla="*/ 0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131"/>
                  <a:gd name="T101" fmla="*/ 169 w 169"/>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131">
                    <a:moveTo>
                      <a:pt x="54" y="11"/>
                    </a:moveTo>
                    <a:lnTo>
                      <a:pt x="7" y="72"/>
                    </a:lnTo>
                    <a:lnTo>
                      <a:pt x="68" y="121"/>
                    </a:lnTo>
                    <a:lnTo>
                      <a:pt x="66" y="102"/>
                    </a:lnTo>
                    <a:lnTo>
                      <a:pt x="64" y="100"/>
                    </a:lnTo>
                    <a:lnTo>
                      <a:pt x="68" y="100"/>
                    </a:lnTo>
                    <a:lnTo>
                      <a:pt x="164" y="86"/>
                    </a:lnTo>
                    <a:lnTo>
                      <a:pt x="152" y="20"/>
                    </a:lnTo>
                    <a:lnTo>
                      <a:pt x="108" y="27"/>
                    </a:lnTo>
                    <a:lnTo>
                      <a:pt x="59" y="34"/>
                    </a:lnTo>
                    <a:lnTo>
                      <a:pt x="57" y="34"/>
                    </a:lnTo>
                    <a:lnTo>
                      <a:pt x="57" y="30"/>
                    </a:lnTo>
                    <a:lnTo>
                      <a:pt x="54" y="11"/>
                    </a:lnTo>
                    <a:close/>
                    <a:moveTo>
                      <a:pt x="57" y="0"/>
                    </a:moveTo>
                    <a:lnTo>
                      <a:pt x="59" y="6"/>
                    </a:lnTo>
                    <a:lnTo>
                      <a:pt x="63" y="28"/>
                    </a:lnTo>
                    <a:lnTo>
                      <a:pt x="106" y="21"/>
                    </a:lnTo>
                    <a:lnTo>
                      <a:pt x="153" y="14"/>
                    </a:lnTo>
                    <a:lnTo>
                      <a:pt x="155" y="13"/>
                    </a:lnTo>
                    <a:lnTo>
                      <a:pt x="157" y="16"/>
                    </a:lnTo>
                    <a:lnTo>
                      <a:pt x="169" y="88"/>
                    </a:lnTo>
                    <a:lnTo>
                      <a:pt x="169" y="89"/>
                    </a:lnTo>
                    <a:lnTo>
                      <a:pt x="166" y="91"/>
                    </a:lnTo>
                    <a:lnTo>
                      <a:pt x="118" y="98"/>
                    </a:lnTo>
                    <a:lnTo>
                      <a:pt x="71" y="105"/>
                    </a:lnTo>
                    <a:lnTo>
                      <a:pt x="73" y="126"/>
                    </a:lnTo>
                    <a:lnTo>
                      <a:pt x="73" y="131"/>
                    </a:lnTo>
                    <a:lnTo>
                      <a:pt x="68" y="128"/>
                    </a:lnTo>
                    <a:lnTo>
                      <a:pt x="1" y="74"/>
                    </a:lnTo>
                    <a:lnTo>
                      <a:pt x="0" y="72"/>
                    </a:lnTo>
                    <a:lnTo>
                      <a:pt x="1" y="70"/>
                    </a:lnTo>
                    <a:lnTo>
                      <a:pt x="54" y="4"/>
                    </a:lnTo>
                    <a:lnTo>
                      <a:pt x="57"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73" name="Freeform 39"/>
              <p:cNvSpPr>
                <a:spLocks/>
              </p:cNvSpPr>
              <p:nvPr/>
            </p:nvSpPr>
            <p:spPr bwMode="auto">
              <a:xfrm>
                <a:off x="4779963" y="6178550"/>
                <a:ext cx="252413" cy="211138"/>
              </a:xfrm>
              <a:custGeom>
                <a:avLst/>
                <a:gdLst>
                  <a:gd name="T0" fmla="*/ 2147483647 w 159"/>
                  <a:gd name="T1" fmla="*/ 0 h 133"/>
                  <a:gd name="T2" fmla="*/ 2147483647 w 159"/>
                  <a:gd name="T3" fmla="*/ 2147483647 h 133"/>
                  <a:gd name="T4" fmla="*/ 2147483647 w 159"/>
                  <a:gd name="T5" fmla="*/ 2147483647 h 133"/>
                  <a:gd name="T6" fmla="*/ 2147483647 w 159"/>
                  <a:gd name="T7" fmla="*/ 2147483647 h 133"/>
                  <a:gd name="T8" fmla="*/ 0 w 159"/>
                  <a:gd name="T9" fmla="*/ 2147483647 h 133"/>
                  <a:gd name="T10" fmla="*/ 2147483647 w 159"/>
                  <a:gd name="T11" fmla="*/ 2147483647 h 133"/>
                  <a:gd name="T12" fmla="*/ 2147483647 w 159"/>
                  <a:gd name="T13" fmla="*/ 2147483647 h 133"/>
                  <a:gd name="T14" fmla="*/ 2147483647 w 159"/>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159"/>
                  <a:gd name="T25" fmla="*/ 0 h 133"/>
                  <a:gd name="T26" fmla="*/ 159 w 159"/>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 h="133">
                    <a:moveTo>
                      <a:pt x="124" y="0"/>
                    </a:moveTo>
                    <a:lnTo>
                      <a:pt x="159" y="65"/>
                    </a:lnTo>
                    <a:lnTo>
                      <a:pt x="70" y="110"/>
                    </a:lnTo>
                    <a:lnTo>
                      <a:pt x="80" y="133"/>
                    </a:lnTo>
                    <a:lnTo>
                      <a:pt x="0" y="105"/>
                    </a:lnTo>
                    <a:lnTo>
                      <a:pt x="28" y="25"/>
                    </a:lnTo>
                    <a:lnTo>
                      <a:pt x="38" y="46"/>
                    </a:lnTo>
                    <a:lnTo>
                      <a:pt x="124" y="0"/>
                    </a:lnTo>
                    <a:close/>
                  </a:path>
                </a:pathLst>
              </a:custGeom>
              <a:solidFill>
                <a:srgbClr val="68F2EC"/>
              </a:solidFill>
              <a:ln w="0">
                <a:solidFill>
                  <a:srgbClr val="68F2EC"/>
                </a:solidFill>
                <a:prstDash val="solid"/>
                <a:round/>
                <a:headEnd/>
                <a:tailEnd/>
              </a:ln>
            </p:spPr>
            <p:txBody>
              <a:bodyPr/>
              <a:lstStyle/>
              <a:p>
                <a:endParaRPr lang="en-US" smtClean="0">
                  <a:solidFill>
                    <a:prstClr val="black"/>
                  </a:solidFill>
                  <a:latin typeface="Arial"/>
                </a:endParaRPr>
              </a:p>
            </p:txBody>
          </p:sp>
          <p:sp>
            <p:nvSpPr>
              <p:cNvPr id="2274" name="Freeform 40"/>
              <p:cNvSpPr>
                <a:spLocks noEditPoints="1"/>
              </p:cNvSpPr>
              <p:nvPr/>
            </p:nvSpPr>
            <p:spPr bwMode="auto">
              <a:xfrm>
                <a:off x="4773613" y="6173788"/>
                <a:ext cx="263525" cy="223838"/>
              </a:xfrm>
              <a:custGeom>
                <a:avLst/>
                <a:gdLst>
                  <a:gd name="T0" fmla="*/ 2147483647 w 166"/>
                  <a:gd name="T1" fmla="*/ 2147483647 h 141"/>
                  <a:gd name="T2" fmla="*/ 2147483647 w 166"/>
                  <a:gd name="T3" fmla="*/ 2147483647 h 141"/>
                  <a:gd name="T4" fmla="*/ 2147483647 w 166"/>
                  <a:gd name="T5" fmla="*/ 2147483647 h 141"/>
                  <a:gd name="T6" fmla="*/ 2147483647 w 166"/>
                  <a:gd name="T7" fmla="*/ 2147483647 h 141"/>
                  <a:gd name="T8" fmla="*/ 2147483647 w 166"/>
                  <a:gd name="T9" fmla="*/ 2147483647 h 141"/>
                  <a:gd name="T10" fmla="*/ 2147483647 w 166"/>
                  <a:gd name="T11" fmla="*/ 2147483647 h 141"/>
                  <a:gd name="T12" fmla="*/ 2147483647 w 166"/>
                  <a:gd name="T13" fmla="*/ 2147483647 h 141"/>
                  <a:gd name="T14" fmla="*/ 2147483647 w 166"/>
                  <a:gd name="T15" fmla="*/ 2147483647 h 141"/>
                  <a:gd name="T16" fmla="*/ 2147483647 w 166"/>
                  <a:gd name="T17" fmla="*/ 2147483647 h 141"/>
                  <a:gd name="T18" fmla="*/ 2147483647 w 166"/>
                  <a:gd name="T19" fmla="*/ 2147483647 h 141"/>
                  <a:gd name="T20" fmla="*/ 2147483647 w 166"/>
                  <a:gd name="T21" fmla="*/ 2147483647 h 141"/>
                  <a:gd name="T22" fmla="*/ 2147483647 w 166"/>
                  <a:gd name="T23" fmla="*/ 2147483647 h 141"/>
                  <a:gd name="T24" fmla="*/ 2147483647 w 166"/>
                  <a:gd name="T25" fmla="*/ 2147483647 h 141"/>
                  <a:gd name="T26" fmla="*/ 2147483647 w 166"/>
                  <a:gd name="T27" fmla="*/ 2147483647 h 141"/>
                  <a:gd name="T28" fmla="*/ 2147483647 w 166"/>
                  <a:gd name="T29" fmla="*/ 0 h 141"/>
                  <a:gd name="T30" fmla="*/ 2147483647 w 166"/>
                  <a:gd name="T31" fmla="*/ 2147483647 h 141"/>
                  <a:gd name="T32" fmla="*/ 2147483647 w 166"/>
                  <a:gd name="T33" fmla="*/ 2147483647 h 141"/>
                  <a:gd name="T34" fmla="*/ 2147483647 w 166"/>
                  <a:gd name="T35" fmla="*/ 2147483647 h 141"/>
                  <a:gd name="T36" fmla="*/ 2147483647 w 166"/>
                  <a:gd name="T37" fmla="*/ 2147483647 h 141"/>
                  <a:gd name="T38" fmla="*/ 2147483647 w 166"/>
                  <a:gd name="T39" fmla="*/ 2147483647 h 141"/>
                  <a:gd name="T40" fmla="*/ 2147483647 w 166"/>
                  <a:gd name="T41" fmla="*/ 2147483647 h 141"/>
                  <a:gd name="T42" fmla="*/ 2147483647 w 166"/>
                  <a:gd name="T43" fmla="*/ 2147483647 h 141"/>
                  <a:gd name="T44" fmla="*/ 2147483647 w 166"/>
                  <a:gd name="T45" fmla="*/ 2147483647 h 141"/>
                  <a:gd name="T46" fmla="*/ 2147483647 w 166"/>
                  <a:gd name="T47" fmla="*/ 2147483647 h 141"/>
                  <a:gd name="T48" fmla="*/ 2147483647 w 166"/>
                  <a:gd name="T49" fmla="*/ 2147483647 h 141"/>
                  <a:gd name="T50" fmla="*/ 0 w 166"/>
                  <a:gd name="T51" fmla="*/ 2147483647 h 141"/>
                  <a:gd name="T52" fmla="*/ 2147483647 w 166"/>
                  <a:gd name="T53" fmla="*/ 2147483647 h 141"/>
                  <a:gd name="T54" fmla="*/ 2147483647 w 166"/>
                  <a:gd name="T55" fmla="*/ 2147483647 h 141"/>
                  <a:gd name="T56" fmla="*/ 2147483647 w 166"/>
                  <a:gd name="T57" fmla="*/ 2147483647 h 141"/>
                  <a:gd name="T58" fmla="*/ 2147483647 w 166"/>
                  <a:gd name="T59" fmla="*/ 2147483647 h 141"/>
                  <a:gd name="T60" fmla="*/ 2147483647 w 166"/>
                  <a:gd name="T61" fmla="*/ 2147483647 h 141"/>
                  <a:gd name="T62" fmla="*/ 2147483647 w 166"/>
                  <a:gd name="T63" fmla="*/ 2147483647 h 141"/>
                  <a:gd name="T64" fmla="*/ 2147483647 w 166"/>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
                  <a:gd name="T100" fmla="*/ 0 h 141"/>
                  <a:gd name="T101" fmla="*/ 166 w 166"/>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 h="141">
                    <a:moveTo>
                      <a:pt x="128" y="8"/>
                    </a:moveTo>
                    <a:lnTo>
                      <a:pt x="86" y="29"/>
                    </a:lnTo>
                    <a:lnTo>
                      <a:pt x="44" y="52"/>
                    </a:lnTo>
                    <a:lnTo>
                      <a:pt x="41" y="52"/>
                    </a:lnTo>
                    <a:lnTo>
                      <a:pt x="41" y="50"/>
                    </a:lnTo>
                    <a:lnTo>
                      <a:pt x="34" y="36"/>
                    </a:lnTo>
                    <a:lnTo>
                      <a:pt x="9" y="108"/>
                    </a:lnTo>
                    <a:lnTo>
                      <a:pt x="81" y="132"/>
                    </a:lnTo>
                    <a:lnTo>
                      <a:pt x="72" y="115"/>
                    </a:lnTo>
                    <a:lnTo>
                      <a:pt x="70" y="111"/>
                    </a:lnTo>
                    <a:lnTo>
                      <a:pt x="74" y="111"/>
                    </a:lnTo>
                    <a:lnTo>
                      <a:pt x="117" y="89"/>
                    </a:lnTo>
                    <a:lnTo>
                      <a:pt x="159" y="68"/>
                    </a:lnTo>
                    <a:lnTo>
                      <a:pt x="128" y="8"/>
                    </a:lnTo>
                    <a:close/>
                    <a:moveTo>
                      <a:pt x="130" y="0"/>
                    </a:moveTo>
                    <a:lnTo>
                      <a:pt x="131" y="3"/>
                    </a:lnTo>
                    <a:lnTo>
                      <a:pt x="166" y="68"/>
                    </a:lnTo>
                    <a:lnTo>
                      <a:pt x="166" y="70"/>
                    </a:lnTo>
                    <a:lnTo>
                      <a:pt x="164" y="71"/>
                    </a:lnTo>
                    <a:lnTo>
                      <a:pt x="119" y="94"/>
                    </a:lnTo>
                    <a:lnTo>
                      <a:pt x="79" y="115"/>
                    </a:lnTo>
                    <a:lnTo>
                      <a:pt x="88" y="136"/>
                    </a:lnTo>
                    <a:lnTo>
                      <a:pt x="89" y="141"/>
                    </a:lnTo>
                    <a:lnTo>
                      <a:pt x="84" y="139"/>
                    </a:lnTo>
                    <a:lnTo>
                      <a:pt x="4" y="111"/>
                    </a:lnTo>
                    <a:lnTo>
                      <a:pt x="0" y="110"/>
                    </a:lnTo>
                    <a:lnTo>
                      <a:pt x="2" y="108"/>
                    </a:lnTo>
                    <a:lnTo>
                      <a:pt x="30" y="28"/>
                    </a:lnTo>
                    <a:lnTo>
                      <a:pt x="32" y="21"/>
                    </a:lnTo>
                    <a:lnTo>
                      <a:pt x="44" y="45"/>
                    </a:lnTo>
                    <a:lnTo>
                      <a:pt x="84" y="24"/>
                    </a:lnTo>
                    <a:lnTo>
                      <a:pt x="128" y="1"/>
                    </a:lnTo>
                    <a:lnTo>
                      <a:pt x="130"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75" name="Freeform 41"/>
              <p:cNvSpPr>
                <a:spLocks/>
              </p:cNvSpPr>
              <p:nvPr/>
            </p:nvSpPr>
            <p:spPr bwMode="auto">
              <a:xfrm>
                <a:off x="5414963" y="5740400"/>
                <a:ext cx="227013" cy="219075"/>
              </a:xfrm>
              <a:custGeom>
                <a:avLst/>
                <a:gdLst>
                  <a:gd name="T0" fmla="*/ 2147483647 w 143"/>
                  <a:gd name="T1" fmla="*/ 0 h 138"/>
                  <a:gd name="T2" fmla="*/ 2147483647 w 143"/>
                  <a:gd name="T3" fmla="*/ 2147483647 h 138"/>
                  <a:gd name="T4" fmla="*/ 2147483647 w 143"/>
                  <a:gd name="T5" fmla="*/ 2147483647 h 138"/>
                  <a:gd name="T6" fmla="*/ 2147483647 w 143"/>
                  <a:gd name="T7" fmla="*/ 2147483647 h 138"/>
                  <a:gd name="T8" fmla="*/ 0 w 143"/>
                  <a:gd name="T9" fmla="*/ 2147483647 h 138"/>
                  <a:gd name="T10" fmla="*/ 2147483647 w 143"/>
                  <a:gd name="T11" fmla="*/ 2147483647 h 138"/>
                  <a:gd name="T12" fmla="*/ 2147483647 w 143"/>
                  <a:gd name="T13" fmla="*/ 2147483647 h 138"/>
                  <a:gd name="T14" fmla="*/ 2147483647 w 143"/>
                  <a:gd name="T15" fmla="*/ 0 h 13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138"/>
                  <a:gd name="T26" fmla="*/ 143 w 143"/>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138">
                    <a:moveTo>
                      <a:pt x="92" y="0"/>
                    </a:moveTo>
                    <a:lnTo>
                      <a:pt x="143" y="51"/>
                    </a:lnTo>
                    <a:lnTo>
                      <a:pt x="69" y="119"/>
                    </a:lnTo>
                    <a:lnTo>
                      <a:pt x="85" y="138"/>
                    </a:lnTo>
                    <a:lnTo>
                      <a:pt x="0" y="131"/>
                    </a:lnTo>
                    <a:lnTo>
                      <a:pt x="5" y="48"/>
                    </a:lnTo>
                    <a:lnTo>
                      <a:pt x="21" y="65"/>
                    </a:lnTo>
                    <a:lnTo>
                      <a:pt x="92" y="0"/>
                    </a:lnTo>
                    <a:close/>
                  </a:path>
                </a:pathLst>
              </a:custGeom>
              <a:solidFill>
                <a:srgbClr val="68F2EC"/>
              </a:solidFill>
              <a:ln w="0">
                <a:solidFill>
                  <a:srgbClr val="68F2EC"/>
                </a:solidFill>
                <a:prstDash val="solid"/>
                <a:round/>
                <a:headEnd/>
                <a:tailEnd/>
              </a:ln>
            </p:spPr>
            <p:txBody>
              <a:bodyPr/>
              <a:lstStyle/>
              <a:p>
                <a:endParaRPr lang="en-US" smtClean="0">
                  <a:solidFill>
                    <a:prstClr val="black"/>
                  </a:solidFill>
                  <a:latin typeface="Arial"/>
                </a:endParaRPr>
              </a:p>
            </p:txBody>
          </p:sp>
          <p:sp>
            <p:nvSpPr>
              <p:cNvPr id="2276" name="Freeform 42"/>
              <p:cNvSpPr>
                <a:spLocks noEditPoints="1"/>
              </p:cNvSpPr>
              <p:nvPr/>
            </p:nvSpPr>
            <p:spPr bwMode="auto">
              <a:xfrm>
                <a:off x="5408613" y="5735638"/>
                <a:ext cx="238125" cy="230188"/>
              </a:xfrm>
              <a:custGeom>
                <a:avLst/>
                <a:gdLst>
                  <a:gd name="T0" fmla="*/ 2147483647 w 150"/>
                  <a:gd name="T1" fmla="*/ 2147483647 h 145"/>
                  <a:gd name="T2" fmla="*/ 2147483647 w 150"/>
                  <a:gd name="T3" fmla="*/ 2147483647 h 145"/>
                  <a:gd name="T4" fmla="*/ 2147483647 w 150"/>
                  <a:gd name="T5" fmla="*/ 2147483647 h 145"/>
                  <a:gd name="T6" fmla="*/ 2147483647 w 150"/>
                  <a:gd name="T7" fmla="*/ 2147483647 h 145"/>
                  <a:gd name="T8" fmla="*/ 2147483647 w 150"/>
                  <a:gd name="T9" fmla="*/ 2147483647 h 145"/>
                  <a:gd name="T10" fmla="*/ 2147483647 w 150"/>
                  <a:gd name="T11" fmla="*/ 2147483647 h 145"/>
                  <a:gd name="T12" fmla="*/ 2147483647 w 150"/>
                  <a:gd name="T13" fmla="*/ 2147483647 h 145"/>
                  <a:gd name="T14" fmla="*/ 2147483647 w 150"/>
                  <a:gd name="T15" fmla="*/ 2147483647 h 145"/>
                  <a:gd name="T16" fmla="*/ 2147483647 w 150"/>
                  <a:gd name="T17" fmla="*/ 2147483647 h 145"/>
                  <a:gd name="T18" fmla="*/ 2147483647 w 150"/>
                  <a:gd name="T19" fmla="*/ 2147483647 h 145"/>
                  <a:gd name="T20" fmla="*/ 2147483647 w 150"/>
                  <a:gd name="T21" fmla="*/ 2147483647 h 145"/>
                  <a:gd name="T22" fmla="*/ 2147483647 w 150"/>
                  <a:gd name="T23" fmla="*/ 2147483647 h 145"/>
                  <a:gd name="T24" fmla="*/ 2147483647 w 150"/>
                  <a:gd name="T25" fmla="*/ 2147483647 h 145"/>
                  <a:gd name="T26" fmla="*/ 2147483647 w 150"/>
                  <a:gd name="T27" fmla="*/ 2147483647 h 145"/>
                  <a:gd name="T28" fmla="*/ 2147483647 w 150"/>
                  <a:gd name="T29" fmla="*/ 2147483647 h 145"/>
                  <a:gd name="T30" fmla="*/ 2147483647 w 150"/>
                  <a:gd name="T31" fmla="*/ 0 h 145"/>
                  <a:gd name="T32" fmla="*/ 2147483647 w 150"/>
                  <a:gd name="T33" fmla="*/ 2147483647 h 145"/>
                  <a:gd name="T34" fmla="*/ 2147483647 w 150"/>
                  <a:gd name="T35" fmla="*/ 2147483647 h 145"/>
                  <a:gd name="T36" fmla="*/ 2147483647 w 150"/>
                  <a:gd name="T37" fmla="*/ 2147483647 h 145"/>
                  <a:gd name="T38" fmla="*/ 2147483647 w 150"/>
                  <a:gd name="T39" fmla="*/ 2147483647 h 145"/>
                  <a:gd name="T40" fmla="*/ 2147483647 w 150"/>
                  <a:gd name="T41" fmla="*/ 2147483647 h 145"/>
                  <a:gd name="T42" fmla="*/ 2147483647 w 150"/>
                  <a:gd name="T43" fmla="*/ 2147483647 h 145"/>
                  <a:gd name="T44" fmla="*/ 2147483647 w 150"/>
                  <a:gd name="T45" fmla="*/ 2147483647 h 145"/>
                  <a:gd name="T46" fmla="*/ 0 w 150"/>
                  <a:gd name="T47" fmla="*/ 2147483647 h 145"/>
                  <a:gd name="T48" fmla="*/ 2147483647 w 150"/>
                  <a:gd name="T49" fmla="*/ 2147483647 h 145"/>
                  <a:gd name="T50" fmla="*/ 2147483647 w 150"/>
                  <a:gd name="T51" fmla="*/ 2147483647 h 145"/>
                  <a:gd name="T52" fmla="*/ 2147483647 w 150"/>
                  <a:gd name="T53" fmla="*/ 2147483647 h 145"/>
                  <a:gd name="T54" fmla="*/ 2147483647 w 150"/>
                  <a:gd name="T55" fmla="*/ 2147483647 h 145"/>
                  <a:gd name="T56" fmla="*/ 2147483647 w 150"/>
                  <a:gd name="T57" fmla="*/ 2147483647 h 145"/>
                  <a:gd name="T58" fmla="*/ 2147483647 w 150"/>
                  <a:gd name="T59" fmla="*/ 2147483647 h 145"/>
                  <a:gd name="T60" fmla="*/ 2147483647 w 150"/>
                  <a:gd name="T61" fmla="*/ 2147483647 h 145"/>
                  <a:gd name="T62" fmla="*/ 2147483647 w 150"/>
                  <a:gd name="T63" fmla="*/ 2147483647 h 145"/>
                  <a:gd name="T64" fmla="*/ 2147483647 w 150"/>
                  <a:gd name="T65" fmla="*/ 2147483647 h 145"/>
                  <a:gd name="T66" fmla="*/ 2147483647 w 150"/>
                  <a:gd name="T67" fmla="*/ 2147483647 h 145"/>
                  <a:gd name="T68" fmla="*/ 2147483647 w 150"/>
                  <a:gd name="T69" fmla="*/ 2147483647 h 145"/>
                  <a:gd name="T70" fmla="*/ 2147483647 w 150"/>
                  <a:gd name="T71" fmla="*/ 0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0"/>
                  <a:gd name="T109" fmla="*/ 0 h 145"/>
                  <a:gd name="T110" fmla="*/ 150 w 150"/>
                  <a:gd name="T111" fmla="*/ 145 h 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0" h="145">
                    <a:moveTo>
                      <a:pt x="96" y="7"/>
                    </a:moveTo>
                    <a:lnTo>
                      <a:pt x="63" y="37"/>
                    </a:lnTo>
                    <a:lnTo>
                      <a:pt x="61" y="38"/>
                    </a:lnTo>
                    <a:lnTo>
                      <a:pt x="26" y="70"/>
                    </a:lnTo>
                    <a:lnTo>
                      <a:pt x="25" y="71"/>
                    </a:lnTo>
                    <a:lnTo>
                      <a:pt x="23" y="70"/>
                    </a:lnTo>
                    <a:lnTo>
                      <a:pt x="12" y="58"/>
                    </a:lnTo>
                    <a:lnTo>
                      <a:pt x="7" y="133"/>
                    </a:lnTo>
                    <a:lnTo>
                      <a:pt x="84" y="140"/>
                    </a:lnTo>
                    <a:lnTo>
                      <a:pt x="72" y="124"/>
                    </a:lnTo>
                    <a:lnTo>
                      <a:pt x="70" y="122"/>
                    </a:lnTo>
                    <a:lnTo>
                      <a:pt x="72" y="120"/>
                    </a:lnTo>
                    <a:lnTo>
                      <a:pt x="110" y="87"/>
                    </a:lnTo>
                    <a:lnTo>
                      <a:pt x="143" y="54"/>
                    </a:lnTo>
                    <a:lnTo>
                      <a:pt x="96" y="7"/>
                    </a:lnTo>
                    <a:close/>
                    <a:moveTo>
                      <a:pt x="96" y="0"/>
                    </a:moveTo>
                    <a:lnTo>
                      <a:pt x="150" y="54"/>
                    </a:lnTo>
                    <a:lnTo>
                      <a:pt x="112" y="92"/>
                    </a:lnTo>
                    <a:lnTo>
                      <a:pt x="77" y="122"/>
                    </a:lnTo>
                    <a:lnTo>
                      <a:pt x="91" y="140"/>
                    </a:lnTo>
                    <a:lnTo>
                      <a:pt x="94" y="145"/>
                    </a:lnTo>
                    <a:lnTo>
                      <a:pt x="89" y="145"/>
                    </a:lnTo>
                    <a:lnTo>
                      <a:pt x="4" y="138"/>
                    </a:lnTo>
                    <a:lnTo>
                      <a:pt x="0" y="136"/>
                    </a:lnTo>
                    <a:lnTo>
                      <a:pt x="2" y="134"/>
                    </a:lnTo>
                    <a:lnTo>
                      <a:pt x="7" y="51"/>
                    </a:lnTo>
                    <a:lnTo>
                      <a:pt x="7" y="44"/>
                    </a:lnTo>
                    <a:lnTo>
                      <a:pt x="11" y="49"/>
                    </a:lnTo>
                    <a:lnTo>
                      <a:pt x="12" y="51"/>
                    </a:lnTo>
                    <a:lnTo>
                      <a:pt x="25" y="65"/>
                    </a:lnTo>
                    <a:lnTo>
                      <a:pt x="59" y="33"/>
                    </a:lnTo>
                    <a:lnTo>
                      <a:pt x="94" y="2"/>
                    </a:lnTo>
                    <a:lnTo>
                      <a:pt x="96"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77" name="Freeform 43"/>
              <p:cNvSpPr>
                <a:spLocks/>
              </p:cNvSpPr>
              <p:nvPr/>
            </p:nvSpPr>
            <p:spPr bwMode="auto">
              <a:xfrm>
                <a:off x="4308475" y="6383338"/>
                <a:ext cx="260350" cy="195263"/>
              </a:xfrm>
              <a:custGeom>
                <a:avLst/>
                <a:gdLst>
                  <a:gd name="T0" fmla="*/ 2147483647 w 164"/>
                  <a:gd name="T1" fmla="*/ 0 h 123"/>
                  <a:gd name="T2" fmla="*/ 2147483647 w 164"/>
                  <a:gd name="T3" fmla="*/ 2147483647 h 123"/>
                  <a:gd name="T4" fmla="*/ 2147483647 w 164"/>
                  <a:gd name="T5" fmla="*/ 2147483647 h 123"/>
                  <a:gd name="T6" fmla="*/ 2147483647 w 164"/>
                  <a:gd name="T7" fmla="*/ 2147483647 h 123"/>
                  <a:gd name="T8" fmla="*/ 0 w 164"/>
                  <a:gd name="T9" fmla="*/ 2147483647 h 123"/>
                  <a:gd name="T10" fmla="*/ 2147483647 w 164"/>
                  <a:gd name="T11" fmla="*/ 2147483647 h 123"/>
                  <a:gd name="T12" fmla="*/ 2147483647 w 164"/>
                  <a:gd name="T13" fmla="*/ 2147483647 h 123"/>
                  <a:gd name="T14" fmla="*/ 2147483647 w 164"/>
                  <a:gd name="T15" fmla="*/ 0 h 123"/>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123"/>
                  <a:gd name="T26" fmla="*/ 164 w 164"/>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123">
                    <a:moveTo>
                      <a:pt x="140" y="0"/>
                    </a:moveTo>
                    <a:lnTo>
                      <a:pt x="164" y="68"/>
                    </a:lnTo>
                    <a:lnTo>
                      <a:pt x="68" y="100"/>
                    </a:lnTo>
                    <a:lnTo>
                      <a:pt x="75" y="123"/>
                    </a:lnTo>
                    <a:lnTo>
                      <a:pt x="0" y="81"/>
                    </a:lnTo>
                    <a:lnTo>
                      <a:pt x="42" y="6"/>
                    </a:lnTo>
                    <a:lnTo>
                      <a:pt x="49" y="30"/>
                    </a:lnTo>
                    <a:lnTo>
                      <a:pt x="140" y="0"/>
                    </a:lnTo>
                    <a:close/>
                  </a:path>
                </a:pathLst>
              </a:custGeom>
              <a:solidFill>
                <a:srgbClr val="68F2EC"/>
              </a:solidFill>
              <a:ln w="0">
                <a:solidFill>
                  <a:srgbClr val="68F2EC"/>
                </a:solidFill>
                <a:prstDash val="solid"/>
                <a:round/>
                <a:headEnd/>
                <a:tailEnd/>
              </a:ln>
            </p:spPr>
            <p:txBody>
              <a:bodyPr/>
              <a:lstStyle/>
              <a:p>
                <a:endParaRPr lang="en-US" smtClean="0">
                  <a:solidFill>
                    <a:prstClr val="black"/>
                  </a:solidFill>
                  <a:latin typeface="Arial"/>
                </a:endParaRPr>
              </a:p>
            </p:txBody>
          </p:sp>
          <p:sp>
            <p:nvSpPr>
              <p:cNvPr id="2278" name="Freeform 44"/>
              <p:cNvSpPr>
                <a:spLocks noEditPoints="1"/>
              </p:cNvSpPr>
              <p:nvPr/>
            </p:nvSpPr>
            <p:spPr bwMode="auto">
              <a:xfrm>
                <a:off x="4303713" y="6378575"/>
                <a:ext cx="271463" cy="207963"/>
              </a:xfrm>
              <a:custGeom>
                <a:avLst/>
                <a:gdLst>
                  <a:gd name="T0" fmla="*/ 2147483647 w 171"/>
                  <a:gd name="T1" fmla="*/ 2147483647 h 131"/>
                  <a:gd name="T2" fmla="*/ 2147483647 w 171"/>
                  <a:gd name="T3" fmla="*/ 2147483647 h 131"/>
                  <a:gd name="T4" fmla="*/ 2147483647 w 171"/>
                  <a:gd name="T5" fmla="*/ 2147483647 h 131"/>
                  <a:gd name="T6" fmla="*/ 2147483647 w 171"/>
                  <a:gd name="T7" fmla="*/ 2147483647 h 131"/>
                  <a:gd name="T8" fmla="*/ 2147483647 w 171"/>
                  <a:gd name="T9" fmla="*/ 2147483647 h 131"/>
                  <a:gd name="T10" fmla="*/ 2147483647 w 171"/>
                  <a:gd name="T11" fmla="*/ 2147483647 h 131"/>
                  <a:gd name="T12" fmla="*/ 2147483647 w 171"/>
                  <a:gd name="T13" fmla="*/ 2147483647 h 131"/>
                  <a:gd name="T14" fmla="*/ 2147483647 w 171"/>
                  <a:gd name="T15" fmla="*/ 2147483647 h 131"/>
                  <a:gd name="T16" fmla="*/ 2147483647 w 171"/>
                  <a:gd name="T17" fmla="*/ 2147483647 h 131"/>
                  <a:gd name="T18" fmla="*/ 2147483647 w 171"/>
                  <a:gd name="T19" fmla="*/ 2147483647 h 131"/>
                  <a:gd name="T20" fmla="*/ 2147483647 w 171"/>
                  <a:gd name="T21" fmla="*/ 2147483647 h 131"/>
                  <a:gd name="T22" fmla="*/ 2147483647 w 171"/>
                  <a:gd name="T23" fmla="*/ 2147483647 h 131"/>
                  <a:gd name="T24" fmla="*/ 2147483647 w 171"/>
                  <a:gd name="T25" fmla="*/ 2147483647 h 131"/>
                  <a:gd name="T26" fmla="*/ 2147483647 w 171"/>
                  <a:gd name="T27" fmla="*/ 2147483647 h 131"/>
                  <a:gd name="T28" fmla="*/ 2147483647 w 171"/>
                  <a:gd name="T29" fmla="*/ 0 h 131"/>
                  <a:gd name="T30" fmla="*/ 2147483647 w 171"/>
                  <a:gd name="T31" fmla="*/ 2147483647 h 131"/>
                  <a:gd name="T32" fmla="*/ 2147483647 w 171"/>
                  <a:gd name="T33" fmla="*/ 2147483647 h 131"/>
                  <a:gd name="T34" fmla="*/ 2147483647 w 171"/>
                  <a:gd name="T35" fmla="*/ 2147483647 h 131"/>
                  <a:gd name="T36" fmla="*/ 2147483647 w 171"/>
                  <a:gd name="T37" fmla="*/ 2147483647 h 131"/>
                  <a:gd name="T38" fmla="*/ 2147483647 w 171"/>
                  <a:gd name="T39" fmla="*/ 2147483647 h 131"/>
                  <a:gd name="T40" fmla="*/ 2147483647 w 171"/>
                  <a:gd name="T41" fmla="*/ 2147483647 h 131"/>
                  <a:gd name="T42" fmla="*/ 2147483647 w 171"/>
                  <a:gd name="T43" fmla="*/ 2147483647 h 131"/>
                  <a:gd name="T44" fmla="*/ 2147483647 w 171"/>
                  <a:gd name="T45" fmla="*/ 2147483647 h 131"/>
                  <a:gd name="T46" fmla="*/ 2147483647 w 171"/>
                  <a:gd name="T47" fmla="*/ 2147483647 h 131"/>
                  <a:gd name="T48" fmla="*/ 2147483647 w 171"/>
                  <a:gd name="T49" fmla="*/ 2147483647 h 131"/>
                  <a:gd name="T50" fmla="*/ 0 w 171"/>
                  <a:gd name="T51" fmla="*/ 2147483647 h 131"/>
                  <a:gd name="T52" fmla="*/ 2147483647 w 171"/>
                  <a:gd name="T53" fmla="*/ 2147483647 h 131"/>
                  <a:gd name="T54" fmla="*/ 2147483647 w 171"/>
                  <a:gd name="T55" fmla="*/ 2147483647 h 131"/>
                  <a:gd name="T56" fmla="*/ 2147483647 w 171"/>
                  <a:gd name="T57" fmla="*/ 2147483647 h 131"/>
                  <a:gd name="T58" fmla="*/ 2147483647 w 171"/>
                  <a:gd name="T59" fmla="*/ 2147483647 h 131"/>
                  <a:gd name="T60" fmla="*/ 2147483647 w 171"/>
                  <a:gd name="T61" fmla="*/ 2147483647 h 131"/>
                  <a:gd name="T62" fmla="*/ 2147483647 w 171"/>
                  <a:gd name="T63" fmla="*/ 2147483647 h 131"/>
                  <a:gd name="T64" fmla="*/ 2147483647 w 171"/>
                  <a:gd name="T65" fmla="*/ 2147483647 h 131"/>
                  <a:gd name="T66" fmla="*/ 2147483647 w 171"/>
                  <a:gd name="T67" fmla="*/ 0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
                  <a:gd name="T103" fmla="*/ 0 h 131"/>
                  <a:gd name="T104" fmla="*/ 171 w 171"/>
                  <a:gd name="T105" fmla="*/ 131 h 1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 h="131">
                    <a:moveTo>
                      <a:pt x="143" y="7"/>
                    </a:moveTo>
                    <a:lnTo>
                      <a:pt x="99" y="21"/>
                    </a:lnTo>
                    <a:lnTo>
                      <a:pt x="54" y="36"/>
                    </a:lnTo>
                    <a:lnTo>
                      <a:pt x="50" y="36"/>
                    </a:lnTo>
                    <a:lnTo>
                      <a:pt x="50" y="35"/>
                    </a:lnTo>
                    <a:lnTo>
                      <a:pt x="45" y="17"/>
                    </a:lnTo>
                    <a:lnTo>
                      <a:pt x="8" y="84"/>
                    </a:lnTo>
                    <a:lnTo>
                      <a:pt x="75" y="120"/>
                    </a:lnTo>
                    <a:lnTo>
                      <a:pt x="70" y="105"/>
                    </a:lnTo>
                    <a:lnTo>
                      <a:pt x="68" y="101"/>
                    </a:lnTo>
                    <a:lnTo>
                      <a:pt x="71" y="101"/>
                    </a:lnTo>
                    <a:lnTo>
                      <a:pt x="118" y="85"/>
                    </a:lnTo>
                    <a:lnTo>
                      <a:pt x="164" y="70"/>
                    </a:lnTo>
                    <a:lnTo>
                      <a:pt x="143" y="7"/>
                    </a:lnTo>
                    <a:close/>
                    <a:moveTo>
                      <a:pt x="145" y="0"/>
                    </a:moveTo>
                    <a:lnTo>
                      <a:pt x="146" y="3"/>
                    </a:lnTo>
                    <a:lnTo>
                      <a:pt x="171" y="71"/>
                    </a:lnTo>
                    <a:lnTo>
                      <a:pt x="171" y="73"/>
                    </a:lnTo>
                    <a:lnTo>
                      <a:pt x="169" y="75"/>
                    </a:lnTo>
                    <a:lnTo>
                      <a:pt x="120" y="91"/>
                    </a:lnTo>
                    <a:lnTo>
                      <a:pt x="75" y="106"/>
                    </a:lnTo>
                    <a:lnTo>
                      <a:pt x="82" y="126"/>
                    </a:lnTo>
                    <a:lnTo>
                      <a:pt x="83" y="131"/>
                    </a:lnTo>
                    <a:lnTo>
                      <a:pt x="78" y="129"/>
                    </a:lnTo>
                    <a:lnTo>
                      <a:pt x="3" y="87"/>
                    </a:lnTo>
                    <a:lnTo>
                      <a:pt x="0" y="85"/>
                    </a:lnTo>
                    <a:lnTo>
                      <a:pt x="1" y="84"/>
                    </a:lnTo>
                    <a:lnTo>
                      <a:pt x="43" y="9"/>
                    </a:lnTo>
                    <a:lnTo>
                      <a:pt x="47" y="2"/>
                    </a:lnTo>
                    <a:lnTo>
                      <a:pt x="49" y="9"/>
                    </a:lnTo>
                    <a:lnTo>
                      <a:pt x="56" y="30"/>
                    </a:lnTo>
                    <a:lnTo>
                      <a:pt x="97" y="16"/>
                    </a:lnTo>
                    <a:lnTo>
                      <a:pt x="143" y="2"/>
                    </a:lnTo>
                    <a:lnTo>
                      <a:pt x="145"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79" name="Freeform 45"/>
              <p:cNvSpPr>
                <a:spLocks/>
              </p:cNvSpPr>
              <p:nvPr/>
            </p:nvSpPr>
            <p:spPr bwMode="auto">
              <a:xfrm>
                <a:off x="3322638" y="6502400"/>
                <a:ext cx="249238" cy="192088"/>
              </a:xfrm>
              <a:custGeom>
                <a:avLst/>
                <a:gdLst>
                  <a:gd name="T0" fmla="*/ 2147483647 w 157"/>
                  <a:gd name="T1" fmla="*/ 0 h 121"/>
                  <a:gd name="T2" fmla="*/ 2147483647 w 157"/>
                  <a:gd name="T3" fmla="*/ 2147483647 h 121"/>
                  <a:gd name="T4" fmla="*/ 2147483647 w 157"/>
                  <a:gd name="T5" fmla="*/ 2147483647 h 121"/>
                  <a:gd name="T6" fmla="*/ 2147483647 w 157"/>
                  <a:gd name="T7" fmla="*/ 2147483647 h 121"/>
                  <a:gd name="T8" fmla="*/ 2147483647 w 157"/>
                  <a:gd name="T9" fmla="*/ 2147483647 h 121"/>
                  <a:gd name="T10" fmla="*/ 2147483647 w 157"/>
                  <a:gd name="T11" fmla="*/ 2147483647 h 121"/>
                  <a:gd name="T12" fmla="*/ 0 w 157"/>
                  <a:gd name="T13" fmla="*/ 2147483647 h 121"/>
                  <a:gd name="T14" fmla="*/ 2147483647 w 157"/>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21"/>
                  <a:gd name="T26" fmla="*/ 157 w 157"/>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21">
                    <a:moveTo>
                      <a:pt x="63" y="0"/>
                    </a:moveTo>
                    <a:lnTo>
                      <a:pt x="61" y="25"/>
                    </a:lnTo>
                    <a:lnTo>
                      <a:pt x="157" y="28"/>
                    </a:lnTo>
                    <a:lnTo>
                      <a:pt x="157" y="100"/>
                    </a:lnTo>
                    <a:lnTo>
                      <a:pt x="57" y="96"/>
                    </a:lnTo>
                    <a:lnTo>
                      <a:pt x="56" y="121"/>
                    </a:lnTo>
                    <a:lnTo>
                      <a:pt x="0" y="56"/>
                    </a:lnTo>
                    <a:lnTo>
                      <a:pt x="63" y="0"/>
                    </a:lnTo>
                    <a:close/>
                  </a:path>
                </a:pathLst>
              </a:custGeom>
              <a:solidFill>
                <a:srgbClr val="68F2EC"/>
              </a:solidFill>
              <a:ln w="0">
                <a:solidFill>
                  <a:srgbClr val="68F2EC"/>
                </a:solidFill>
                <a:prstDash val="solid"/>
                <a:round/>
                <a:headEnd/>
                <a:tailEnd/>
              </a:ln>
            </p:spPr>
            <p:txBody>
              <a:bodyPr/>
              <a:lstStyle/>
              <a:p>
                <a:endParaRPr lang="en-US" smtClean="0">
                  <a:solidFill>
                    <a:prstClr val="black"/>
                  </a:solidFill>
                  <a:latin typeface="Arial"/>
                </a:endParaRPr>
              </a:p>
            </p:txBody>
          </p:sp>
          <p:sp>
            <p:nvSpPr>
              <p:cNvPr id="2280" name="Freeform 46"/>
              <p:cNvSpPr>
                <a:spLocks noEditPoints="1"/>
              </p:cNvSpPr>
              <p:nvPr/>
            </p:nvSpPr>
            <p:spPr bwMode="auto">
              <a:xfrm>
                <a:off x="3316288" y="6494463"/>
                <a:ext cx="260350" cy="211138"/>
              </a:xfrm>
              <a:custGeom>
                <a:avLst/>
                <a:gdLst>
                  <a:gd name="T0" fmla="*/ 2147483647 w 164"/>
                  <a:gd name="T1" fmla="*/ 2147483647 h 133"/>
                  <a:gd name="T2" fmla="*/ 2147483647 w 164"/>
                  <a:gd name="T3" fmla="*/ 2147483647 h 133"/>
                  <a:gd name="T4" fmla="*/ 2147483647 w 164"/>
                  <a:gd name="T5" fmla="*/ 2147483647 h 133"/>
                  <a:gd name="T6" fmla="*/ 2147483647 w 164"/>
                  <a:gd name="T7" fmla="*/ 2147483647 h 133"/>
                  <a:gd name="T8" fmla="*/ 2147483647 w 164"/>
                  <a:gd name="T9" fmla="*/ 2147483647 h 133"/>
                  <a:gd name="T10" fmla="*/ 2147483647 w 164"/>
                  <a:gd name="T11" fmla="*/ 2147483647 h 133"/>
                  <a:gd name="T12" fmla="*/ 2147483647 w 164"/>
                  <a:gd name="T13" fmla="*/ 2147483647 h 133"/>
                  <a:gd name="T14" fmla="*/ 2147483647 w 164"/>
                  <a:gd name="T15" fmla="*/ 2147483647 h 133"/>
                  <a:gd name="T16" fmla="*/ 2147483647 w 164"/>
                  <a:gd name="T17" fmla="*/ 2147483647 h 133"/>
                  <a:gd name="T18" fmla="*/ 2147483647 w 164"/>
                  <a:gd name="T19" fmla="*/ 2147483647 h 133"/>
                  <a:gd name="T20" fmla="*/ 2147483647 w 164"/>
                  <a:gd name="T21" fmla="*/ 2147483647 h 133"/>
                  <a:gd name="T22" fmla="*/ 2147483647 w 164"/>
                  <a:gd name="T23" fmla="*/ 2147483647 h 133"/>
                  <a:gd name="T24" fmla="*/ 2147483647 w 164"/>
                  <a:gd name="T25" fmla="*/ 2147483647 h 133"/>
                  <a:gd name="T26" fmla="*/ 2147483647 w 164"/>
                  <a:gd name="T27" fmla="*/ 2147483647 h 133"/>
                  <a:gd name="T28" fmla="*/ 2147483647 w 164"/>
                  <a:gd name="T29" fmla="*/ 2147483647 h 133"/>
                  <a:gd name="T30" fmla="*/ 2147483647 w 164"/>
                  <a:gd name="T31" fmla="*/ 0 h 133"/>
                  <a:gd name="T32" fmla="*/ 2147483647 w 164"/>
                  <a:gd name="T33" fmla="*/ 2147483647 h 133"/>
                  <a:gd name="T34" fmla="*/ 2147483647 w 164"/>
                  <a:gd name="T35" fmla="*/ 2147483647 h 133"/>
                  <a:gd name="T36" fmla="*/ 2147483647 w 164"/>
                  <a:gd name="T37" fmla="*/ 2147483647 h 133"/>
                  <a:gd name="T38" fmla="*/ 2147483647 w 164"/>
                  <a:gd name="T39" fmla="*/ 2147483647 h 133"/>
                  <a:gd name="T40" fmla="*/ 2147483647 w 164"/>
                  <a:gd name="T41" fmla="*/ 2147483647 h 133"/>
                  <a:gd name="T42" fmla="*/ 2147483647 w 164"/>
                  <a:gd name="T43" fmla="*/ 2147483647 h 133"/>
                  <a:gd name="T44" fmla="*/ 2147483647 w 164"/>
                  <a:gd name="T45" fmla="*/ 2147483647 h 133"/>
                  <a:gd name="T46" fmla="*/ 2147483647 w 164"/>
                  <a:gd name="T47" fmla="*/ 2147483647 h 133"/>
                  <a:gd name="T48" fmla="*/ 2147483647 w 164"/>
                  <a:gd name="T49" fmla="*/ 2147483647 h 133"/>
                  <a:gd name="T50" fmla="*/ 2147483647 w 164"/>
                  <a:gd name="T51" fmla="*/ 2147483647 h 133"/>
                  <a:gd name="T52" fmla="*/ 2147483647 w 164"/>
                  <a:gd name="T53" fmla="*/ 2147483647 h 133"/>
                  <a:gd name="T54" fmla="*/ 2147483647 w 164"/>
                  <a:gd name="T55" fmla="*/ 2147483647 h 133"/>
                  <a:gd name="T56" fmla="*/ 2147483647 w 164"/>
                  <a:gd name="T57" fmla="*/ 2147483647 h 133"/>
                  <a:gd name="T58" fmla="*/ 2147483647 w 164"/>
                  <a:gd name="T59" fmla="*/ 2147483647 h 133"/>
                  <a:gd name="T60" fmla="*/ 0 w 164"/>
                  <a:gd name="T61" fmla="*/ 2147483647 h 133"/>
                  <a:gd name="T62" fmla="*/ 2147483647 w 164"/>
                  <a:gd name="T63" fmla="*/ 2147483647 h 133"/>
                  <a:gd name="T64" fmla="*/ 2147483647 w 164"/>
                  <a:gd name="T65" fmla="*/ 2147483647 h 133"/>
                  <a:gd name="T66" fmla="*/ 2147483647 w 164"/>
                  <a:gd name="T67" fmla="*/ 0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4"/>
                  <a:gd name="T103" fmla="*/ 0 h 133"/>
                  <a:gd name="T104" fmla="*/ 164 w 164"/>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4" h="133">
                    <a:moveTo>
                      <a:pt x="65" y="11"/>
                    </a:moveTo>
                    <a:lnTo>
                      <a:pt x="7" y="61"/>
                    </a:lnTo>
                    <a:lnTo>
                      <a:pt x="58" y="121"/>
                    </a:lnTo>
                    <a:lnTo>
                      <a:pt x="60" y="101"/>
                    </a:lnTo>
                    <a:lnTo>
                      <a:pt x="60" y="98"/>
                    </a:lnTo>
                    <a:lnTo>
                      <a:pt x="61" y="100"/>
                    </a:lnTo>
                    <a:lnTo>
                      <a:pt x="112" y="101"/>
                    </a:lnTo>
                    <a:lnTo>
                      <a:pt x="159" y="103"/>
                    </a:lnTo>
                    <a:lnTo>
                      <a:pt x="159" y="37"/>
                    </a:lnTo>
                    <a:lnTo>
                      <a:pt x="114" y="35"/>
                    </a:lnTo>
                    <a:lnTo>
                      <a:pt x="112" y="35"/>
                    </a:lnTo>
                    <a:lnTo>
                      <a:pt x="65" y="33"/>
                    </a:lnTo>
                    <a:lnTo>
                      <a:pt x="61" y="32"/>
                    </a:lnTo>
                    <a:lnTo>
                      <a:pt x="63" y="30"/>
                    </a:lnTo>
                    <a:lnTo>
                      <a:pt x="65" y="11"/>
                    </a:lnTo>
                    <a:close/>
                    <a:moveTo>
                      <a:pt x="70" y="0"/>
                    </a:moveTo>
                    <a:lnTo>
                      <a:pt x="70" y="5"/>
                    </a:lnTo>
                    <a:lnTo>
                      <a:pt x="68" y="28"/>
                    </a:lnTo>
                    <a:lnTo>
                      <a:pt x="114" y="30"/>
                    </a:lnTo>
                    <a:lnTo>
                      <a:pt x="161" y="32"/>
                    </a:lnTo>
                    <a:lnTo>
                      <a:pt x="164" y="32"/>
                    </a:lnTo>
                    <a:lnTo>
                      <a:pt x="164" y="108"/>
                    </a:lnTo>
                    <a:lnTo>
                      <a:pt x="161" y="108"/>
                    </a:lnTo>
                    <a:lnTo>
                      <a:pt x="110" y="107"/>
                    </a:lnTo>
                    <a:lnTo>
                      <a:pt x="65" y="105"/>
                    </a:lnTo>
                    <a:lnTo>
                      <a:pt x="63" y="126"/>
                    </a:lnTo>
                    <a:lnTo>
                      <a:pt x="61" y="133"/>
                    </a:lnTo>
                    <a:lnTo>
                      <a:pt x="58" y="128"/>
                    </a:lnTo>
                    <a:lnTo>
                      <a:pt x="2" y="63"/>
                    </a:lnTo>
                    <a:lnTo>
                      <a:pt x="0" y="61"/>
                    </a:lnTo>
                    <a:lnTo>
                      <a:pt x="2" y="59"/>
                    </a:lnTo>
                    <a:lnTo>
                      <a:pt x="65" y="4"/>
                    </a:lnTo>
                    <a:lnTo>
                      <a:pt x="70"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81" name="Freeform 47"/>
              <p:cNvSpPr>
                <a:spLocks/>
              </p:cNvSpPr>
              <p:nvPr/>
            </p:nvSpPr>
            <p:spPr bwMode="auto">
              <a:xfrm>
                <a:off x="2389188" y="6294438"/>
                <a:ext cx="246063" cy="196850"/>
              </a:xfrm>
              <a:custGeom>
                <a:avLst/>
                <a:gdLst>
                  <a:gd name="T0" fmla="*/ 2147483647 w 155"/>
                  <a:gd name="T1" fmla="*/ 0 h 124"/>
                  <a:gd name="T2" fmla="*/ 2147483647 w 155"/>
                  <a:gd name="T3" fmla="*/ 2147483647 h 124"/>
                  <a:gd name="T4" fmla="*/ 2147483647 w 155"/>
                  <a:gd name="T5" fmla="*/ 2147483647 h 124"/>
                  <a:gd name="T6" fmla="*/ 2147483647 w 155"/>
                  <a:gd name="T7" fmla="*/ 2147483647 h 124"/>
                  <a:gd name="T8" fmla="*/ 2147483647 w 155"/>
                  <a:gd name="T9" fmla="*/ 2147483647 h 124"/>
                  <a:gd name="T10" fmla="*/ 2147483647 w 155"/>
                  <a:gd name="T11" fmla="*/ 2147483647 h 124"/>
                  <a:gd name="T12" fmla="*/ 0 w 155"/>
                  <a:gd name="T13" fmla="*/ 2147483647 h 124"/>
                  <a:gd name="T14" fmla="*/ 2147483647 w 155"/>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24"/>
                  <a:gd name="T26" fmla="*/ 155 w 155"/>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24">
                    <a:moveTo>
                      <a:pt x="78" y="0"/>
                    </a:moveTo>
                    <a:lnTo>
                      <a:pt x="68" y="23"/>
                    </a:lnTo>
                    <a:lnTo>
                      <a:pt x="155" y="56"/>
                    </a:lnTo>
                    <a:lnTo>
                      <a:pt x="130" y="124"/>
                    </a:lnTo>
                    <a:lnTo>
                      <a:pt x="40" y="89"/>
                    </a:lnTo>
                    <a:lnTo>
                      <a:pt x="31" y="112"/>
                    </a:lnTo>
                    <a:lnTo>
                      <a:pt x="0" y="32"/>
                    </a:lnTo>
                    <a:lnTo>
                      <a:pt x="78" y="0"/>
                    </a:lnTo>
                    <a:close/>
                  </a:path>
                </a:pathLst>
              </a:custGeom>
              <a:solidFill>
                <a:srgbClr val="1C4007"/>
              </a:solidFill>
              <a:ln w="0">
                <a:solidFill>
                  <a:srgbClr val="1C4007"/>
                </a:solidFill>
                <a:prstDash val="solid"/>
                <a:round/>
                <a:headEnd/>
                <a:tailEnd/>
              </a:ln>
            </p:spPr>
            <p:txBody>
              <a:bodyPr/>
              <a:lstStyle/>
              <a:p>
                <a:endParaRPr lang="en-US" smtClean="0">
                  <a:solidFill>
                    <a:prstClr val="black"/>
                  </a:solidFill>
                  <a:latin typeface="Arial"/>
                </a:endParaRPr>
              </a:p>
            </p:txBody>
          </p:sp>
          <p:sp>
            <p:nvSpPr>
              <p:cNvPr id="2282" name="Freeform 48"/>
              <p:cNvSpPr>
                <a:spLocks noEditPoints="1"/>
              </p:cNvSpPr>
              <p:nvPr/>
            </p:nvSpPr>
            <p:spPr bwMode="auto">
              <a:xfrm>
                <a:off x="2382838" y="6286500"/>
                <a:ext cx="257175" cy="211138"/>
              </a:xfrm>
              <a:custGeom>
                <a:avLst/>
                <a:gdLst>
                  <a:gd name="T0" fmla="*/ 2147483647 w 162"/>
                  <a:gd name="T1" fmla="*/ 2147483647 h 133"/>
                  <a:gd name="T2" fmla="*/ 2147483647 w 162"/>
                  <a:gd name="T3" fmla="*/ 2147483647 h 133"/>
                  <a:gd name="T4" fmla="*/ 2147483647 w 162"/>
                  <a:gd name="T5" fmla="*/ 2147483647 h 133"/>
                  <a:gd name="T6" fmla="*/ 2147483647 w 162"/>
                  <a:gd name="T7" fmla="*/ 2147483647 h 133"/>
                  <a:gd name="T8" fmla="*/ 2147483647 w 162"/>
                  <a:gd name="T9" fmla="*/ 2147483647 h 133"/>
                  <a:gd name="T10" fmla="*/ 2147483647 w 162"/>
                  <a:gd name="T11" fmla="*/ 2147483647 h 133"/>
                  <a:gd name="T12" fmla="*/ 2147483647 w 162"/>
                  <a:gd name="T13" fmla="*/ 2147483647 h 133"/>
                  <a:gd name="T14" fmla="*/ 2147483647 w 162"/>
                  <a:gd name="T15" fmla="*/ 2147483647 h 133"/>
                  <a:gd name="T16" fmla="*/ 2147483647 w 162"/>
                  <a:gd name="T17" fmla="*/ 2147483647 h 133"/>
                  <a:gd name="T18" fmla="*/ 2147483647 w 162"/>
                  <a:gd name="T19" fmla="*/ 2147483647 h 133"/>
                  <a:gd name="T20" fmla="*/ 2147483647 w 162"/>
                  <a:gd name="T21" fmla="*/ 2147483647 h 133"/>
                  <a:gd name="T22" fmla="*/ 2147483647 w 162"/>
                  <a:gd name="T23" fmla="*/ 2147483647 h 133"/>
                  <a:gd name="T24" fmla="*/ 2147483647 w 162"/>
                  <a:gd name="T25" fmla="*/ 2147483647 h 133"/>
                  <a:gd name="T26" fmla="*/ 2147483647 w 162"/>
                  <a:gd name="T27" fmla="*/ 0 h 133"/>
                  <a:gd name="T28" fmla="*/ 2147483647 w 162"/>
                  <a:gd name="T29" fmla="*/ 2147483647 h 133"/>
                  <a:gd name="T30" fmla="*/ 2147483647 w 162"/>
                  <a:gd name="T31" fmla="*/ 2147483647 h 133"/>
                  <a:gd name="T32" fmla="*/ 2147483647 w 162"/>
                  <a:gd name="T33" fmla="*/ 2147483647 h 133"/>
                  <a:gd name="T34" fmla="*/ 2147483647 w 162"/>
                  <a:gd name="T35" fmla="*/ 2147483647 h 133"/>
                  <a:gd name="T36" fmla="*/ 2147483647 w 162"/>
                  <a:gd name="T37" fmla="*/ 2147483647 h 133"/>
                  <a:gd name="T38" fmla="*/ 2147483647 w 162"/>
                  <a:gd name="T39" fmla="*/ 2147483647 h 133"/>
                  <a:gd name="T40" fmla="*/ 2147483647 w 162"/>
                  <a:gd name="T41" fmla="*/ 2147483647 h 133"/>
                  <a:gd name="T42" fmla="*/ 2147483647 w 162"/>
                  <a:gd name="T43" fmla="*/ 2147483647 h 133"/>
                  <a:gd name="T44" fmla="*/ 2147483647 w 162"/>
                  <a:gd name="T45" fmla="*/ 2147483647 h 133"/>
                  <a:gd name="T46" fmla="*/ 2147483647 w 162"/>
                  <a:gd name="T47" fmla="*/ 2147483647 h 133"/>
                  <a:gd name="T48" fmla="*/ 2147483647 w 162"/>
                  <a:gd name="T49" fmla="*/ 2147483647 h 133"/>
                  <a:gd name="T50" fmla="*/ 2147483647 w 162"/>
                  <a:gd name="T51" fmla="*/ 2147483647 h 133"/>
                  <a:gd name="T52" fmla="*/ 2147483647 w 162"/>
                  <a:gd name="T53" fmla="*/ 2147483647 h 133"/>
                  <a:gd name="T54" fmla="*/ 2147483647 w 162"/>
                  <a:gd name="T55" fmla="*/ 2147483647 h 133"/>
                  <a:gd name="T56" fmla="*/ 0 w 162"/>
                  <a:gd name="T57" fmla="*/ 2147483647 h 133"/>
                  <a:gd name="T58" fmla="*/ 2147483647 w 162"/>
                  <a:gd name="T59" fmla="*/ 2147483647 h 133"/>
                  <a:gd name="T60" fmla="*/ 2147483647 w 162"/>
                  <a:gd name="T61" fmla="*/ 2147483647 h 133"/>
                  <a:gd name="T62" fmla="*/ 2147483647 w 162"/>
                  <a:gd name="T63" fmla="*/ 0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133"/>
                  <a:gd name="T98" fmla="*/ 162 w 162"/>
                  <a:gd name="T99" fmla="*/ 133 h 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133">
                    <a:moveTo>
                      <a:pt x="77" y="11"/>
                    </a:moveTo>
                    <a:lnTo>
                      <a:pt x="9" y="39"/>
                    </a:lnTo>
                    <a:lnTo>
                      <a:pt x="35" y="110"/>
                    </a:lnTo>
                    <a:lnTo>
                      <a:pt x="42" y="94"/>
                    </a:lnTo>
                    <a:lnTo>
                      <a:pt x="42" y="91"/>
                    </a:lnTo>
                    <a:lnTo>
                      <a:pt x="45" y="93"/>
                    </a:lnTo>
                    <a:lnTo>
                      <a:pt x="134" y="126"/>
                    </a:lnTo>
                    <a:lnTo>
                      <a:pt x="155" y="63"/>
                    </a:lnTo>
                    <a:lnTo>
                      <a:pt x="115" y="47"/>
                    </a:lnTo>
                    <a:lnTo>
                      <a:pt x="72" y="32"/>
                    </a:lnTo>
                    <a:lnTo>
                      <a:pt x="68" y="30"/>
                    </a:lnTo>
                    <a:lnTo>
                      <a:pt x="70" y="28"/>
                    </a:lnTo>
                    <a:lnTo>
                      <a:pt x="77" y="11"/>
                    </a:lnTo>
                    <a:close/>
                    <a:moveTo>
                      <a:pt x="87" y="0"/>
                    </a:moveTo>
                    <a:lnTo>
                      <a:pt x="86" y="7"/>
                    </a:lnTo>
                    <a:lnTo>
                      <a:pt x="77" y="28"/>
                    </a:lnTo>
                    <a:lnTo>
                      <a:pt x="117" y="42"/>
                    </a:lnTo>
                    <a:lnTo>
                      <a:pt x="161" y="60"/>
                    </a:lnTo>
                    <a:lnTo>
                      <a:pt x="162" y="60"/>
                    </a:lnTo>
                    <a:lnTo>
                      <a:pt x="162" y="63"/>
                    </a:lnTo>
                    <a:lnTo>
                      <a:pt x="138" y="131"/>
                    </a:lnTo>
                    <a:lnTo>
                      <a:pt x="136" y="133"/>
                    </a:lnTo>
                    <a:lnTo>
                      <a:pt x="134" y="133"/>
                    </a:lnTo>
                    <a:lnTo>
                      <a:pt x="45" y="100"/>
                    </a:lnTo>
                    <a:lnTo>
                      <a:pt x="38" y="119"/>
                    </a:lnTo>
                    <a:lnTo>
                      <a:pt x="35" y="124"/>
                    </a:lnTo>
                    <a:lnTo>
                      <a:pt x="33" y="119"/>
                    </a:lnTo>
                    <a:lnTo>
                      <a:pt x="2" y="39"/>
                    </a:lnTo>
                    <a:lnTo>
                      <a:pt x="0" y="35"/>
                    </a:lnTo>
                    <a:lnTo>
                      <a:pt x="4" y="35"/>
                    </a:lnTo>
                    <a:lnTo>
                      <a:pt x="82" y="4"/>
                    </a:lnTo>
                    <a:lnTo>
                      <a:pt x="87"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83" name="Freeform 49"/>
              <p:cNvSpPr>
                <a:spLocks/>
              </p:cNvSpPr>
              <p:nvPr/>
            </p:nvSpPr>
            <p:spPr bwMode="auto">
              <a:xfrm>
                <a:off x="1962150" y="6076950"/>
                <a:ext cx="238125" cy="209550"/>
              </a:xfrm>
              <a:custGeom>
                <a:avLst/>
                <a:gdLst>
                  <a:gd name="T0" fmla="*/ 2147483647 w 150"/>
                  <a:gd name="T1" fmla="*/ 0 h 132"/>
                  <a:gd name="T2" fmla="*/ 2147483647 w 150"/>
                  <a:gd name="T3" fmla="*/ 2147483647 h 132"/>
                  <a:gd name="T4" fmla="*/ 2147483647 w 150"/>
                  <a:gd name="T5" fmla="*/ 2147483647 h 132"/>
                  <a:gd name="T6" fmla="*/ 2147483647 w 150"/>
                  <a:gd name="T7" fmla="*/ 2147483647 h 132"/>
                  <a:gd name="T8" fmla="*/ 2147483647 w 150"/>
                  <a:gd name="T9" fmla="*/ 2147483647 h 132"/>
                  <a:gd name="T10" fmla="*/ 2147483647 w 150"/>
                  <a:gd name="T11" fmla="*/ 2147483647 h 132"/>
                  <a:gd name="T12" fmla="*/ 0 w 150"/>
                  <a:gd name="T13" fmla="*/ 2147483647 h 132"/>
                  <a:gd name="T14" fmla="*/ 2147483647 w 150"/>
                  <a:gd name="T15" fmla="*/ 0 h 132"/>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32"/>
                  <a:gd name="T26" fmla="*/ 150 w 150"/>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32">
                    <a:moveTo>
                      <a:pt x="84" y="0"/>
                    </a:moveTo>
                    <a:lnTo>
                      <a:pt x="70" y="21"/>
                    </a:lnTo>
                    <a:lnTo>
                      <a:pt x="150" y="68"/>
                    </a:lnTo>
                    <a:lnTo>
                      <a:pt x="115" y="132"/>
                    </a:lnTo>
                    <a:lnTo>
                      <a:pt x="31" y="82"/>
                    </a:lnTo>
                    <a:lnTo>
                      <a:pt x="19" y="103"/>
                    </a:lnTo>
                    <a:lnTo>
                      <a:pt x="0" y="19"/>
                    </a:lnTo>
                    <a:lnTo>
                      <a:pt x="84" y="0"/>
                    </a:lnTo>
                    <a:close/>
                  </a:path>
                </a:pathLst>
              </a:custGeom>
              <a:solidFill>
                <a:srgbClr val="1C4007"/>
              </a:solidFill>
              <a:ln w="0">
                <a:solidFill>
                  <a:srgbClr val="1C4007"/>
                </a:solidFill>
                <a:prstDash val="solid"/>
                <a:round/>
                <a:headEnd/>
                <a:tailEnd/>
              </a:ln>
            </p:spPr>
            <p:txBody>
              <a:bodyPr/>
              <a:lstStyle/>
              <a:p>
                <a:endParaRPr lang="en-US" smtClean="0">
                  <a:solidFill>
                    <a:prstClr val="black"/>
                  </a:solidFill>
                  <a:latin typeface="Arial"/>
                </a:endParaRPr>
              </a:p>
            </p:txBody>
          </p:sp>
          <p:sp>
            <p:nvSpPr>
              <p:cNvPr id="2284" name="Freeform 50"/>
              <p:cNvSpPr>
                <a:spLocks noEditPoints="1"/>
              </p:cNvSpPr>
              <p:nvPr/>
            </p:nvSpPr>
            <p:spPr bwMode="auto">
              <a:xfrm>
                <a:off x="1955800" y="6070600"/>
                <a:ext cx="249238" cy="222250"/>
              </a:xfrm>
              <a:custGeom>
                <a:avLst/>
                <a:gdLst>
                  <a:gd name="T0" fmla="*/ 2147483647 w 157"/>
                  <a:gd name="T1" fmla="*/ 2147483647 h 140"/>
                  <a:gd name="T2" fmla="*/ 2147483647 w 157"/>
                  <a:gd name="T3" fmla="*/ 2147483647 h 140"/>
                  <a:gd name="T4" fmla="*/ 2147483647 w 157"/>
                  <a:gd name="T5" fmla="*/ 2147483647 h 140"/>
                  <a:gd name="T6" fmla="*/ 2147483647 w 157"/>
                  <a:gd name="T7" fmla="*/ 2147483647 h 140"/>
                  <a:gd name="T8" fmla="*/ 2147483647 w 157"/>
                  <a:gd name="T9" fmla="*/ 2147483647 h 140"/>
                  <a:gd name="T10" fmla="*/ 2147483647 w 157"/>
                  <a:gd name="T11" fmla="*/ 2147483647 h 140"/>
                  <a:gd name="T12" fmla="*/ 2147483647 w 157"/>
                  <a:gd name="T13" fmla="*/ 2147483647 h 140"/>
                  <a:gd name="T14" fmla="*/ 2147483647 w 157"/>
                  <a:gd name="T15" fmla="*/ 2147483647 h 140"/>
                  <a:gd name="T16" fmla="*/ 2147483647 w 157"/>
                  <a:gd name="T17" fmla="*/ 2147483647 h 140"/>
                  <a:gd name="T18" fmla="*/ 2147483647 w 157"/>
                  <a:gd name="T19" fmla="*/ 2147483647 h 140"/>
                  <a:gd name="T20" fmla="*/ 2147483647 w 157"/>
                  <a:gd name="T21" fmla="*/ 2147483647 h 140"/>
                  <a:gd name="T22" fmla="*/ 2147483647 w 157"/>
                  <a:gd name="T23" fmla="*/ 2147483647 h 140"/>
                  <a:gd name="T24" fmla="*/ 2147483647 w 157"/>
                  <a:gd name="T25" fmla="*/ 2147483647 h 140"/>
                  <a:gd name="T26" fmla="*/ 2147483647 w 157"/>
                  <a:gd name="T27" fmla="*/ 2147483647 h 140"/>
                  <a:gd name="T28" fmla="*/ 2147483647 w 157"/>
                  <a:gd name="T29" fmla="*/ 0 h 140"/>
                  <a:gd name="T30" fmla="*/ 2147483647 w 157"/>
                  <a:gd name="T31" fmla="*/ 2147483647 h 140"/>
                  <a:gd name="T32" fmla="*/ 2147483647 w 157"/>
                  <a:gd name="T33" fmla="*/ 2147483647 h 140"/>
                  <a:gd name="T34" fmla="*/ 2147483647 w 157"/>
                  <a:gd name="T35" fmla="*/ 2147483647 h 140"/>
                  <a:gd name="T36" fmla="*/ 2147483647 w 157"/>
                  <a:gd name="T37" fmla="*/ 2147483647 h 140"/>
                  <a:gd name="T38" fmla="*/ 2147483647 w 157"/>
                  <a:gd name="T39" fmla="*/ 2147483647 h 140"/>
                  <a:gd name="T40" fmla="*/ 2147483647 w 157"/>
                  <a:gd name="T41" fmla="*/ 2147483647 h 140"/>
                  <a:gd name="T42" fmla="*/ 2147483647 w 157"/>
                  <a:gd name="T43" fmla="*/ 2147483647 h 140"/>
                  <a:gd name="T44" fmla="*/ 2147483647 w 157"/>
                  <a:gd name="T45" fmla="*/ 2147483647 h 140"/>
                  <a:gd name="T46" fmla="*/ 2147483647 w 157"/>
                  <a:gd name="T47" fmla="*/ 2147483647 h 140"/>
                  <a:gd name="T48" fmla="*/ 2147483647 w 157"/>
                  <a:gd name="T49" fmla="*/ 2147483647 h 140"/>
                  <a:gd name="T50" fmla="*/ 2147483647 w 157"/>
                  <a:gd name="T51" fmla="*/ 2147483647 h 140"/>
                  <a:gd name="T52" fmla="*/ 2147483647 w 157"/>
                  <a:gd name="T53" fmla="*/ 2147483647 h 140"/>
                  <a:gd name="T54" fmla="*/ 2147483647 w 157"/>
                  <a:gd name="T55" fmla="*/ 2147483647 h 140"/>
                  <a:gd name="T56" fmla="*/ 2147483647 w 157"/>
                  <a:gd name="T57" fmla="*/ 2147483647 h 140"/>
                  <a:gd name="T58" fmla="*/ 2147483647 w 157"/>
                  <a:gd name="T59" fmla="*/ 2147483647 h 140"/>
                  <a:gd name="T60" fmla="*/ 0 w 157"/>
                  <a:gd name="T61" fmla="*/ 2147483647 h 140"/>
                  <a:gd name="T62" fmla="*/ 2147483647 w 157"/>
                  <a:gd name="T63" fmla="*/ 2147483647 h 140"/>
                  <a:gd name="T64" fmla="*/ 2147483647 w 157"/>
                  <a:gd name="T65" fmla="*/ 2147483647 h 140"/>
                  <a:gd name="T66" fmla="*/ 2147483647 w 157"/>
                  <a:gd name="T67" fmla="*/ 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
                  <a:gd name="T103" fmla="*/ 0 h 140"/>
                  <a:gd name="T104" fmla="*/ 157 w 157"/>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 h="140">
                    <a:moveTo>
                      <a:pt x="82" y="9"/>
                    </a:moveTo>
                    <a:lnTo>
                      <a:pt x="7" y="25"/>
                    </a:lnTo>
                    <a:lnTo>
                      <a:pt x="25" y="100"/>
                    </a:lnTo>
                    <a:lnTo>
                      <a:pt x="33" y="86"/>
                    </a:lnTo>
                    <a:lnTo>
                      <a:pt x="33" y="82"/>
                    </a:lnTo>
                    <a:lnTo>
                      <a:pt x="37" y="84"/>
                    </a:lnTo>
                    <a:lnTo>
                      <a:pt x="79" y="108"/>
                    </a:lnTo>
                    <a:lnTo>
                      <a:pt x="119" y="133"/>
                    </a:lnTo>
                    <a:lnTo>
                      <a:pt x="150" y="73"/>
                    </a:lnTo>
                    <a:lnTo>
                      <a:pt x="114" y="52"/>
                    </a:lnTo>
                    <a:lnTo>
                      <a:pt x="74" y="28"/>
                    </a:lnTo>
                    <a:lnTo>
                      <a:pt x="70" y="26"/>
                    </a:lnTo>
                    <a:lnTo>
                      <a:pt x="72" y="25"/>
                    </a:lnTo>
                    <a:lnTo>
                      <a:pt x="82" y="9"/>
                    </a:lnTo>
                    <a:close/>
                    <a:moveTo>
                      <a:pt x="93" y="0"/>
                    </a:moveTo>
                    <a:lnTo>
                      <a:pt x="91" y="5"/>
                    </a:lnTo>
                    <a:lnTo>
                      <a:pt x="79" y="25"/>
                    </a:lnTo>
                    <a:lnTo>
                      <a:pt x="115" y="47"/>
                    </a:lnTo>
                    <a:lnTo>
                      <a:pt x="156" y="70"/>
                    </a:lnTo>
                    <a:lnTo>
                      <a:pt x="157" y="70"/>
                    </a:lnTo>
                    <a:lnTo>
                      <a:pt x="157" y="73"/>
                    </a:lnTo>
                    <a:lnTo>
                      <a:pt x="122" y="138"/>
                    </a:lnTo>
                    <a:lnTo>
                      <a:pt x="121" y="140"/>
                    </a:lnTo>
                    <a:lnTo>
                      <a:pt x="119" y="140"/>
                    </a:lnTo>
                    <a:lnTo>
                      <a:pt x="77" y="114"/>
                    </a:lnTo>
                    <a:lnTo>
                      <a:pt x="37" y="91"/>
                    </a:lnTo>
                    <a:lnTo>
                      <a:pt x="26" y="108"/>
                    </a:lnTo>
                    <a:lnTo>
                      <a:pt x="21" y="114"/>
                    </a:lnTo>
                    <a:lnTo>
                      <a:pt x="21" y="108"/>
                    </a:lnTo>
                    <a:lnTo>
                      <a:pt x="2" y="25"/>
                    </a:lnTo>
                    <a:lnTo>
                      <a:pt x="0" y="21"/>
                    </a:lnTo>
                    <a:lnTo>
                      <a:pt x="4" y="21"/>
                    </a:lnTo>
                    <a:lnTo>
                      <a:pt x="88" y="2"/>
                    </a:lnTo>
                    <a:lnTo>
                      <a:pt x="93"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85" name="Freeform 51"/>
              <p:cNvSpPr>
                <a:spLocks/>
              </p:cNvSpPr>
              <p:nvPr/>
            </p:nvSpPr>
            <p:spPr bwMode="auto">
              <a:xfrm>
                <a:off x="2846388" y="6435725"/>
                <a:ext cx="250825" cy="188913"/>
              </a:xfrm>
              <a:custGeom>
                <a:avLst/>
                <a:gdLst>
                  <a:gd name="T0" fmla="*/ 2147483647 w 158"/>
                  <a:gd name="T1" fmla="*/ 0 h 119"/>
                  <a:gd name="T2" fmla="*/ 2147483647 w 158"/>
                  <a:gd name="T3" fmla="*/ 2147483647 h 119"/>
                  <a:gd name="T4" fmla="*/ 2147483647 w 158"/>
                  <a:gd name="T5" fmla="*/ 2147483647 h 119"/>
                  <a:gd name="T6" fmla="*/ 2147483647 w 158"/>
                  <a:gd name="T7" fmla="*/ 2147483647 h 119"/>
                  <a:gd name="T8" fmla="*/ 2147483647 w 158"/>
                  <a:gd name="T9" fmla="*/ 2147483647 h 119"/>
                  <a:gd name="T10" fmla="*/ 2147483647 w 158"/>
                  <a:gd name="T11" fmla="*/ 2147483647 h 119"/>
                  <a:gd name="T12" fmla="*/ 0 w 158"/>
                  <a:gd name="T13" fmla="*/ 2147483647 h 119"/>
                  <a:gd name="T14" fmla="*/ 2147483647 w 158"/>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158"/>
                  <a:gd name="T25" fmla="*/ 0 h 119"/>
                  <a:gd name="T26" fmla="*/ 158 w 158"/>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 h="119">
                    <a:moveTo>
                      <a:pt x="73" y="0"/>
                    </a:moveTo>
                    <a:lnTo>
                      <a:pt x="66" y="25"/>
                    </a:lnTo>
                    <a:lnTo>
                      <a:pt x="158" y="42"/>
                    </a:lnTo>
                    <a:lnTo>
                      <a:pt x="144" y="114"/>
                    </a:lnTo>
                    <a:lnTo>
                      <a:pt x="50" y="95"/>
                    </a:lnTo>
                    <a:lnTo>
                      <a:pt x="45" y="119"/>
                    </a:lnTo>
                    <a:lnTo>
                      <a:pt x="0" y="46"/>
                    </a:lnTo>
                    <a:lnTo>
                      <a:pt x="73" y="0"/>
                    </a:lnTo>
                    <a:close/>
                  </a:path>
                </a:pathLst>
              </a:custGeom>
              <a:solidFill>
                <a:srgbClr val="1C4007"/>
              </a:solidFill>
              <a:ln w="0">
                <a:solidFill>
                  <a:srgbClr val="1C4007"/>
                </a:solidFill>
                <a:prstDash val="solid"/>
                <a:round/>
                <a:headEnd/>
                <a:tailEnd/>
              </a:ln>
            </p:spPr>
            <p:txBody>
              <a:bodyPr/>
              <a:lstStyle/>
              <a:p>
                <a:endParaRPr lang="en-US" smtClean="0">
                  <a:solidFill>
                    <a:prstClr val="black"/>
                  </a:solidFill>
                  <a:latin typeface="Arial"/>
                </a:endParaRPr>
              </a:p>
            </p:txBody>
          </p:sp>
          <p:sp>
            <p:nvSpPr>
              <p:cNvPr id="2286" name="Freeform 52"/>
              <p:cNvSpPr>
                <a:spLocks noEditPoints="1"/>
              </p:cNvSpPr>
              <p:nvPr/>
            </p:nvSpPr>
            <p:spPr bwMode="auto">
              <a:xfrm>
                <a:off x="2840038" y="6427788"/>
                <a:ext cx="263525" cy="207963"/>
              </a:xfrm>
              <a:custGeom>
                <a:avLst/>
                <a:gdLst>
                  <a:gd name="T0" fmla="*/ 2147483647 w 166"/>
                  <a:gd name="T1" fmla="*/ 2147483647 h 131"/>
                  <a:gd name="T2" fmla="*/ 2147483647 w 166"/>
                  <a:gd name="T3" fmla="*/ 2147483647 h 131"/>
                  <a:gd name="T4" fmla="*/ 2147483647 w 166"/>
                  <a:gd name="T5" fmla="*/ 2147483647 h 131"/>
                  <a:gd name="T6" fmla="*/ 2147483647 w 166"/>
                  <a:gd name="T7" fmla="*/ 2147483647 h 131"/>
                  <a:gd name="T8" fmla="*/ 2147483647 w 166"/>
                  <a:gd name="T9" fmla="*/ 2147483647 h 131"/>
                  <a:gd name="T10" fmla="*/ 2147483647 w 166"/>
                  <a:gd name="T11" fmla="*/ 2147483647 h 131"/>
                  <a:gd name="T12" fmla="*/ 2147483647 w 166"/>
                  <a:gd name="T13" fmla="*/ 2147483647 h 131"/>
                  <a:gd name="T14" fmla="*/ 2147483647 w 166"/>
                  <a:gd name="T15" fmla="*/ 2147483647 h 131"/>
                  <a:gd name="T16" fmla="*/ 2147483647 w 166"/>
                  <a:gd name="T17" fmla="*/ 2147483647 h 131"/>
                  <a:gd name="T18" fmla="*/ 2147483647 w 166"/>
                  <a:gd name="T19" fmla="*/ 2147483647 h 131"/>
                  <a:gd name="T20" fmla="*/ 2147483647 w 166"/>
                  <a:gd name="T21" fmla="*/ 2147483647 h 131"/>
                  <a:gd name="T22" fmla="*/ 2147483647 w 166"/>
                  <a:gd name="T23" fmla="*/ 2147483647 h 131"/>
                  <a:gd name="T24" fmla="*/ 2147483647 w 166"/>
                  <a:gd name="T25" fmla="*/ 2147483647 h 131"/>
                  <a:gd name="T26" fmla="*/ 2147483647 w 166"/>
                  <a:gd name="T27" fmla="*/ 2147483647 h 131"/>
                  <a:gd name="T28" fmla="*/ 2147483647 w 166"/>
                  <a:gd name="T29" fmla="*/ 0 h 131"/>
                  <a:gd name="T30" fmla="*/ 2147483647 w 166"/>
                  <a:gd name="T31" fmla="*/ 2147483647 h 131"/>
                  <a:gd name="T32" fmla="*/ 2147483647 w 166"/>
                  <a:gd name="T33" fmla="*/ 2147483647 h 131"/>
                  <a:gd name="T34" fmla="*/ 2147483647 w 166"/>
                  <a:gd name="T35" fmla="*/ 2147483647 h 131"/>
                  <a:gd name="T36" fmla="*/ 2147483647 w 166"/>
                  <a:gd name="T37" fmla="*/ 2147483647 h 131"/>
                  <a:gd name="T38" fmla="*/ 2147483647 w 166"/>
                  <a:gd name="T39" fmla="*/ 2147483647 h 131"/>
                  <a:gd name="T40" fmla="*/ 2147483647 w 166"/>
                  <a:gd name="T41" fmla="*/ 2147483647 h 131"/>
                  <a:gd name="T42" fmla="*/ 2147483647 w 166"/>
                  <a:gd name="T43" fmla="*/ 2147483647 h 131"/>
                  <a:gd name="T44" fmla="*/ 2147483647 w 166"/>
                  <a:gd name="T45" fmla="*/ 2147483647 h 131"/>
                  <a:gd name="T46" fmla="*/ 2147483647 w 166"/>
                  <a:gd name="T47" fmla="*/ 2147483647 h 131"/>
                  <a:gd name="T48" fmla="*/ 2147483647 w 166"/>
                  <a:gd name="T49" fmla="*/ 2147483647 h 131"/>
                  <a:gd name="T50" fmla="*/ 2147483647 w 166"/>
                  <a:gd name="T51" fmla="*/ 2147483647 h 131"/>
                  <a:gd name="T52" fmla="*/ 2147483647 w 166"/>
                  <a:gd name="T53" fmla="*/ 2147483647 h 131"/>
                  <a:gd name="T54" fmla="*/ 2147483647 w 166"/>
                  <a:gd name="T55" fmla="*/ 2147483647 h 131"/>
                  <a:gd name="T56" fmla="*/ 2147483647 w 166"/>
                  <a:gd name="T57" fmla="*/ 2147483647 h 131"/>
                  <a:gd name="T58" fmla="*/ 2147483647 w 166"/>
                  <a:gd name="T59" fmla="*/ 2147483647 h 131"/>
                  <a:gd name="T60" fmla="*/ 0 w 166"/>
                  <a:gd name="T61" fmla="*/ 2147483647 h 131"/>
                  <a:gd name="T62" fmla="*/ 2147483647 w 166"/>
                  <a:gd name="T63" fmla="*/ 2147483647 h 131"/>
                  <a:gd name="T64" fmla="*/ 2147483647 w 166"/>
                  <a:gd name="T65" fmla="*/ 2147483647 h 131"/>
                  <a:gd name="T66" fmla="*/ 2147483647 w 166"/>
                  <a:gd name="T67" fmla="*/ 0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6"/>
                  <a:gd name="T103" fmla="*/ 0 h 131"/>
                  <a:gd name="T104" fmla="*/ 166 w 166"/>
                  <a:gd name="T105" fmla="*/ 131 h 1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6" h="131">
                    <a:moveTo>
                      <a:pt x="73" y="12"/>
                    </a:moveTo>
                    <a:lnTo>
                      <a:pt x="9" y="53"/>
                    </a:lnTo>
                    <a:lnTo>
                      <a:pt x="49" y="117"/>
                    </a:lnTo>
                    <a:lnTo>
                      <a:pt x="52" y="100"/>
                    </a:lnTo>
                    <a:lnTo>
                      <a:pt x="52" y="96"/>
                    </a:lnTo>
                    <a:lnTo>
                      <a:pt x="54" y="98"/>
                    </a:lnTo>
                    <a:lnTo>
                      <a:pt x="103" y="108"/>
                    </a:lnTo>
                    <a:lnTo>
                      <a:pt x="147" y="117"/>
                    </a:lnTo>
                    <a:lnTo>
                      <a:pt x="161" y="51"/>
                    </a:lnTo>
                    <a:lnTo>
                      <a:pt x="115" y="42"/>
                    </a:lnTo>
                    <a:lnTo>
                      <a:pt x="70" y="33"/>
                    </a:lnTo>
                    <a:lnTo>
                      <a:pt x="66" y="32"/>
                    </a:lnTo>
                    <a:lnTo>
                      <a:pt x="68" y="30"/>
                    </a:lnTo>
                    <a:lnTo>
                      <a:pt x="73" y="12"/>
                    </a:lnTo>
                    <a:close/>
                    <a:moveTo>
                      <a:pt x="82" y="0"/>
                    </a:moveTo>
                    <a:lnTo>
                      <a:pt x="80" y="7"/>
                    </a:lnTo>
                    <a:lnTo>
                      <a:pt x="73" y="28"/>
                    </a:lnTo>
                    <a:lnTo>
                      <a:pt x="117" y="37"/>
                    </a:lnTo>
                    <a:lnTo>
                      <a:pt x="162" y="46"/>
                    </a:lnTo>
                    <a:lnTo>
                      <a:pt x="166" y="46"/>
                    </a:lnTo>
                    <a:lnTo>
                      <a:pt x="166" y="47"/>
                    </a:lnTo>
                    <a:lnTo>
                      <a:pt x="152" y="119"/>
                    </a:lnTo>
                    <a:lnTo>
                      <a:pt x="150" y="122"/>
                    </a:lnTo>
                    <a:lnTo>
                      <a:pt x="148" y="122"/>
                    </a:lnTo>
                    <a:lnTo>
                      <a:pt x="101" y="114"/>
                    </a:lnTo>
                    <a:lnTo>
                      <a:pt x="56" y="103"/>
                    </a:lnTo>
                    <a:lnTo>
                      <a:pt x="52" y="124"/>
                    </a:lnTo>
                    <a:lnTo>
                      <a:pt x="51" y="131"/>
                    </a:lnTo>
                    <a:lnTo>
                      <a:pt x="47" y="126"/>
                    </a:lnTo>
                    <a:lnTo>
                      <a:pt x="2" y="53"/>
                    </a:lnTo>
                    <a:lnTo>
                      <a:pt x="0" y="51"/>
                    </a:lnTo>
                    <a:lnTo>
                      <a:pt x="4" y="49"/>
                    </a:lnTo>
                    <a:lnTo>
                      <a:pt x="77" y="4"/>
                    </a:lnTo>
                    <a:lnTo>
                      <a:pt x="82"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87" name="Freeform 53"/>
              <p:cNvSpPr>
                <a:spLocks/>
              </p:cNvSpPr>
              <p:nvPr/>
            </p:nvSpPr>
            <p:spPr bwMode="auto">
              <a:xfrm>
                <a:off x="5832475" y="1928813"/>
                <a:ext cx="214313" cy="234950"/>
              </a:xfrm>
              <a:custGeom>
                <a:avLst/>
                <a:gdLst>
                  <a:gd name="T0" fmla="*/ 2147483647 w 135"/>
                  <a:gd name="T1" fmla="*/ 0 h 148"/>
                  <a:gd name="T2" fmla="*/ 2147483647 w 135"/>
                  <a:gd name="T3" fmla="*/ 2147483647 h 148"/>
                  <a:gd name="T4" fmla="*/ 2147483647 w 135"/>
                  <a:gd name="T5" fmla="*/ 2147483647 h 148"/>
                  <a:gd name="T6" fmla="*/ 2147483647 w 135"/>
                  <a:gd name="T7" fmla="*/ 2147483647 h 148"/>
                  <a:gd name="T8" fmla="*/ 2147483647 w 135"/>
                  <a:gd name="T9" fmla="*/ 2147483647 h 148"/>
                  <a:gd name="T10" fmla="*/ 2147483647 w 135"/>
                  <a:gd name="T11" fmla="*/ 2147483647 h 148"/>
                  <a:gd name="T12" fmla="*/ 0 w 135"/>
                  <a:gd name="T13" fmla="*/ 2147483647 h 148"/>
                  <a:gd name="T14" fmla="*/ 2147483647 w 135"/>
                  <a:gd name="T15" fmla="*/ 0 h 148"/>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48"/>
                  <a:gd name="T26" fmla="*/ 135 w 135"/>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48">
                    <a:moveTo>
                      <a:pt x="58" y="0"/>
                    </a:moveTo>
                    <a:lnTo>
                      <a:pt x="114" y="78"/>
                    </a:lnTo>
                    <a:lnTo>
                      <a:pt x="135" y="65"/>
                    </a:lnTo>
                    <a:lnTo>
                      <a:pt x="117" y="148"/>
                    </a:lnTo>
                    <a:lnTo>
                      <a:pt x="35" y="133"/>
                    </a:lnTo>
                    <a:lnTo>
                      <a:pt x="54" y="119"/>
                    </a:lnTo>
                    <a:lnTo>
                      <a:pt x="0" y="44"/>
                    </a:lnTo>
                    <a:lnTo>
                      <a:pt x="58" y="0"/>
                    </a:lnTo>
                    <a:close/>
                  </a:path>
                </a:pathLst>
              </a:custGeom>
              <a:solidFill>
                <a:srgbClr val="28DE4F"/>
              </a:solidFill>
              <a:ln w="0">
                <a:solidFill>
                  <a:srgbClr val="28DE4F"/>
                </a:solidFill>
                <a:prstDash val="solid"/>
                <a:round/>
                <a:headEnd/>
                <a:tailEnd/>
              </a:ln>
            </p:spPr>
            <p:txBody>
              <a:bodyPr/>
              <a:lstStyle/>
              <a:p>
                <a:endParaRPr lang="en-US" smtClean="0">
                  <a:solidFill>
                    <a:prstClr val="black"/>
                  </a:solidFill>
                  <a:latin typeface="Arial"/>
                </a:endParaRPr>
              </a:p>
            </p:txBody>
          </p:sp>
          <p:sp>
            <p:nvSpPr>
              <p:cNvPr id="2288" name="Freeform 54"/>
              <p:cNvSpPr>
                <a:spLocks noEditPoints="1"/>
              </p:cNvSpPr>
              <p:nvPr/>
            </p:nvSpPr>
            <p:spPr bwMode="auto">
              <a:xfrm>
                <a:off x="5827713" y="1922463"/>
                <a:ext cx="223838" cy="247650"/>
              </a:xfrm>
              <a:custGeom>
                <a:avLst/>
                <a:gdLst>
                  <a:gd name="T0" fmla="*/ 2147483647 w 141"/>
                  <a:gd name="T1" fmla="*/ 2147483647 h 156"/>
                  <a:gd name="T2" fmla="*/ 2147483647 w 141"/>
                  <a:gd name="T3" fmla="*/ 2147483647 h 156"/>
                  <a:gd name="T4" fmla="*/ 2147483647 w 141"/>
                  <a:gd name="T5" fmla="*/ 2147483647 h 156"/>
                  <a:gd name="T6" fmla="*/ 2147483647 w 141"/>
                  <a:gd name="T7" fmla="*/ 2147483647 h 156"/>
                  <a:gd name="T8" fmla="*/ 2147483647 w 141"/>
                  <a:gd name="T9" fmla="*/ 2147483647 h 156"/>
                  <a:gd name="T10" fmla="*/ 2147483647 w 141"/>
                  <a:gd name="T11" fmla="*/ 2147483647 h 156"/>
                  <a:gd name="T12" fmla="*/ 2147483647 w 141"/>
                  <a:gd name="T13" fmla="*/ 2147483647 h 156"/>
                  <a:gd name="T14" fmla="*/ 2147483647 w 141"/>
                  <a:gd name="T15" fmla="*/ 2147483647 h 156"/>
                  <a:gd name="T16" fmla="*/ 2147483647 w 141"/>
                  <a:gd name="T17" fmla="*/ 2147483647 h 156"/>
                  <a:gd name="T18" fmla="*/ 2147483647 w 141"/>
                  <a:gd name="T19" fmla="*/ 2147483647 h 156"/>
                  <a:gd name="T20" fmla="*/ 2147483647 w 141"/>
                  <a:gd name="T21" fmla="*/ 2147483647 h 156"/>
                  <a:gd name="T22" fmla="*/ 2147483647 w 141"/>
                  <a:gd name="T23" fmla="*/ 2147483647 h 156"/>
                  <a:gd name="T24" fmla="*/ 2147483647 w 141"/>
                  <a:gd name="T25" fmla="*/ 2147483647 h 156"/>
                  <a:gd name="T26" fmla="*/ 2147483647 w 141"/>
                  <a:gd name="T27" fmla="*/ 0 h 156"/>
                  <a:gd name="T28" fmla="*/ 2147483647 w 141"/>
                  <a:gd name="T29" fmla="*/ 2147483647 h 156"/>
                  <a:gd name="T30" fmla="*/ 2147483647 w 141"/>
                  <a:gd name="T31" fmla="*/ 2147483647 h 156"/>
                  <a:gd name="T32" fmla="*/ 2147483647 w 141"/>
                  <a:gd name="T33" fmla="*/ 2147483647 h 156"/>
                  <a:gd name="T34" fmla="*/ 2147483647 w 141"/>
                  <a:gd name="T35" fmla="*/ 2147483647 h 156"/>
                  <a:gd name="T36" fmla="*/ 2147483647 w 141"/>
                  <a:gd name="T37" fmla="*/ 2147483647 h 156"/>
                  <a:gd name="T38" fmla="*/ 2147483647 w 141"/>
                  <a:gd name="T39" fmla="*/ 2147483647 h 156"/>
                  <a:gd name="T40" fmla="*/ 2147483647 w 141"/>
                  <a:gd name="T41" fmla="*/ 2147483647 h 156"/>
                  <a:gd name="T42" fmla="*/ 2147483647 w 141"/>
                  <a:gd name="T43" fmla="*/ 2147483647 h 156"/>
                  <a:gd name="T44" fmla="*/ 2147483647 w 141"/>
                  <a:gd name="T45" fmla="*/ 2147483647 h 156"/>
                  <a:gd name="T46" fmla="*/ 2147483647 w 141"/>
                  <a:gd name="T47" fmla="*/ 2147483647 h 156"/>
                  <a:gd name="T48" fmla="*/ 2147483647 w 141"/>
                  <a:gd name="T49" fmla="*/ 2147483647 h 156"/>
                  <a:gd name="T50" fmla="*/ 2147483647 w 141"/>
                  <a:gd name="T51" fmla="*/ 2147483647 h 156"/>
                  <a:gd name="T52" fmla="*/ 2147483647 w 141"/>
                  <a:gd name="T53" fmla="*/ 2147483647 h 156"/>
                  <a:gd name="T54" fmla="*/ 2147483647 w 141"/>
                  <a:gd name="T55" fmla="*/ 2147483647 h 156"/>
                  <a:gd name="T56" fmla="*/ 2147483647 w 141"/>
                  <a:gd name="T57" fmla="*/ 2147483647 h 156"/>
                  <a:gd name="T58" fmla="*/ 0 w 141"/>
                  <a:gd name="T59" fmla="*/ 2147483647 h 156"/>
                  <a:gd name="T60" fmla="*/ 2147483647 w 141"/>
                  <a:gd name="T61" fmla="*/ 2147483647 h 156"/>
                  <a:gd name="T62" fmla="*/ 2147483647 w 141"/>
                  <a:gd name="T63" fmla="*/ 2147483647 h 156"/>
                  <a:gd name="T64" fmla="*/ 2147483647 w 141"/>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56"/>
                  <a:gd name="T101" fmla="*/ 141 w 141"/>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56">
                    <a:moveTo>
                      <a:pt x="61" y="9"/>
                    </a:moveTo>
                    <a:lnTo>
                      <a:pt x="7" y="49"/>
                    </a:lnTo>
                    <a:lnTo>
                      <a:pt x="33" y="84"/>
                    </a:lnTo>
                    <a:lnTo>
                      <a:pt x="61" y="123"/>
                    </a:lnTo>
                    <a:lnTo>
                      <a:pt x="59" y="126"/>
                    </a:lnTo>
                    <a:lnTo>
                      <a:pt x="45" y="137"/>
                    </a:lnTo>
                    <a:lnTo>
                      <a:pt x="118" y="151"/>
                    </a:lnTo>
                    <a:lnTo>
                      <a:pt x="134" y="75"/>
                    </a:lnTo>
                    <a:lnTo>
                      <a:pt x="118" y="86"/>
                    </a:lnTo>
                    <a:lnTo>
                      <a:pt x="117" y="86"/>
                    </a:lnTo>
                    <a:lnTo>
                      <a:pt x="115" y="84"/>
                    </a:lnTo>
                    <a:lnTo>
                      <a:pt x="87" y="44"/>
                    </a:lnTo>
                    <a:lnTo>
                      <a:pt x="61" y="9"/>
                    </a:lnTo>
                    <a:close/>
                    <a:moveTo>
                      <a:pt x="61" y="0"/>
                    </a:moveTo>
                    <a:lnTo>
                      <a:pt x="63" y="2"/>
                    </a:lnTo>
                    <a:lnTo>
                      <a:pt x="92" y="42"/>
                    </a:lnTo>
                    <a:lnTo>
                      <a:pt x="118" y="79"/>
                    </a:lnTo>
                    <a:lnTo>
                      <a:pt x="138" y="67"/>
                    </a:lnTo>
                    <a:lnTo>
                      <a:pt x="141" y="63"/>
                    </a:lnTo>
                    <a:lnTo>
                      <a:pt x="141" y="69"/>
                    </a:lnTo>
                    <a:lnTo>
                      <a:pt x="124" y="152"/>
                    </a:lnTo>
                    <a:lnTo>
                      <a:pt x="122" y="156"/>
                    </a:lnTo>
                    <a:lnTo>
                      <a:pt x="120" y="156"/>
                    </a:lnTo>
                    <a:lnTo>
                      <a:pt x="38" y="140"/>
                    </a:lnTo>
                    <a:lnTo>
                      <a:pt x="31" y="138"/>
                    </a:lnTo>
                    <a:lnTo>
                      <a:pt x="38" y="135"/>
                    </a:lnTo>
                    <a:lnTo>
                      <a:pt x="54" y="123"/>
                    </a:lnTo>
                    <a:lnTo>
                      <a:pt x="28" y="86"/>
                    </a:lnTo>
                    <a:lnTo>
                      <a:pt x="1" y="49"/>
                    </a:lnTo>
                    <a:lnTo>
                      <a:pt x="0" y="48"/>
                    </a:lnTo>
                    <a:lnTo>
                      <a:pt x="3" y="46"/>
                    </a:lnTo>
                    <a:lnTo>
                      <a:pt x="61" y="2"/>
                    </a:lnTo>
                    <a:lnTo>
                      <a:pt x="6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89" name="Freeform 55"/>
              <p:cNvSpPr>
                <a:spLocks/>
              </p:cNvSpPr>
              <p:nvPr/>
            </p:nvSpPr>
            <p:spPr bwMode="auto">
              <a:xfrm>
                <a:off x="6273800" y="2803525"/>
                <a:ext cx="190500" cy="252413"/>
              </a:xfrm>
              <a:custGeom>
                <a:avLst/>
                <a:gdLst>
                  <a:gd name="T0" fmla="*/ 2147483647 w 120"/>
                  <a:gd name="T1" fmla="*/ 0 h 159"/>
                  <a:gd name="T2" fmla="*/ 2147483647 w 120"/>
                  <a:gd name="T3" fmla="*/ 2147483647 h 159"/>
                  <a:gd name="T4" fmla="*/ 2147483647 w 120"/>
                  <a:gd name="T5" fmla="*/ 2147483647 h 159"/>
                  <a:gd name="T6" fmla="*/ 2147483647 w 120"/>
                  <a:gd name="T7" fmla="*/ 2147483647 h 159"/>
                  <a:gd name="T8" fmla="*/ 2147483647 w 120"/>
                  <a:gd name="T9" fmla="*/ 2147483647 h 159"/>
                  <a:gd name="T10" fmla="*/ 2147483647 w 120"/>
                  <a:gd name="T11" fmla="*/ 2147483647 h 159"/>
                  <a:gd name="T12" fmla="*/ 0 w 120"/>
                  <a:gd name="T13" fmla="*/ 2147483647 h 159"/>
                  <a:gd name="T14" fmla="*/ 2147483647 w 12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9"/>
                  <a:gd name="T26" fmla="*/ 120 w 12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9">
                    <a:moveTo>
                      <a:pt x="70" y="0"/>
                    </a:moveTo>
                    <a:lnTo>
                      <a:pt x="96" y="91"/>
                    </a:lnTo>
                    <a:lnTo>
                      <a:pt x="120" y="86"/>
                    </a:lnTo>
                    <a:lnTo>
                      <a:pt x="77" y="159"/>
                    </a:lnTo>
                    <a:lnTo>
                      <a:pt x="3" y="117"/>
                    </a:lnTo>
                    <a:lnTo>
                      <a:pt x="26" y="110"/>
                    </a:lnTo>
                    <a:lnTo>
                      <a:pt x="0" y="21"/>
                    </a:lnTo>
                    <a:lnTo>
                      <a:pt x="70" y="0"/>
                    </a:lnTo>
                    <a:close/>
                  </a:path>
                </a:pathLst>
              </a:custGeom>
              <a:solidFill>
                <a:srgbClr val="28DE4F"/>
              </a:solidFill>
              <a:ln w="0">
                <a:solidFill>
                  <a:srgbClr val="28DE4F"/>
                </a:solidFill>
                <a:prstDash val="solid"/>
                <a:round/>
                <a:headEnd/>
                <a:tailEnd/>
              </a:ln>
            </p:spPr>
            <p:txBody>
              <a:bodyPr/>
              <a:lstStyle/>
              <a:p>
                <a:endParaRPr lang="en-US" smtClean="0">
                  <a:solidFill>
                    <a:prstClr val="black"/>
                  </a:solidFill>
                  <a:latin typeface="Arial"/>
                </a:endParaRPr>
              </a:p>
            </p:txBody>
          </p:sp>
          <p:sp>
            <p:nvSpPr>
              <p:cNvPr id="2290" name="Freeform 56"/>
              <p:cNvSpPr>
                <a:spLocks noEditPoints="1"/>
              </p:cNvSpPr>
              <p:nvPr/>
            </p:nvSpPr>
            <p:spPr bwMode="auto">
              <a:xfrm>
                <a:off x="6267450" y="2798763"/>
                <a:ext cx="204788" cy="263525"/>
              </a:xfrm>
              <a:custGeom>
                <a:avLst/>
                <a:gdLst>
                  <a:gd name="T0" fmla="*/ 2147483647 w 129"/>
                  <a:gd name="T1" fmla="*/ 2147483647 h 166"/>
                  <a:gd name="T2" fmla="*/ 2147483647 w 129"/>
                  <a:gd name="T3" fmla="*/ 2147483647 h 166"/>
                  <a:gd name="T4" fmla="*/ 2147483647 w 129"/>
                  <a:gd name="T5" fmla="*/ 2147483647 h 166"/>
                  <a:gd name="T6" fmla="*/ 2147483647 w 129"/>
                  <a:gd name="T7" fmla="*/ 2147483647 h 166"/>
                  <a:gd name="T8" fmla="*/ 2147483647 w 129"/>
                  <a:gd name="T9" fmla="*/ 2147483647 h 166"/>
                  <a:gd name="T10" fmla="*/ 2147483647 w 129"/>
                  <a:gd name="T11" fmla="*/ 2147483647 h 166"/>
                  <a:gd name="T12" fmla="*/ 2147483647 w 129"/>
                  <a:gd name="T13" fmla="*/ 2147483647 h 166"/>
                  <a:gd name="T14" fmla="*/ 2147483647 w 129"/>
                  <a:gd name="T15" fmla="*/ 2147483647 h 166"/>
                  <a:gd name="T16" fmla="*/ 2147483647 w 129"/>
                  <a:gd name="T17" fmla="*/ 2147483647 h 166"/>
                  <a:gd name="T18" fmla="*/ 2147483647 w 129"/>
                  <a:gd name="T19" fmla="*/ 2147483647 h 166"/>
                  <a:gd name="T20" fmla="*/ 2147483647 w 129"/>
                  <a:gd name="T21" fmla="*/ 2147483647 h 166"/>
                  <a:gd name="T22" fmla="*/ 2147483647 w 129"/>
                  <a:gd name="T23" fmla="*/ 2147483647 h 166"/>
                  <a:gd name="T24" fmla="*/ 2147483647 w 129"/>
                  <a:gd name="T25" fmla="*/ 2147483647 h 166"/>
                  <a:gd name="T26" fmla="*/ 2147483647 w 129"/>
                  <a:gd name="T27" fmla="*/ 2147483647 h 166"/>
                  <a:gd name="T28" fmla="*/ 2147483647 w 129"/>
                  <a:gd name="T29" fmla="*/ 0 h 166"/>
                  <a:gd name="T30" fmla="*/ 2147483647 w 129"/>
                  <a:gd name="T31" fmla="*/ 2147483647 h 166"/>
                  <a:gd name="T32" fmla="*/ 2147483647 w 129"/>
                  <a:gd name="T33" fmla="*/ 2147483647 h 166"/>
                  <a:gd name="T34" fmla="*/ 2147483647 w 129"/>
                  <a:gd name="T35" fmla="*/ 2147483647 h 166"/>
                  <a:gd name="T36" fmla="*/ 2147483647 w 129"/>
                  <a:gd name="T37" fmla="*/ 2147483647 h 166"/>
                  <a:gd name="T38" fmla="*/ 2147483647 w 129"/>
                  <a:gd name="T39" fmla="*/ 2147483647 h 166"/>
                  <a:gd name="T40" fmla="*/ 2147483647 w 129"/>
                  <a:gd name="T41" fmla="*/ 2147483647 h 166"/>
                  <a:gd name="T42" fmla="*/ 2147483647 w 129"/>
                  <a:gd name="T43" fmla="*/ 2147483647 h 166"/>
                  <a:gd name="T44" fmla="*/ 2147483647 w 129"/>
                  <a:gd name="T45" fmla="*/ 2147483647 h 166"/>
                  <a:gd name="T46" fmla="*/ 2147483647 w 129"/>
                  <a:gd name="T47" fmla="*/ 2147483647 h 166"/>
                  <a:gd name="T48" fmla="*/ 2147483647 w 129"/>
                  <a:gd name="T49" fmla="*/ 2147483647 h 166"/>
                  <a:gd name="T50" fmla="*/ 0 w 129"/>
                  <a:gd name="T51" fmla="*/ 2147483647 h 166"/>
                  <a:gd name="T52" fmla="*/ 2147483647 w 129"/>
                  <a:gd name="T53" fmla="*/ 2147483647 h 166"/>
                  <a:gd name="T54" fmla="*/ 2147483647 w 129"/>
                  <a:gd name="T55" fmla="*/ 2147483647 h 166"/>
                  <a:gd name="T56" fmla="*/ 2147483647 w 129"/>
                  <a:gd name="T57" fmla="*/ 2147483647 h 166"/>
                  <a:gd name="T58" fmla="*/ 2147483647 w 129"/>
                  <a:gd name="T59" fmla="*/ 2147483647 h 166"/>
                  <a:gd name="T60" fmla="*/ 0 w 129"/>
                  <a:gd name="T61" fmla="*/ 2147483647 h 166"/>
                  <a:gd name="T62" fmla="*/ 2147483647 w 129"/>
                  <a:gd name="T63" fmla="*/ 2147483647 h 166"/>
                  <a:gd name="T64" fmla="*/ 2147483647 w 129"/>
                  <a:gd name="T65" fmla="*/ 2147483647 h 166"/>
                  <a:gd name="T66" fmla="*/ 2147483647 w 129"/>
                  <a:gd name="T67" fmla="*/ 0 h 1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9"/>
                  <a:gd name="T103" fmla="*/ 0 h 166"/>
                  <a:gd name="T104" fmla="*/ 129 w 129"/>
                  <a:gd name="T105" fmla="*/ 166 h 1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9" h="166">
                    <a:moveTo>
                      <a:pt x="72" y="7"/>
                    </a:moveTo>
                    <a:lnTo>
                      <a:pt x="7" y="28"/>
                    </a:lnTo>
                    <a:lnTo>
                      <a:pt x="21" y="68"/>
                    </a:lnTo>
                    <a:lnTo>
                      <a:pt x="33" y="113"/>
                    </a:lnTo>
                    <a:lnTo>
                      <a:pt x="33" y="115"/>
                    </a:lnTo>
                    <a:lnTo>
                      <a:pt x="32" y="117"/>
                    </a:lnTo>
                    <a:lnTo>
                      <a:pt x="14" y="122"/>
                    </a:lnTo>
                    <a:lnTo>
                      <a:pt x="81" y="159"/>
                    </a:lnTo>
                    <a:lnTo>
                      <a:pt x="119" y="94"/>
                    </a:lnTo>
                    <a:lnTo>
                      <a:pt x="100" y="98"/>
                    </a:lnTo>
                    <a:lnTo>
                      <a:pt x="98" y="98"/>
                    </a:lnTo>
                    <a:lnTo>
                      <a:pt x="98" y="96"/>
                    </a:lnTo>
                    <a:lnTo>
                      <a:pt x="84" y="49"/>
                    </a:lnTo>
                    <a:lnTo>
                      <a:pt x="72" y="7"/>
                    </a:lnTo>
                    <a:close/>
                    <a:moveTo>
                      <a:pt x="75" y="0"/>
                    </a:moveTo>
                    <a:lnTo>
                      <a:pt x="77" y="3"/>
                    </a:lnTo>
                    <a:lnTo>
                      <a:pt x="89" y="47"/>
                    </a:lnTo>
                    <a:lnTo>
                      <a:pt x="103" y="92"/>
                    </a:lnTo>
                    <a:lnTo>
                      <a:pt x="124" y="87"/>
                    </a:lnTo>
                    <a:lnTo>
                      <a:pt x="129" y="85"/>
                    </a:lnTo>
                    <a:lnTo>
                      <a:pt x="128" y="91"/>
                    </a:lnTo>
                    <a:lnTo>
                      <a:pt x="84" y="164"/>
                    </a:lnTo>
                    <a:lnTo>
                      <a:pt x="82" y="166"/>
                    </a:lnTo>
                    <a:lnTo>
                      <a:pt x="81" y="166"/>
                    </a:lnTo>
                    <a:lnTo>
                      <a:pt x="7" y="124"/>
                    </a:lnTo>
                    <a:lnTo>
                      <a:pt x="0" y="120"/>
                    </a:lnTo>
                    <a:lnTo>
                      <a:pt x="7" y="119"/>
                    </a:lnTo>
                    <a:lnTo>
                      <a:pt x="28" y="112"/>
                    </a:lnTo>
                    <a:lnTo>
                      <a:pt x="16" y="70"/>
                    </a:lnTo>
                    <a:lnTo>
                      <a:pt x="2" y="26"/>
                    </a:lnTo>
                    <a:lnTo>
                      <a:pt x="0" y="23"/>
                    </a:lnTo>
                    <a:lnTo>
                      <a:pt x="4" y="23"/>
                    </a:lnTo>
                    <a:lnTo>
                      <a:pt x="74" y="2"/>
                    </a:lnTo>
                    <a:lnTo>
                      <a:pt x="75"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91" name="Freeform 57"/>
              <p:cNvSpPr>
                <a:spLocks/>
              </p:cNvSpPr>
              <p:nvPr/>
            </p:nvSpPr>
            <p:spPr bwMode="auto">
              <a:xfrm>
                <a:off x="6088063" y="2346325"/>
                <a:ext cx="204788" cy="250825"/>
              </a:xfrm>
              <a:custGeom>
                <a:avLst/>
                <a:gdLst>
                  <a:gd name="T0" fmla="*/ 2147483647 w 129"/>
                  <a:gd name="T1" fmla="*/ 0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0 w 129"/>
                  <a:gd name="T13" fmla="*/ 2147483647 h 158"/>
                  <a:gd name="T14" fmla="*/ 2147483647 w 129"/>
                  <a:gd name="T15" fmla="*/ 0 h 158"/>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58"/>
                  <a:gd name="T26" fmla="*/ 129 w 129"/>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58">
                    <a:moveTo>
                      <a:pt x="64" y="0"/>
                    </a:moveTo>
                    <a:lnTo>
                      <a:pt x="108" y="86"/>
                    </a:lnTo>
                    <a:lnTo>
                      <a:pt x="129" y="76"/>
                    </a:lnTo>
                    <a:lnTo>
                      <a:pt x="99" y="158"/>
                    </a:lnTo>
                    <a:lnTo>
                      <a:pt x="19" y="126"/>
                    </a:lnTo>
                    <a:lnTo>
                      <a:pt x="42" y="117"/>
                    </a:lnTo>
                    <a:lnTo>
                      <a:pt x="0" y="34"/>
                    </a:lnTo>
                    <a:lnTo>
                      <a:pt x="64" y="0"/>
                    </a:lnTo>
                    <a:close/>
                  </a:path>
                </a:pathLst>
              </a:custGeom>
              <a:solidFill>
                <a:srgbClr val="28DE4F"/>
              </a:solidFill>
              <a:ln w="0">
                <a:solidFill>
                  <a:srgbClr val="28DE4F"/>
                </a:solidFill>
                <a:prstDash val="solid"/>
                <a:round/>
                <a:headEnd/>
                <a:tailEnd/>
              </a:ln>
            </p:spPr>
            <p:txBody>
              <a:bodyPr/>
              <a:lstStyle/>
              <a:p>
                <a:endParaRPr lang="en-US" smtClean="0">
                  <a:solidFill>
                    <a:prstClr val="black"/>
                  </a:solidFill>
                  <a:latin typeface="Arial"/>
                </a:endParaRPr>
              </a:p>
            </p:txBody>
          </p:sp>
          <p:sp>
            <p:nvSpPr>
              <p:cNvPr id="2292" name="Freeform 58"/>
              <p:cNvSpPr>
                <a:spLocks noEditPoints="1"/>
              </p:cNvSpPr>
              <p:nvPr/>
            </p:nvSpPr>
            <p:spPr bwMode="auto">
              <a:xfrm>
                <a:off x="6081713" y="2341563"/>
                <a:ext cx="219075" cy="260350"/>
              </a:xfrm>
              <a:custGeom>
                <a:avLst/>
                <a:gdLst>
                  <a:gd name="T0" fmla="*/ 2147483647 w 138"/>
                  <a:gd name="T1" fmla="*/ 2147483647 h 164"/>
                  <a:gd name="T2" fmla="*/ 2147483647 w 138"/>
                  <a:gd name="T3" fmla="*/ 2147483647 h 164"/>
                  <a:gd name="T4" fmla="*/ 2147483647 w 138"/>
                  <a:gd name="T5" fmla="*/ 2147483647 h 164"/>
                  <a:gd name="T6" fmla="*/ 2147483647 w 138"/>
                  <a:gd name="T7" fmla="*/ 2147483647 h 164"/>
                  <a:gd name="T8" fmla="*/ 2147483647 w 138"/>
                  <a:gd name="T9" fmla="*/ 2147483647 h 164"/>
                  <a:gd name="T10" fmla="*/ 2147483647 w 138"/>
                  <a:gd name="T11" fmla="*/ 2147483647 h 164"/>
                  <a:gd name="T12" fmla="*/ 2147483647 w 138"/>
                  <a:gd name="T13" fmla="*/ 2147483647 h 164"/>
                  <a:gd name="T14" fmla="*/ 2147483647 w 138"/>
                  <a:gd name="T15" fmla="*/ 2147483647 h 164"/>
                  <a:gd name="T16" fmla="*/ 2147483647 w 138"/>
                  <a:gd name="T17" fmla="*/ 2147483647 h 164"/>
                  <a:gd name="T18" fmla="*/ 2147483647 w 138"/>
                  <a:gd name="T19" fmla="*/ 2147483647 h 164"/>
                  <a:gd name="T20" fmla="*/ 2147483647 w 138"/>
                  <a:gd name="T21" fmla="*/ 2147483647 h 164"/>
                  <a:gd name="T22" fmla="*/ 2147483647 w 138"/>
                  <a:gd name="T23" fmla="*/ 2147483647 h 164"/>
                  <a:gd name="T24" fmla="*/ 2147483647 w 138"/>
                  <a:gd name="T25" fmla="*/ 2147483647 h 164"/>
                  <a:gd name="T26" fmla="*/ 2147483647 w 138"/>
                  <a:gd name="T27" fmla="*/ 2147483647 h 164"/>
                  <a:gd name="T28" fmla="*/ 2147483647 w 138"/>
                  <a:gd name="T29" fmla="*/ 0 h 164"/>
                  <a:gd name="T30" fmla="*/ 2147483647 w 138"/>
                  <a:gd name="T31" fmla="*/ 2147483647 h 164"/>
                  <a:gd name="T32" fmla="*/ 2147483647 w 138"/>
                  <a:gd name="T33" fmla="*/ 2147483647 h 164"/>
                  <a:gd name="T34" fmla="*/ 2147483647 w 138"/>
                  <a:gd name="T35" fmla="*/ 2147483647 h 164"/>
                  <a:gd name="T36" fmla="*/ 2147483647 w 138"/>
                  <a:gd name="T37" fmla="*/ 2147483647 h 164"/>
                  <a:gd name="T38" fmla="*/ 2147483647 w 138"/>
                  <a:gd name="T39" fmla="*/ 2147483647 h 164"/>
                  <a:gd name="T40" fmla="*/ 2147483647 w 138"/>
                  <a:gd name="T41" fmla="*/ 2147483647 h 164"/>
                  <a:gd name="T42" fmla="*/ 2147483647 w 138"/>
                  <a:gd name="T43" fmla="*/ 2147483647 h 164"/>
                  <a:gd name="T44" fmla="*/ 2147483647 w 138"/>
                  <a:gd name="T45" fmla="*/ 2147483647 h 164"/>
                  <a:gd name="T46" fmla="*/ 2147483647 w 138"/>
                  <a:gd name="T47" fmla="*/ 2147483647 h 164"/>
                  <a:gd name="T48" fmla="*/ 2147483647 w 138"/>
                  <a:gd name="T49" fmla="*/ 2147483647 h 164"/>
                  <a:gd name="T50" fmla="*/ 2147483647 w 138"/>
                  <a:gd name="T51" fmla="*/ 2147483647 h 164"/>
                  <a:gd name="T52" fmla="*/ 2147483647 w 138"/>
                  <a:gd name="T53" fmla="*/ 2147483647 h 164"/>
                  <a:gd name="T54" fmla="*/ 2147483647 w 138"/>
                  <a:gd name="T55" fmla="*/ 2147483647 h 164"/>
                  <a:gd name="T56" fmla="*/ 2147483647 w 138"/>
                  <a:gd name="T57" fmla="*/ 2147483647 h 164"/>
                  <a:gd name="T58" fmla="*/ 0 w 138"/>
                  <a:gd name="T59" fmla="*/ 2147483647 h 164"/>
                  <a:gd name="T60" fmla="*/ 2147483647 w 138"/>
                  <a:gd name="T61" fmla="*/ 2147483647 h 164"/>
                  <a:gd name="T62" fmla="*/ 2147483647 w 138"/>
                  <a:gd name="T63" fmla="*/ 2147483647 h 164"/>
                  <a:gd name="T64" fmla="*/ 2147483647 w 138"/>
                  <a:gd name="T65" fmla="*/ 0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64"/>
                  <a:gd name="T101" fmla="*/ 138 w 138"/>
                  <a:gd name="T102" fmla="*/ 164 h 1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64">
                    <a:moveTo>
                      <a:pt x="68" y="9"/>
                    </a:moveTo>
                    <a:lnTo>
                      <a:pt x="9" y="38"/>
                    </a:lnTo>
                    <a:lnTo>
                      <a:pt x="28" y="79"/>
                    </a:lnTo>
                    <a:lnTo>
                      <a:pt x="49" y="120"/>
                    </a:lnTo>
                    <a:lnTo>
                      <a:pt x="49" y="122"/>
                    </a:lnTo>
                    <a:lnTo>
                      <a:pt x="47" y="124"/>
                    </a:lnTo>
                    <a:lnTo>
                      <a:pt x="32" y="131"/>
                    </a:lnTo>
                    <a:lnTo>
                      <a:pt x="103" y="157"/>
                    </a:lnTo>
                    <a:lnTo>
                      <a:pt x="129" y="85"/>
                    </a:lnTo>
                    <a:lnTo>
                      <a:pt x="114" y="92"/>
                    </a:lnTo>
                    <a:lnTo>
                      <a:pt x="110" y="92"/>
                    </a:lnTo>
                    <a:lnTo>
                      <a:pt x="110" y="91"/>
                    </a:lnTo>
                    <a:lnTo>
                      <a:pt x="88" y="47"/>
                    </a:lnTo>
                    <a:lnTo>
                      <a:pt x="68" y="9"/>
                    </a:lnTo>
                    <a:close/>
                    <a:moveTo>
                      <a:pt x="70" y="0"/>
                    </a:moveTo>
                    <a:lnTo>
                      <a:pt x="93" y="45"/>
                    </a:lnTo>
                    <a:lnTo>
                      <a:pt x="114" y="85"/>
                    </a:lnTo>
                    <a:lnTo>
                      <a:pt x="133" y="77"/>
                    </a:lnTo>
                    <a:lnTo>
                      <a:pt x="138" y="73"/>
                    </a:lnTo>
                    <a:lnTo>
                      <a:pt x="136" y="80"/>
                    </a:lnTo>
                    <a:lnTo>
                      <a:pt x="107" y="162"/>
                    </a:lnTo>
                    <a:lnTo>
                      <a:pt x="105" y="164"/>
                    </a:lnTo>
                    <a:lnTo>
                      <a:pt x="103" y="164"/>
                    </a:lnTo>
                    <a:lnTo>
                      <a:pt x="23" y="133"/>
                    </a:lnTo>
                    <a:lnTo>
                      <a:pt x="16" y="129"/>
                    </a:lnTo>
                    <a:lnTo>
                      <a:pt x="23" y="127"/>
                    </a:lnTo>
                    <a:lnTo>
                      <a:pt x="42" y="120"/>
                    </a:lnTo>
                    <a:lnTo>
                      <a:pt x="23" y="80"/>
                    </a:lnTo>
                    <a:lnTo>
                      <a:pt x="2" y="38"/>
                    </a:lnTo>
                    <a:lnTo>
                      <a:pt x="0" y="35"/>
                    </a:lnTo>
                    <a:lnTo>
                      <a:pt x="4" y="35"/>
                    </a:lnTo>
                    <a:lnTo>
                      <a:pt x="68" y="2"/>
                    </a:lnTo>
                    <a:lnTo>
                      <a:pt x="70"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93" name="Freeform 59"/>
              <p:cNvSpPr>
                <a:spLocks/>
              </p:cNvSpPr>
              <p:nvPr/>
            </p:nvSpPr>
            <p:spPr bwMode="auto">
              <a:xfrm>
                <a:off x="6362700" y="3282950"/>
                <a:ext cx="190500" cy="252413"/>
              </a:xfrm>
              <a:custGeom>
                <a:avLst/>
                <a:gdLst>
                  <a:gd name="T0" fmla="*/ 2147483647 w 120"/>
                  <a:gd name="T1" fmla="*/ 0 h 159"/>
                  <a:gd name="T2" fmla="*/ 2147483647 w 120"/>
                  <a:gd name="T3" fmla="*/ 2147483647 h 159"/>
                  <a:gd name="T4" fmla="*/ 2147483647 w 120"/>
                  <a:gd name="T5" fmla="*/ 2147483647 h 159"/>
                  <a:gd name="T6" fmla="*/ 2147483647 w 120"/>
                  <a:gd name="T7" fmla="*/ 2147483647 h 159"/>
                  <a:gd name="T8" fmla="*/ 0 w 120"/>
                  <a:gd name="T9" fmla="*/ 2147483647 h 159"/>
                  <a:gd name="T10" fmla="*/ 2147483647 w 120"/>
                  <a:gd name="T11" fmla="*/ 2147483647 h 159"/>
                  <a:gd name="T12" fmla="*/ 2147483647 w 120"/>
                  <a:gd name="T13" fmla="*/ 2147483647 h 159"/>
                  <a:gd name="T14" fmla="*/ 2147483647 w 12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9"/>
                  <a:gd name="T26" fmla="*/ 120 w 12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9">
                    <a:moveTo>
                      <a:pt x="85" y="0"/>
                    </a:moveTo>
                    <a:lnTo>
                      <a:pt x="96" y="95"/>
                    </a:lnTo>
                    <a:lnTo>
                      <a:pt x="120" y="93"/>
                    </a:lnTo>
                    <a:lnTo>
                      <a:pt x="64" y="159"/>
                    </a:lnTo>
                    <a:lnTo>
                      <a:pt x="0" y="105"/>
                    </a:lnTo>
                    <a:lnTo>
                      <a:pt x="24" y="102"/>
                    </a:lnTo>
                    <a:lnTo>
                      <a:pt x="12" y="13"/>
                    </a:lnTo>
                    <a:lnTo>
                      <a:pt x="85" y="0"/>
                    </a:lnTo>
                    <a:close/>
                  </a:path>
                </a:pathLst>
              </a:custGeom>
              <a:solidFill>
                <a:srgbClr val="28DE4F"/>
              </a:solidFill>
              <a:ln w="0">
                <a:solidFill>
                  <a:srgbClr val="28DE4F"/>
                </a:solidFill>
                <a:prstDash val="solid"/>
                <a:round/>
                <a:headEnd/>
                <a:tailEnd/>
              </a:ln>
            </p:spPr>
            <p:txBody>
              <a:bodyPr/>
              <a:lstStyle/>
              <a:p>
                <a:endParaRPr lang="en-US" smtClean="0">
                  <a:solidFill>
                    <a:prstClr val="black"/>
                  </a:solidFill>
                  <a:latin typeface="Arial"/>
                </a:endParaRPr>
              </a:p>
            </p:txBody>
          </p:sp>
          <p:sp>
            <p:nvSpPr>
              <p:cNvPr id="2294" name="Freeform 60"/>
              <p:cNvSpPr>
                <a:spLocks noEditPoints="1"/>
              </p:cNvSpPr>
              <p:nvPr/>
            </p:nvSpPr>
            <p:spPr bwMode="auto">
              <a:xfrm>
                <a:off x="6353175" y="3278188"/>
                <a:ext cx="207963" cy="263525"/>
              </a:xfrm>
              <a:custGeom>
                <a:avLst/>
                <a:gdLst>
                  <a:gd name="T0" fmla="*/ 2147483647 w 131"/>
                  <a:gd name="T1" fmla="*/ 2147483647 h 166"/>
                  <a:gd name="T2" fmla="*/ 2147483647 w 131"/>
                  <a:gd name="T3" fmla="*/ 2147483647 h 166"/>
                  <a:gd name="T4" fmla="*/ 2147483647 w 131"/>
                  <a:gd name="T5" fmla="*/ 2147483647 h 166"/>
                  <a:gd name="T6" fmla="*/ 2147483647 w 131"/>
                  <a:gd name="T7" fmla="*/ 2147483647 h 166"/>
                  <a:gd name="T8" fmla="*/ 2147483647 w 131"/>
                  <a:gd name="T9" fmla="*/ 2147483647 h 166"/>
                  <a:gd name="T10" fmla="*/ 2147483647 w 131"/>
                  <a:gd name="T11" fmla="*/ 2147483647 h 166"/>
                  <a:gd name="T12" fmla="*/ 2147483647 w 131"/>
                  <a:gd name="T13" fmla="*/ 2147483647 h 166"/>
                  <a:gd name="T14" fmla="*/ 2147483647 w 131"/>
                  <a:gd name="T15" fmla="*/ 2147483647 h 166"/>
                  <a:gd name="T16" fmla="*/ 2147483647 w 131"/>
                  <a:gd name="T17" fmla="*/ 2147483647 h 166"/>
                  <a:gd name="T18" fmla="*/ 2147483647 w 131"/>
                  <a:gd name="T19" fmla="*/ 2147483647 h 166"/>
                  <a:gd name="T20" fmla="*/ 2147483647 w 131"/>
                  <a:gd name="T21" fmla="*/ 2147483647 h 166"/>
                  <a:gd name="T22" fmla="*/ 2147483647 w 131"/>
                  <a:gd name="T23" fmla="*/ 2147483647 h 166"/>
                  <a:gd name="T24" fmla="*/ 2147483647 w 131"/>
                  <a:gd name="T25" fmla="*/ 2147483647 h 166"/>
                  <a:gd name="T26" fmla="*/ 2147483647 w 131"/>
                  <a:gd name="T27" fmla="*/ 0 h 166"/>
                  <a:gd name="T28" fmla="*/ 2147483647 w 131"/>
                  <a:gd name="T29" fmla="*/ 2147483647 h 166"/>
                  <a:gd name="T30" fmla="*/ 2147483647 w 131"/>
                  <a:gd name="T31" fmla="*/ 2147483647 h 166"/>
                  <a:gd name="T32" fmla="*/ 2147483647 w 131"/>
                  <a:gd name="T33" fmla="*/ 2147483647 h 166"/>
                  <a:gd name="T34" fmla="*/ 2147483647 w 131"/>
                  <a:gd name="T35" fmla="*/ 2147483647 h 166"/>
                  <a:gd name="T36" fmla="*/ 2147483647 w 131"/>
                  <a:gd name="T37" fmla="*/ 2147483647 h 166"/>
                  <a:gd name="T38" fmla="*/ 2147483647 w 131"/>
                  <a:gd name="T39" fmla="*/ 2147483647 h 166"/>
                  <a:gd name="T40" fmla="*/ 2147483647 w 131"/>
                  <a:gd name="T41" fmla="*/ 2147483647 h 166"/>
                  <a:gd name="T42" fmla="*/ 2147483647 w 131"/>
                  <a:gd name="T43" fmla="*/ 2147483647 h 166"/>
                  <a:gd name="T44" fmla="*/ 2147483647 w 131"/>
                  <a:gd name="T45" fmla="*/ 2147483647 h 166"/>
                  <a:gd name="T46" fmla="*/ 2147483647 w 131"/>
                  <a:gd name="T47" fmla="*/ 2147483647 h 166"/>
                  <a:gd name="T48" fmla="*/ 2147483647 w 131"/>
                  <a:gd name="T49" fmla="*/ 2147483647 h 166"/>
                  <a:gd name="T50" fmla="*/ 2147483647 w 131"/>
                  <a:gd name="T51" fmla="*/ 2147483647 h 166"/>
                  <a:gd name="T52" fmla="*/ 2147483647 w 131"/>
                  <a:gd name="T53" fmla="*/ 2147483647 h 166"/>
                  <a:gd name="T54" fmla="*/ 2147483647 w 131"/>
                  <a:gd name="T55" fmla="*/ 2147483647 h 166"/>
                  <a:gd name="T56" fmla="*/ 2147483647 w 131"/>
                  <a:gd name="T57" fmla="*/ 2147483647 h 166"/>
                  <a:gd name="T58" fmla="*/ 0 w 131"/>
                  <a:gd name="T59" fmla="*/ 2147483647 h 166"/>
                  <a:gd name="T60" fmla="*/ 2147483647 w 131"/>
                  <a:gd name="T61" fmla="*/ 2147483647 h 166"/>
                  <a:gd name="T62" fmla="*/ 2147483647 w 131"/>
                  <a:gd name="T63" fmla="*/ 2147483647 h 166"/>
                  <a:gd name="T64" fmla="*/ 2147483647 w 131"/>
                  <a:gd name="T65" fmla="*/ 2147483647 h 166"/>
                  <a:gd name="T66" fmla="*/ 2147483647 w 131"/>
                  <a:gd name="T67" fmla="*/ 2147483647 h 166"/>
                  <a:gd name="T68" fmla="*/ 2147483647 w 131"/>
                  <a:gd name="T69" fmla="*/ 2147483647 h 166"/>
                  <a:gd name="T70" fmla="*/ 2147483647 w 131"/>
                  <a:gd name="T71" fmla="*/ 2147483647 h 166"/>
                  <a:gd name="T72" fmla="*/ 2147483647 w 131"/>
                  <a:gd name="T73" fmla="*/ 2147483647 h 166"/>
                  <a:gd name="T74" fmla="*/ 2147483647 w 131"/>
                  <a:gd name="T75" fmla="*/ 0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1"/>
                  <a:gd name="T115" fmla="*/ 0 h 166"/>
                  <a:gd name="T116" fmla="*/ 131 w 131"/>
                  <a:gd name="T117" fmla="*/ 166 h 1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1" h="166">
                    <a:moveTo>
                      <a:pt x="89" y="7"/>
                    </a:moveTo>
                    <a:lnTo>
                      <a:pt x="21" y="19"/>
                    </a:lnTo>
                    <a:lnTo>
                      <a:pt x="27" y="59"/>
                    </a:lnTo>
                    <a:lnTo>
                      <a:pt x="33" y="105"/>
                    </a:lnTo>
                    <a:lnTo>
                      <a:pt x="33" y="106"/>
                    </a:lnTo>
                    <a:lnTo>
                      <a:pt x="30" y="108"/>
                    </a:lnTo>
                    <a:lnTo>
                      <a:pt x="13" y="110"/>
                    </a:lnTo>
                    <a:lnTo>
                      <a:pt x="70" y="159"/>
                    </a:lnTo>
                    <a:lnTo>
                      <a:pt x="119" y="99"/>
                    </a:lnTo>
                    <a:lnTo>
                      <a:pt x="102" y="101"/>
                    </a:lnTo>
                    <a:lnTo>
                      <a:pt x="100" y="101"/>
                    </a:lnTo>
                    <a:lnTo>
                      <a:pt x="100" y="98"/>
                    </a:lnTo>
                    <a:lnTo>
                      <a:pt x="89" y="7"/>
                    </a:lnTo>
                    <a:close/>
                    <a:moveTo>
                      <a:pt x="93" y="0"/>
                    </a:moveTo>
                    <a:lnTo>
                      <a:pt x="95" y="3"/>
                    </a:lnTo>
                    <a:lnTo>
                      <a:pt x="105" y="96"/>
                    </a:lnTo>
                    <a:lnTo>
                      <a:pt x="124" y="94"/>
                    </a:lnTo>
                    <a:lnTo>
                      <a:pt x="126" y="94"/>
                    </a:lnTo>
                    <a:lnTo>
                      <a:pt x="131" y="92"/>
                    </a:lnTo>
                    <a:lnTo>
                      <a:pt x="128" y="98"/>
                    </a:lnTo>
                    <a:lnTo>
                      <a:pt x="72" y="164"/>
                    </a:lnTo>
                    <a:lnTo>
                      <a:pt x="70" y="166"/>
                    </a:lnTo>
                    <a:lnTo>
                      <a:pt x="68" y="164"/>
                    </a:lnTo>
                    <a:lnTo>
                      <a:pt x="6" y="112"/>
                    </a:lnTo>
                    <a:lnTo>
                      <a:pt x="4" y="110"/>
                    </a:lnTo>
                    <a:lnTo>
                      <a:pt x="0" y="106"/>
                    </a:lnTo>
                    <a:lnTo>
                      <a:pt x="6" y="106"/>
                    </a:lnTo>
                    <a:lnTo>
                      <a:pt x="28" y="103"/>
                    </a:lnTo>
                    <a:lnTo>
                      <a:pt x="21" y="61"/>
                    </a:lnTo>
                    <a:lnTo>
                      <a:pt x="16" y="16"/>
                    </a:lnTo>
                    <a:lnTo>
                      <a:pt x="14" y="14"/>
                    </a:lnTo>
                    <a:lnTo>
                      <a:pt x="18" y="14"/>
                    </a:lnTo>
                    <a:lnTo>
                      <a:pt x="91" y="2"/>
                    </a:lnTo>
                    <a:lnTo>
                      <a:pt x="93"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95" name="Freeform 61"/>
              <p:cNvSpPr>
                <a:spLocks/>
              </p:cNvSpPr>
              <p:nvPr/>
            </p:nvSpPr>
            <p:spPr bwMode="auto">
              <a:xfrm>
                <a:off x="1360488" y="1646238"/>
                <a:ext cx="207963" cy="212725"/>
              </a:xfrm>
              <a:custGeom>
                <a:avLst/>
                <a:gdLst>
                  <a:gd name="T0" fmla="*/ 2147483647 w 131"/>
                  <a:gd name="T1" fmla="*/ 0 h 134"/>
                  <a:gd name="T2" fmla="*/ 2147483647 w 131"/>
                  <a:gd name="T3" fmla="*/ 2147483647 h 134"/>
                  <a:gd name="T4" fmla="*/ 2147483647 w 131"/>
                  <a:gd name="T5" fmla="*/ 2147483647 h 134"/>
                  <a:gd name="T6" fmla="*/ 2147483647 w 131"/>
                  <a:gd name="T7" fmla="*/ 2147483647 h 134"/>
                  <a:gd name="T8" fmla="*/ 0 w 131"/>
                  <a:gd name="T9" fmla="*/ 2147483647 h 134"/>
                  <a:gd name="T10" fmla="*/ 2147483647 w 131"/>
                  <a:gd name="T11" fmla="*/ 2147483647 h 134"/>
                  <a:gd name="T12" fmla="*/ 2147483647 w 131"/>
                  <a:gd name="T13" fmla="*/ 2147483647 h 134"/>
                  <a:gd name="T14" fmla="*/ 2147483647 w 131"/>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34"/>
                  <a:gd name="T26" fmla="*/ 131 w 131"/>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34">
                    <a:moveTo>
                      <a:pt x="131" y="0"/>
                    </a:moveTo>
                    <a:lnTo>
                      <a:pt x="131" y="85"/>
                    </a:lnTo>
                    <a:lnTo>
                      <a:pt x="113" y="68"/>
                    </a:lnTo>
                    <a:lnTo>
                      <a:pt x="54" y="134"/>
                    </a:lnTo>
                    <a:lnTo>
                      <a:pt x="0" y="85"/>
                    </a:lnTo>
                    <a:lnTo>
                      <a:pt x="61" y="19"/>
                    </a:lnTo>
                    <a:lnTo>
                      <a:pt x="44" y="2"/>
                    </a:lnTo>
                    <a:lnTo>
                      <a:pt x="131" y="0"/>
                    </a:lnTo>
                    <a:close/>
                  </a:path>
                </a:pathLst>
              </a:custGeom>
              <a:solidFill>
                <a:srgbClr val="CCD571"/>
              </a:solidFill>
              <a:ln w="0">
                <a:solidFill>
                  <a:srgbClr val="CCD571"/>
                </a:solidFill>
                <a:prstDash val="solid"/>
                <a:round/>
                <a:headEnd/>
                <a:tailEnd/>
              </a:ln>
            </p:spPr>
            <p:txBody>
              <a:bodyPr/>
              <a:lstStyle/>
              <a:p>
                <a:endParaRPr lang="en-US" smtClean="0">
                  <a:solidFill>
                    <a:prstClr val="black"/>
                  </a:solidFill>
                  <a:latin typeface="Arial"/>
                </a:endParaRPr>
              </a:p>
            </p:txBody>
          </p:sp>
          <p:sp>
            <p:nvSpPr>
              <p:cNvPr id="2296" name="Freeform 62"/>
              <p:cNvSpPr>
                <a:spLocks noEditPoints="1"/>
              </p:cNvSpPr>
              <p:nvPr/>
            </p:nvSpPr>
            <p:spPr bwMode="auto">
              <a:xfrm>
                <a:off x="1355725" y="1643063"/>
                <a:ext cx="217488" cy="222250"/>
              </a:xfrm>
              <a:custGeom>
                <a:avLst/>
                <a:gdLst>
                  <a:gd name="T0" fmla="*/ 2147483647 w 137"/>
                  <a:gd name="T1" fmla="*/ 2147483647 h 140"/>
                  <a:gd name="T2" fmla="*/ 2147483647 w 137"/>
                  <a:gd name="T3" fmla="*/ 2147483647 h 140"/>
                  <a:gd name="T4" fmla="*/ 2147483647 w 137"/>
                  <a:gd name="T5" fmla="*/ 2147483647 h 140"/>
                  <a:gd name="T6" fmla="*/ 2147483647 w 137"/>
                  <a:gd name="T7" fmla="*/ 2147483647 h 140"/>
                  <a:gd name="T8" fmla="*/ 2147483647 w 137"/>
                  <a:gd name="T9" fmla="*/ 2147483647 h 140"/>
                  <a:gd name="T10" fmla="*/ 2147483647 w 137"/>
                  <a:gd name="T11" fmla="*/ 2147483647 h 140"/>
                  <a:gd name="T12" fmla="*/ 2147483647 w 137"/>
                  <a:gd name="T13" fmla="*/ 2147483647 h 140"/>
                  <a:gd name="T14" fmla="*/ 2147483647 w 137"/>
                  <a:gd name="T15" fmla="*/ 2147483647 h 140"/>
                  <a:gd name="T16" fmla="*/ 2147483647 w 137"/>
                  <a:gd name="T17" fmla="*/ 2147483647 h 140"/>
                  <a:gd name="T18" fmla="*/ 2147483647 w 137"/>
                  <a:gd name="T19" fmla="*/ 2147483647 h 140"/>
                  <a:gd name="T20" fmla="*/ 2147483647 w 137"/>
                  <a:gd name="T21" fmla="*/ 2147483647 h 140"/>
                  <a:gd name="T22" fmla="*/ 2147483647 w 137"/>
                  <a:gd name="T23" fmla="*/ 2147483647 h 140"/>
                  <a:gd name="T24" fmla="*/ 2147483647 w 137"/>
                  <a:gd name="T25" fmla="*/ 0 h 140"/>
                  <a:gd name="T26" fmla="*/ 2147483647 w 137"/>
                  <a:gd name="T27" fmla="*/ 0 h 140"/>
                  <a:gd name="T28" fmla="*/ 2147483647 w 137"/>
                  <a:gd name="T29" fmla="*/ 2147483647 h 140"/>
                  <a:gd name="T30" fmla="*/ 2147483647 w 137"/>
                  <a:gd name="T31" fmla="*/ 2147483647 h 140"/>
                  <a:gd name="T32" fmla="*/ 2147483647 w 137"/>
                  <a:gd name="T33" fmla="*/ 2147483647 h 140"/>
                  <a:gd name="T34" fmla="*/ 2147483647 w 137"/>
                  <a:gd name="T35" fmla="*/ 2147483647 h 140"/>
                  <a:gd name="T36" fmla="*/ 2147483647 w 137"/>
                  <a:gd name="T37" fmla="*/ 2147483647 h 140"/>
                  <a:gd name="T38" fmla="*/ 2147483647 w 137"/>
                  <a:gd name="T39" fmla="*/ 2147483647 h 140"/>
                  <a:gd name="T40" fmla="*/ 2147483647 w 137"/>
                  <a:gd name="T41" fmla="*/ 2147483647 h 140"/>
                  <a:gd name="T42" fmla="*/ 0 w 137"/>
                  <a:gd name="T43" fmla="*/ 2147483647 h 140"/>
                  <a:gd name="T44" fmla="*/ 2147483647 w 137"/>
                  <a:gd name="T45" fmla="*/ 2147483647 h 140"/>
                  <a:gd name="T46" fmla="*/ 2147483647 w 137"/>
                  <a:gd name="T47" fmla="*/ 2147483647 h 140"/>
                  <a:gd name="T48" fmla="*/ 2147483647 w 137"/>
                  <a:gd name="T49" fmla="*/ 2147483647 h 140"/>
                  <a:gd name="T50" fmla="*/ 2147483647 w 137"/>
                  <a:gd name="T51" fmla="*/ 2147483647 h 140"/>
                  <a:gd name="T52" fmla="*/ 2147483647 w 137"/>
                  <a:gd name="T53" fmla="*/ 2147483647 h 140"/>
                  <a:gd name="T54" fmla="*/ 2147483647 w 137"/>
                  <a:gd name="T55" fmla="*/ 2147483647 h 140"/>
                  <a:gd name="T56" fmla="*/ 2147483647 w 137"/>
                  <a:gd name="T57" fmla="*/ 0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7"/>
                  <a:gd name="T88" fmla="*/ 0 h 140"/>
                  <a:gd name="T89" fmla="*/ 137 w 137"/>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7" h="140">
                    <a:moveTo>
                      <a:pt x="132" y="5"/>
                    </a:moveTo>
                    <a:lnTo>
                      <a:pt x="54" y="7"/>
                    </a:lnTo>
                    <a:lnTo>
                      <a:pt x="68" y="21"/>
                    </a:lnTo>
                    <a:lnTo>
                      <a:pt x="66" y="23"/>
                    </a:lnTo>
                    <a:lnTo>
                      <a:pt x="36" y="54"/>
                    </a:lnTo>
                    <a:lnTo>
                      <a:pt x="7" y="87"/>
                    </a:lnTo>
                    <a:lnTo>
                      <a:pt x="57" y="133"/>
                    </a:lnTo>
                    <a:lnTo>
                      <a:pt x="85" y="103"/>
                    </a:lnTo>
                    <a:lnTo>
                      <a:pt x="115" y="68"/>
                    </a:lnTo>
                    <a:lnTo>
                      <a:pt x="116" y="66"/>
                    </a:lnTo>
                    <a:lnTo>
                      <a:pt x="132" y="82"/>
                    </a:lnTo>
                    <a:lnTo>
                      <a:pt x="132" y="5"/>
                    </a:lnTo>
                    <a:close/>
                    <a:moveTo>
                      <a:pt x="134" y="0"/>
                    </a:moveTo>
                    <a:lnTo>
                      <a:pt x="137" y="0"/>
                    </a:lnTo>
                    <a:lnTo>
                      <a:pt x="137" y="94"/>
                    </a:lnTo>
                    <a:lnTo>
                      <a:pt x="116" y="73"/>
                    </a:lnTo>
                    <a:lnTo>
                      <a:pt x="90" y="105"/>
                    </a:lnTo>
                    <a:lnTo>
                      <a:pt x="59" y="138"/>
                    </a:lnTo>
                    <a:lnTo>
                      <a:pt x="57" y="140"/>
                    </a:lnTo>
                    <a:lnTo>
                      <a:pt x="55" y="138"/>
                    </a:lnTo>
                    <a:lnTo>
                      <a:pt x="1" y="89"/>
                    </a:lnTo>
                    <a:lnTo>
                      <a:pt x="0" y="87"/>
                    </a:lnTo>
                    <a:lnTo>
                      <a:pt x="1" y="86"/>
                    </a:lnTo>
                    <a:lnTo>
                      <a:pt x="31" y="53"/>
                    </a:lnTo>
                    <a:lnTo>
                      <a:pt x="61" y="21"/>
                    </a:lnTo>
                    <a:lnTo>
                      <a:pt x="47" y="7"/>
                    </a:lnTo>
                    <a:lnTo>
                      <a:pt x="41" y="2"/>
                    </a:lnTo>
                    <a:lnTo>
                      <a:pt x="47" y="2"/>
                    </a:lnTo>
                    <a:lnTo>
                      <a:pt x="134"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97" name="Freeform 63"/>
              <p:cNvSpPr>
                <a:spLocks/>
              </p:cNvSpPr>
              <p:nvPr/>
            </p:nvSpPr>
            <p:spPr bwMode="auto">
              <a:xfrm>
                <a:off x="2998788" y="765175"/>
                <a:ext cx="249238" cy="188913"/>
              </a:xfrm>
              <a:custGeom>
                <a:avLst/>
                <a:gdLst>
                  <a:gd name="T0" fmla="*/ 2147483647 w 157"/>
                  <a:gd name="T1" fmla="*/ 0 h 119"/>
                  <a:gd name="T2" fmla="*/ 2147483647 w 157"/>
                  <a:gd name="T3" fmla="*/ 2147483647 h 119"/>
                  <a:gd name="T4" fmla="*/ 2147483647 w 157"/>
                  <a:gd name="T5" fmla="*/ 2147483647 h 119"/>
                  <a:gd name="T6" fmla="*/ 2147483647 w 157"/>
                  <a:gd name="T7" fmla="*/ 2147483647 h 119"/>
                  <a:gd name="T8" fmla="*/ 2147483647 w 157"/>
                  <a:gd name="T9" fmla="*/ 2147483647 h 119"/>
                  <a:gd name="T10" fmla="*/ 0 w 157"/>
                  <a:gd name="T11" fmla="*/ 2147483647 h 119"/>
                  <a:gd name="T12" fmla="*/ 2147483647 w 157"/>
                  <a:gd name="T13" fmla="*/ 2147483647 h 119"/>
                  <a:gd name="T14" fmla="*/ 2147483647 w 157"/>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19"/>
                  <a:gd name="T26" fmla="*/ 157 w 157"/>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19">
                    <a:moveTo>
                      <a:pt x="87" y="0"/>
                    </a:moveTo>
                    <a:lnTo>
                      <a:pt x="157" y="51"/>
                    </a:lnTo>
                    <a:lnTo>
                      <a:pt x="104" y="119"/>
                    </a:lnTo>
                    <a:lnTo>
                      <a:pt x="101" y="96"/>
                    </a:lnTo>
                    <a:lnTo>
                      <a:pt x="15" y="110"/>
                    </a:lnTo>
                    <a:lnTo>
                      <a:pt x="0" y="40"/>
                    </a:lnTo>
                    <a:lnTo>
                      <a:pt x="90" y="24"/>
                    </a:lnTo>
                    <a:lnTo>
                      <a:pt x="87" y="0"/>
                    </a:lnTo>
                    <a:close/>
                  </a:path>
                </a:pathLst>
              </a:custGeom>
              <a:solidFill>
                <a:srgbClr val="CCD571"/>
              </a:solidFill>
              <a:ln w="0">
                <a:solidFill>
                  <a:srgbClr val="CCD571"/>
                </a:solidFill>
                <a:prstDash val="solid"/>
                <a:round/>
                <a:headEnd/>
                <a:tailEnd/>
              </a:ln>
            </p:spPr>
            <p:txBody>
              <a:bodyPr/>
              <a:lstStyle/>
              <a:p>
                <a:endParaRPr lang="en-US" smtClean="0">
                  <a:solidFill>
                    <a:prstClr val="black"/>
                  </a:solidFill>
                  <a:latin typeface="Arial"/>
                </a:endParaRPr>
              </a:p>
            </p:txBody>
          </p:sp>
          <p:sp>
            <p:nvSpPr>
              <p:cNvPr id="2298" name="Freeform 64"/>
              <p:cNvSpPr>
                <a:spLocks noEditPoints="1"/>
              </p:cNvSpPr>
              <p:nvPr/>
            </p:nvSpPr>
            <p:spPr bwMode="auto">
              <a:xfrm>
                <a:off x="2992438" y="757238"/>
                <a:ext cx="260350" cy="207963"/>
              </a:xfrm>
              <a:custGeom>
                <a:avLst/>
                <a:gdLst>
                  <a:gd name="T0" fmla="*/ 2147483647 w 164"/>
                  <a:gd name="T1" fmla="*/ 2147483647 h 131"/>
                  <a:gd name="T2" fmla="*/ 2147483647 w 164"/>
                  <a:gd name="T3" fmla="*/ 2147483647 h 131"/>
                  <a:gd name="T4" fmla="*/ 2147483647 w 164"/>
                  <a:gd name="T5" fmla="*/ 2147483647 h 131"/>
                  <a:gd name="T6" fmla="*/ 2147483647 w 164"/>
                  <a:gd name="T7" fmla="*/ 2147483647 h 131"/>
                  <a:gd name="T8" fmla="*/ 2147483647 w 164"/>
                  <a:gd name="T9" fmla="*/ 2147483647 h 131"/>
                  <a:gd name="T10" fmla="*/ 2147483647 w 164"/>
                  <a:gd name="T11" fmla="*/ 2147483647 h 131"/>
                  <a:gd name="T12" fmla="*/ 2147483647 w 164"/>
                  <a:gd name="T13" fmla="*/ 2147483647 h 131"/>
                  <a:gd name="T14" fmla="*/ 2147483647 w 164"/>
                  <a:gd name="T15" fmla="*/ 2147483647 h 131"/>
                  <a:gd name="T16" fmla="*/ 2147483647 w 164"/>
                  <a:gd name="T17" fmla="*/ 2147483647 h 131"/>
                  <a:gd name="T18" fmla="*/ 2147483647 w 164"/>
                  <a:gd name="T19" fmla="*/ 2147483647 h 131"/>
                  <a:gd name="T20" fmla="*/ 2147483647 w 164"/>
                  <a:gd name="T21" fmla="*/ 2147483647 h 131"/>
                  <a:gd name="T22" fmla="*/ 2147483647 w 164"/>
                  <a:gd name="T23" fmla="*/ 2147483647 h 131"/>
                  <a:gd name="T24" fmla="*/ 2147483647 w 164"/>
                  <a:gd name="T25" fmla="*/ 2147483647 h 131"/>
                  <a:gd name="T26" fmla="*/ 2147483647 w 164"/>
                  <a:gd name="T27" fmla="*/ 2147483647 h 131"/>
                  <a:gd name="T28" fmla="*/ 2147483647 w 164"/>
                  <a:gd name="T29" fmla="*/ 0 h 131"/>
                  <a:gd name="T30" fmla="*/ 2147483647 w 164"/>
                  <a:gd name="T31" fmla="*/ 2147483647 h 131"/>
                  <a:gd name="T32" fmla="*/ 2147483647 w 164"/>
                  <a:gd name="T33" fmla="*/ 2147483647 h 131"/>
                  <a:gd name="T34" fmla="*/ 2147483647 w 164"/>
                  <a:gd name="T35" fmla="*/ 2147483647 h 131"/>
                  <a:gd name="T36" fmla="*/ 2147483647 w 164"/>
                  <a:gd name="T37" fmla="*/ 2147483647 h 131"/>
                  <a:gd name="T38" fmla="*/ 2147483647 w 164"/>
                  <a:gd name="T39" fmla="*/ 2147483647 h 131"/>
                  <a:gd name="T40" fmla="*/ 2147483647 w 164"/>
                  <a:gd name="T41" fmla="*/ 2147483647 h 131"/>
                  <a:gd name="T42" fmla="*/ 2147483647 w 164"/>
                  <a:gd name="T43" fmla="*/ 2147483647 h 131"/>
                  <a:gd name="T44" fmla="*/ 2147483647 w 164"/>
                  <a:gd name="T45" fmla="*/ 2147483647 h 131"/>
                  <a:gd name="T46" fmla="*/ 2147483647 w 164"/>
                  <a:gd name="T47" fmla="*/ 2147483647 h 131"/>
                  <a:gd name="T48" fmla="*/ 2147483647 w 164"/>
                  <a:gd name="T49" fmla="*/ 2147483647 h 131"/>
                  <a:gd name="T50" fmla="*/ 2147483647 w 164"/>
                  <a:gd name="T51" fmla="*/ 2147483647 h 131"/>
                  <a:gd name="T52" fmla="*/ 2147483647 w 164"/>
                  <a:gd name="T53" fmla="*/ 2147483647 h 131"/>
                  <a:gd name="T54" fmla="*/ 2147483647 w 164"/>
                  <a:gd name="T55" fmla="*/ 2147483647 h 131"/>
                  <a:gd name="T56" fmla="*/ 2147483647 w 164"/>
                  <a:gd name="T57" fmla="*/ 2147483647 h 131"/>
                  <a:gd name="T58" fmla="*/ 2147483647 w 164"/>
                  <a:gd name="T59" fmla="*/ 2147483647 h 131"/>
                  <a:gd name="T60" fmla="*/ 2147483647 w 164"/>
                  <a:gd name="T61" fmla="*/ 2147483647 h 131"/>
                  <a:gd name="T62" fmla="*/ 0 w 164"/>
                  <a:gd name="T63" fmla="*/ 2147483647 h 131"/>
                  <a:gd name="T64" fmla="*/ 2147483647 w 164"/>
                  <a:gd name="T65" fmla="*/ 2147483647 h 131"/>
                  <a:gd name="T66" fmla="*/ 2147483647 w 164"/>
                  <a:gd name="T67" fmla="*/ 2147483647 h 131"/>
                  <a:gd name="T68" fmla="*/ 2147483647 w 164"/>
                  <a:gd name="T69" fmla="*/ 2147483647 h 131"/>
                  <a:gd name="T70" fmla="*/ 2147483647 w 164"/>
                  <a:gd name="T71" fmla="*/ 2147483647 h 131"/>
                  <a:gd name="T72" fmla="*/ 2147483647 w 164"/>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131"/>
                  <a:gd name="T113" fmla="*/ 164 w 164"/>
                  <a:gd name="T114" fmla="*/ 131 h 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131">
                    <a:moveTo>
                      <a:pt x="96" y="12"/>
                    </a:moveTo>
                    <a:lnTo>
                      <a:pt x="98" y="29"/>
                    </a:lnTo>
                    <a:lnTo>
                      <a:pt x="98" y="31"/>
                    </a:lnTo>
                    <a:lnTo>
                      <a:pt x="94" y="33"/>
                    </a:lnTo>
                    <a:lnTo>
                      <a:pt x="51" y="38"/>
                    </a:lnTo>
                    <a:lnTo>
                      <a:pt x="7" y="47"/>
                    </a:lnTo>
                    <a:lnTo>
                      <a:pt x="23" y="113"/>
                    </a:lnTo>
                    <a:lnTo>
                      <a:pt x="61" y="104"/>
                    </a:lnTo>
                    <a:lnTo>
                      <a:pt x="105" y="99"/>
                    </a:lnTo>
                    <a:lnTo>
                      <a:pt x="107" y="97"/>
                    </a:lnTo>
                    <a:lnTo>
                      <a:pt x="108" y="101"/>
                    </a:lnTo>
                    <a:lnTo>
                      <a:pt x="110" y="117"/>
                    </a:lnTo>
                    <a:lnTo>
                      <a:pt x="157" y="56"/>
                    </a:lnTo>
                    <a:lnTo>
                      <a:pt x="96" y="12"/>
                    </a:lnTo>
                    <a:close/>
                    <a:moveTo>
                      <a:pt x="87" y="0"/>
                    </a:moveTo>
                    <a:lnTo>
                      <a:pt x="93" y="3"/>
                    </a:lnTo>
                    <a:lnTo>
                      <a:pt x="162" y="54"/>
                    </a:lnTo>
                    <a:lnTo>
                      <a:pt x="164" y="56"/>
                    </a:lnTo>
                    <a:lnTo>
                      <a:pt x="162" y="57"/>
                    </a:lnTo>
                    <a:lnTo>
                      <a:pt x="112" y="124"/>
                    </a:lnTo>
                    <a:lnTo>
                      <a:pt x="110" y="125"/>
                    </a:lnTo>
                    <a:lnTo>
                      <a:pt x="107" y="131"/>
                    </a:lnTo>
                    <a:lnTo>
                      <a:pt x="107" y="124"/>
                    </a:lnTo>
                    <a:lnTo>
                      <a:pt x="103" y="104"/>
                    </a:lnTo>
                    <a:lnTo>
                      <a:pt x="63" y="110"/>
                    </a:lnTo>
                    <a:lnTo>
                      <a:pt x="19" y="118"/>
                    </a:lnTo>
                    <a:lnTo>
                      <a:pt x="18" y="118"/>
                    </a:lnTo>
                    <a:lnTo>
                      <a:pt x="18" y="117"/>
                    </a:lnTo>
                    <a:lnTo>
                      <a:pt x="2" y="47"/>
                    </a:lnTo>
                    <a:lnTo>
                      <a:pt x="0" y="43"/>
                    </a:lnTo>
                    <a:lnTo>
                      <a:pt x="4" y="43"/>
                    </a:lnTo>
                    <a:lnTo>
                      <a:pt x="49" y="33"/>
                    </a:lnTo>
                    <a:lnTo>
                      <a:pt x="93" y="28"/>
                    </a:lnTo>
                    <a:lnTo>
                      <a:pt x="89" y="5"/>
                    </a:lnTo>
                    <a:lnTo>
                      <a:pt x="87"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299" name="Freeform 65"/>
              <p:cNvSpPr>
                <a:spLocks/>
              </p:cNvSpPr>
              <p:nvPr/>
            </p:nvSpPr>
            <p:spPr bwMode="auto">
              <a:xfrm>
                <a:off x="2535238" y="876300"/>
                <a:ext cx="246063" cy="193675"/>
              </a:xfrm>
              <a:custGeom>
                <a:avLst/>
                <a:gdLst>
                  <a:gd name="T0" fmla="*/ 2147483647 w 155"/>
                  <a:gd name="T1" fmla="*/ 0 h 122"/>
                  <a:gd name="T2" fmla="*/ 2147483647 w 155"/>
                  <a:gd name="T3" fmla="*/ 2147483647 h 122"/>
                  <a:gd name="T4" fmla="*/ 2147483647 w 155"/>
                  <a:gd name="T5" fmla="*/ 2147483647 h 122"/>
                  <a:gd name="T6" fmla="*/ 2147483647 w 155"/>
                  <a:gd name="T7" fmla="*/ 2147483647 h 122"/>
                  <a:gd name="T8" fmla="*/ 2147483647 w 155"/>
                  <a:gd name="T9" fmla="*/ 2147483647 h 122"/>
                  <a:gd name="T10" fmla="*/ 0 w 155"/>
                  <a:gd name="T11" fmla="*/ 2147483647 h 122"/>
                  <a:gd name="T12" fmla="*/ 2147483647 w 155"/>
                  <a:gd name="T13" fmla="*/ 2147483647 h 122"/>
                  <a:gd name="T14" fmla="*/ 2147483647 w 155"/>
                  <a:gd name="T15" fmla="*/ 0 h 122"/>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22"/>
                  <a:gd name="T26" fmla="*/ 155 w 155"/>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22">
                    <a:moveTo>
                      <a:pt x="80" y="0"/>
                    </a:moveTo>
                    <a:lnTo>
                      <a:pt x="155" y="40"/>
                    </a:lnTo>
                    <a:lnTo>
                      <a:pt x="117" y="115"/>
                    </a:lnTo>
                    <a:lnTo>
                      <a:pt x="110" y="92"/>
                    </a:lnTo>
                    <a:lnTo>
                      <a:pt x="26" y="122"/>
                    </a:lnTo>
                    <a:lnTo>
                      <a:pt x="0" y="54"/>
                    </a:lnTo>
                    <a:lnTo>
                      <a:pt x="87" y="24"/>
                    </a:lnTo>
                    <a:lnTo>
                      <a:pt x="80" y="0"/>
                    </a:lnTo>
                    <a:close/>
                  </a:path>
                </a:pathLst>
              </a:custGeom>
              <a:solidFill>
                <a:srgbClr val="CCD571"/>
              </a:solidFill>
              <a:ln w="0">
                <a:solidFill>
                  <a:srgbClr val="CCD571"/>
                </a:solidFill>
                <a:prstDash val="solid"/>
                <a:round/>
                <a:headEnd/>
                <a:tailEnd/>
              </a:ln>
            </p:spPr>
            <p:txBody>
              <a:bodyPr/>
              <a:lstStyle/>
              <a:p>
                <a:endParaRPr lang="en-US" smtClean="0">
                  <a:solidFill>
                    <a:prstClr val="black"/>
                  </a:solidFill>
                  <a:latin typeface="Arial"/>
                </a:endParaRPr>
              </a:p>
            </p:txBody>
          </p:sp>
          <p:sp>
            <p:nvSpPr>
              <p:cNvPr id="2300" name="Freeform 66"/>
              <p:cNvSpPr>
                <a:spLocks noEditPoints="1"/>
              </p:cNvSpPr>
              <p:nvPr/>
            </p:nvSpPr>
            <p:spPr bwMode="auto">
              <a:xfrm>
                <a:off x="2530475" y="866775"/>
                <a:ext cx="257175" cy="207963"/>
              </a:xfrm>
              <a:custGeom>
                <a:avLst/>
                <a:gdLst>
                  <a:gd name="T0" fmla="*/ 2147483647 w 162"/>
                  <a:gd name="T1" fmla="*/ 2147483647 h 131"/>
                  <a:gd name="T2" fmla="*/ 2147483647 w 162"/>
                  <a:gd name="T3" fmla="*/ 2147483647 h 131"/>
                  <a:gd name="T4" fmla="*/ 2147483647 w 162"/>
                  <a:gd name="T5" fmla="*/ 2147483647 h 131"/>
                  <a:gd name="T6" fmla="*/ 2147483647 w 162"/>
                  <a:gd name="T7" fmla="*/ 2147483647 h 131"/>
                  <a:gd name="T8" fmla="*/ 2147483647 w 162"/>
                  <a:gd name="T9" fmla="*/ 2147483647 h 131"/>
                  <a:gd name="T10" fmla="*/ 2147483647 w 162"/>
                  <a:gd name="T11" fmla="*/ 2147483647 h 131"/>
                  <a:gd name="T12" fmla="*/ 2147483647 w 162"/>
                  <a:gd name="T13" fmla="*/ 2147483647 h 131"/>
                  <a:gd name="T14" fmla="*/ 2147483647 w 162"/>
                  <a:gd name="T15" fmla="*/ 2147483647 h 131"/>
                  <a:gd name="T16" fmla="*/ 2147483647 w 162"/>
                  <a:gd name="T17" fmla="*/ 2147483647 h 131"/>
                  <a:gd name="T18" fmla="*/ 2147483647 w 162"/>
                  <a:gd name="T19" fmla="*/ 2147483647 h 131"/>
                  <a:gd name="T20" fmla="*/ 2147483647 w 162"/>
                  <a:gd name="T21" fmla="*/ 2147483647 h 131"/>
                  <a:gd name="T22" fmla="*/ 2147483647 w 162"/>
                  <a:gd name="T23" fmla="*/ 2147483647 h 131"/>
                  <a:gd name="T24" fmla="*/ 2147483647 w 162"/>
                  <a:gd name="T25" fmla="*/ 2147483647 h 131"/>
                  <a:gd name="T26" fmla="*/ 2147483647 w 162"/>
                  <a:gd name="T27" fmla="*/ 2147483647 h 131"/>
                  <a:gd name="T28" fmla="*/ 2147483647 w 162"/>
                  <a:gd name="T29" fmla="*/ 0 h 131"/>
                  <a:gd name="T30" fmla="*/ 2147483647 w 162"/>
                  <a:gd name="T31" fmla="*/ 2147483647 h 131"/>
                  <a:gd name="T32" fmla="*/ 2147483647 w 162"/>
                  <a:gd name="T33" fmla="*/ 2147483647 h 131"/>
                  <a:gd name="T34" fmla="*/ 2147483647 w 162"/>
                  <a:gd name="T35" fmla="*/ 2147483647 h 131"/>
                  <a:gd name="T36" fmla="*/ 2147483647 w 162"/>
                  <a:gd name="T37" fmla="*/ 2147483647 h 131"/>
                  <a:gd name="T38" fmla="*/ 2147483647 w 162"/>
                  <a:gd name="T39" fmla="*/ 2147483647 h 131"/>
                  <a:gd name="T40" fmla="*/ 2147483647 w 162"/>
                  <a:gd name="T41" fmla="*/ 2147483647 h 131"/>
                  <a:gd name="T42" fmla="*/ 2147483647 w 162"/>
                  <a:gd name="T43" fmla="*/ 2147483647 h 131"/>
                  <a:gd name="T44" fmla="*/ 2147483647 w 162"/>
                  <a:gd name="T45" fmla="*/ 2147483647 h 131"/>
                  <a:gd name="T46" fmla="*/ 2147483647 w 162"/>
                  <a:gd name="T47" fmla="*/ 2147483647 h 131"/>
                  <a:gd name="T48" fmla="*/ 2147483647 w 162"/>
                  <a:gd name="T49" fmla="*/ 2147483647 h 131"/>
                  <a:gd name="T50" fmla="*/ 2147483647 w 162"/>
                  <a:gd name="T51" fmla="*/ 2147483647 h 131"/>
                  <a:gd name="T52" fmla="*/ 2147483647 w 162"/>
                  <a:gd name="T53" fmla="*/ 2147483647 h 131"/>
                  <a:gd name="T54" fmla="*/ 2147483647 w 162"/>
                  <a:gd name="T55" fmla="*/ 2147483647 h 131"/>
                  <a:gd name="T56" fmla="*/ 0 w 162"/>
                  <a:gd name="T57" fmla="*/ 2147483647 h 131"/>
                  <a:gd name="T58" fmla="*/ 2147483647 w 162"/>
                  <a:gd name="T59" fmla="*/ 2147483647 h 131"/>
                  <a:gd name="T60" fmla="*/ 2147483647 w 162"/>
                  <a:gd name="T61" fmla="*/ 2147483647 h 131"/>
                  <a:gd name="T62" fmla="*/ 2147483647 w 162"/>
                  <a:gd name="T63" fmla="*/ 2147483647 h 131"/>
                  <a:gd name="T64" fmla="*/ 2147483647 w 162"/>
                  <a:gd name="T65" fmla="*/ 2147483647 h 131"/>
                  <a:gd name="T66" fmla="*/ 2147483647 w 162"/>
                  <a:gd name="T67" fmla="*/ 0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131"/>
                  <a:gd name="T104" fmla="*/ 162 w 162"/>
                  <a:gd name="T105" fmla="*/ 131 h 1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131">
                    <a:moveTo>
                      <a:pt x="89" y="13"/>
                    </a:moveTo>
                    <a:lnTo>
                      <a:pt x="94" y="30"/>
                    </a:lnTo>
                    <a:lnTo>
                      <a:pt x="94" y="32"/>
                    </a:lnTo>
                    <a:lnTo>
                      <a:pt x="92" y="34"/>
                    </a:lnTo>
                    <a:lnTo>
                      <a:pt x="48" y="48"/>
                    </a:lnTo>
                    <a:lnTo>
                      <a:pt x="8" y="62"/>
                    </a:lnTo>
                    <a:lnTo>
                      <a:pt x="31" y="124"/>
                    </a:lnTo>
                    <a:lnTo>
                      <a:pt x="71" y="110"/>
                    </a:lnTo>
                    <a:lnTo>
                      <a:pt x="113" y="96"/>
                    </a:lnTo>
                    <a:lnTo>
                      <a:pt x="115" y="95"/>
                    </a:lnTo>
                    <a:lnTo>
                      <a:pt x="117" y="98"/>
                    </a:lnTo>
                    <a:lnTo>
                      <a:pt x="122" y="114"/>
                    </a:lnTo>
                    <a:lnTo>
                      <a:pt x="155" y="48"/>
                    </a:lnTo>
                    <a:lnTo>
                      <a:pt x="89" y="13"/>
                    </a:lnTo>
                    <a:close/>
                    <a:moveTo>
                      <a:pt x="78" y="0"/>
                    </a:moveTo>
                    <a:lnTo>
                      <a:pt x="85" y="4"/>
                    </a:lnTo>
                    <a:lnTo>
                      <a:pt x="160" y="44"/>
                    </a:lnTo>
                    <a:lnTo>
                      <a:pt x="162" y="44"/>
                    </a:lnTo>
                    <a:lnTo>
                      <a:pt x="162" y="48"/>
                    </a:lnTo>
                    <a:lnTo>
                      <a:pt x="124" y="123"/>
                    </a:lnTo>
                    <a:lnTo>
                      <a:pt x="120" y="128"/>
                    </a:lnTo>
                    <a:lnTo>
                      <a:pt x="118" y="123"/>
                    </a:lnTo>
                    <a:lnTo>
                      <a:pt x="111" y="103"/>
                    </a:lnTo>
                    <a:lnTo>
                      <a:pt x="73" y="116"/>
                    </a:lnTo>
                    <a:lnTo>
                      <a:pt x="31" y="131"/>
                    </a:lnTo>
                    <a:lnTo>
                      <a:pt x="28" y="131"/>
                    </a:lnTo>
                    <a:lnTo>
                      <a:pt x="28" y="130"/>
                    </a:lnTo>
                    <a:lnTo>
                      <a:pt x="1" y="62"/>
                    </a:lnTo>
                    <a:lnTo>
                      <a:pt x="0" y="58"/>
                    </a:lnTo>
                    <a:lnTo>
                      <a:pt x="3" y="58"/>
                    </a:lnTo>
                    <a:lnTo>
                      <a:pt x="47" y="42"/>
                    </a:lnTo>
                    <a:lnTo>
                      <a:pt x="89" y="28"/>
                    </a:lnTo>
                    <a:lnTo>
                      <a:pt x="82" y="7"/>
                    </a:lnTo>
                    <a:lnTo>
                      <a:pt x="78"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01" name="Freeform 67"/>
              <p:cNvSpPr>
                <a:spLocks/>
              </p:cNvSpPr>
              <p:nvPr/>
            </p:nvSpPr>
            <p:spPr bwMode="auto">
              <a:xfrm>
                <a:off x="2100263" y="1063625"/>
                <a:ext cx="241300" cy="206375"/>
              </a:xfrm>
              <a:custGeom>
                <a:avLst/>
                <a:gdLst>
                  <a:gd name="T0" fmla="*/ 2147483647 w 152"/>
                  <a:gd name="T1" fmla="*/ 0 h 130"/>
                  <a:gd name="T2" fmla="*/ 2147483647 w 152"/>
                  <a:gd name="T3" fmla="*/ 2147483647 h 130"/>
                  <a:gd name="T4" fmla="*/ 2147483647 w 152"/>
                  <a:gd name="T5" fmla="*/ 2147483647 h 130"/>
                  <a:gd name="T6" fmla="*/ 2147483647 w 152"/>
                  <a:gd name="T7" fmla="*/ 2147483647 h 130"/>
                  <a:gd name="T8" fmla="*/ 2147483647 w 152"/>
                  <a:gd name="T9" fmla="*/ 2147483647 h 130"/>
                  <a:gd name="T10" fmla="*/ 0 w 152"/>
                  <a:gd name="T11" fmla="*/ 2147483647 h 130"/>
                  <a:gd name="T12" fmla="*/ 2147483647 w 152"/>
                  <a:gd name="T13" fmla="*/ 2147483647 h 130"/>
                  <a:gd name="T14" fmla="*/ 2147483647 w 152"/>
                  <a:gd name="T15" fmla="*/ 0 h 130"/>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30"/>
                  <a:gd name="T26" fmla="*/ 152 w 152"/>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30">
                    <a:moveTo>
                      <a:pt x="70" y="0"/>
                    </a:moveTo>
                    <a:lnTo>
                      <a:pt x="152" y="28"/>
                    </a:lnTo>
                    <a:lnTo>
                      <a:pt x="126" y="109"/>
                    </a:lnTo>
                    <a:lnTo>
                      <a:pt x="114" y="88"/>
                    </a:lnTo>
                    <a:lnTo>
                      <a:pt x="37" y="130"/>
                    </a:lnTo>
                    <a:lnTo>
                      <a:pt x="0" y="67"/>
                    </a:lnTo>
                    <a:lnTo>
                      <a:pt x="80" y="23"/>
                    </a:lnTo>
                    <a:lnTo>
                      <a:pt x="70" y="0"/>
                    </a:lnTo>
                    <a:close/>
                  </a:path>
                </a:pathLst>
              </a:custGeom>
              <a:solidFill>
                <a:srgbClr val="CCD571"/>
              </a:solidFill>
              <a:ln w="0">
                <a:solidFill>
                  <a:srgbClr val="CCD571"/>
                </a:solidFill>
                <a:prstDash val="solid"/>
                <a:round/>
                <a:headEnd/>
                <a:tailEnd/>
              </a:ln>
            </p:spPr>
            <p:txBody>
              <a:bodyPr/>
              <a:lstStyle/>
              <a:p>
                <a:endParaRPr lang="en-US" smtClean="0">
                  <a:solidFill>
                    <a:prstClr val="black"/>
                  </a:solidFill>
                  <a:latin typeface="Arial"/>
                </a:endParaRPr>
              </a:p>
            </p:txBody>
          </p:sp>
          <p:sp>
            <p:nvSpPr>
              <p:cNvPr id="2302" name="Freeform 68"/>
              <p:cNvSpPr>
                <a:spLocks noEditPoints="1"/>
              </p:cNvSpPr>
              <p:nvPr/>
            </p:nvSpPr>
            <p:spPr bwMode="auto">
              <a:xfrm>
                <a:off x="2095500" y="1055688"/>
                <a:ext cx="250825" cy="219075"/>
              </a:xfrm>
              <a:custGeom>
                <a:avLst/>
                <a:gdLst>
                  <a:gd name="T0" fmla="*/ 2147483647 w 158"/>
                  <a:gd name="T1" fmla="*/ 2147483647 h 138"/>
                  <a:gd name="T2" fmla="*/ 2147483647 w 158"/>
                  <a:gd name="T3" fmla="*/ 2147483647 h 138"/>
                  <a:gd name="T4" fmla="*/ 2147483647 w 158"/>
                  <a:gd name="T5" fmla="*/ 2147483647 h 138"/>
                  <a:gd name="T6" fmla="*/ 2147483647 w 158"/>
                  <a:gd name="T7" fmla="*/ 2147483647 h 138"/>
                  <a:gd name="T8" fmla="*/ 2147483647 w 158"/>
                  <a:gd name="T9" fmla="*/ 2147483647 h 138"/>
                  <a:gd name="T10" fmla="*/ 2147483647 w 158"/>
                  <a:gd name="T11" fmla="*/ 2147483647 h 138"/>
                  <a:gd name="T12" fmla="*/ 2147483647 w 158"/>
                  <a:gd name="T13" fmla="*/ 2147483647 h 138"/>
                  <a:gd name="T14" fmla="*/ 2147483647 w 158"/>
                  <a:gd name="T15" fmla="*/ 2147483647 h 138"/>
                  <a:gd name="T16" fmla="*/ 2147483647 w 158"/>
                  <a:gd name="T17" fmla="*/ 2147483647 h 138"/>
                  <a:gd name="T18" fmla="*/ 2147483647 w 158"/>
                  <a:gd name="T19" fmla="*/ 2147483647 h 138"/>
                  <a:gd name="T20" fmla="*/ 2147483647 w 158"/>
                  <a:gd name="T21" fmla="*/ 2147483647 h 138"/>
                  <a:gd name="T22" fmla="*/ 2147483647 w 158"/>
                  <a:gd name="T23" fmla="*/ 2147483647 h 138"/>
                  <a:gd name="T24" fmla="*/ 2147483647 w 158"/>
                  <a:gd name="T25" fmla="*/ 2147483647 h 138"/>
                  <a:gd name="T26" fmla="*/ 2147483647 w 158"/>
                  <a:gd name="T27" fmla="*/ 2147483647 h 138"/>
                  <a:gd name="T28" fmla="*/ 2147483647 w 158"/>
                  <a:gd name="T29" fmla="*/ 0 h 138"/>
                  <a:gd name="T30" fmla="*/ 2147483647 w 158"/>
                  <a:gd name="T31" fmla="*/ 2147483647 h 138"/>
                  <a:gd name="T32" fmla="*/ 2147483647 w 158"/>
                  <a:gd name="T33" fmla="*/ 2147483647 h 138"/>
                  <a:gd name="T34" fmla="*/ 2147483647 w 158"/>
                  <a:gd name="T35" fmla="*/ 2147483647 h 138"/>
                  <a:gd name="T36" fmla="*/ 2147483647 w 158"/>
                  <a:gd name="T37" fmla="*/ 2147483647 h 138"/>
                  <a:gd name="T38" fmla="*/ 2147483647 w 158"/>
                  <a:gd name="T39" fmla="*/ 2147483647 h 138"/>
                  <a:gd name="T40" fmla="*/ 2147483647 w 158"/>
                  <a:gd name="T41" fmla="*/ 2147483647 h 138"/>
                  <a:gd name="T42" fmla="*/ 2147483647 w 158"/>
                  <a:gd name="T43" fmla="*/ 2147483647 h 138"/>
                  <a:gd name="T44" fmla="*/ 2147483647 w 158"/>
                  <a:gd name="T45" fmla="*/ 2147483647 h 138"/>
                  <a:gd name="T46" fmla="*/ 2147483647 w 158"/>
                  <a:gd name="T47" fmla="*/ 2147483647 h 138"/>
                  <a:gd name="T48" fmla="*/ 2147483647 w 158"/>
                  <a:gd name="T49" fmla="*/ 2147483647 h 138"/>
                  <a:gd name="T50" fmla="*/ 2147483647 w 158"/>
                  <a:gd name="T51" fmla="*/ 2147483647 h 138"/>
                  <a:gd name="T52" fmla="*/ 2147483647 w 158"/>
                  <a:gd name="T53" fmla="*/ 2147483647 h 138"/>
                  <a:gd name="T54" fmla="*/ 2147483647 w 158"/>
                  <a:gd name="T55" fmla="*/ 2147483647 h 138"/>
                  <a:gd name="T56" fmla="*/ 0 w 158"/>
                  <a:gd name="T57" fmla="*/ 2147483647 h 138"/>
                  <a:gd name="T58" fmla="*/ 2147483647 w 158"/>
                  <a:gd name="T59" fmla="*/ 2147483647 h 138"/>
                  <a:gd name="T60" fmla="*/ 2147483647 w 158"/>
                  <a:gd name="T61" fmla="*/ 2147483647 h 138"/>
                  <a:gd name="T62" fmla="*/ 2147483647 w 158"/>
                  <a:gd name="T63" fmla="*/ 2147483647 h 138"/>
                  <a:gd name="T64" fmla="*/ 2147483647 w 158"/>
                  <a:gd name="T65" fmla="*/ 2147483647 h 138"/>
                  <a:gd name="T66" fmla="*/ 2147483647 w 158"/>
                  <a:gd name="T67" fmla="*/ 0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38"/>
                  <a:gd name="T104" fmla="*/ 158 w 158"/>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38">
                    <a:moveTo>
                      <a:pt x="78" y="11"/>
                    </a:moveTo>
                    <a:lnTo>
                      <a:pt x="87" y="28"/>
                    </a:lnTo>
                    <a:lnTo>
                      <a:pt x="87" y="30"/>
                    </a:lnTo>
                    <a:lnTo>
                      <a:pt x="85" y="32"/>
                    </a:lnTo>
                    <a:lnTo>
                      <a:pt x="45" y="53"/>
                    </a:lnTo>
                    <a:lnTo>
                      <a:pt x="8" y="73"/>
                    </a:lnTo>
                    <a:lnTo>
                      <a:pt x="41" y="131"/>
                    </a:lnTo>
                    <a:lnTo>
                      <a:pt x="78" y="110"/>
                    </a:lnTo>
                    <a:lnTo>
                      <a:pt x="117" y="91"/>
                    </a:lnTo>
                    <a:lnTo>
                      <a:pt x="118" y="89"/>
                    </a:lnTo>
                    <a:lnTo>
                      <a:pt x="120" y="93"/>
                    </a:lnTo>
                    <a:lnTo>
                      <a:pt x="129" y="108"/>
                    </a:lnTo>
                    <a:lnTo>
                      <a:pt x="153" y="35"/>
                    </a:lnTo>
                    <a:lnTo>
                      <a:pt x="78" y="11"/>
                    </a:lnTo>
                    <a:close/>
                    <a:moveTo>
                      <a:pt x="68" y="0"/>
                    </a:moveTo>
                    <a:lnTo>
                      <a:pt x="75" y="4"/>
                    </a:lnTo>
                    <a:lnTo>
                      <a:pt x="157" y="32"/>
                    </a:lnTo>
                    <a:lnTo>
                      <a:pt x="158" y="32"/>
                    </a:lnTo>
                    <a:lnTo>
                      <a:pt x="158" y="35"/>
                    </a:lnTo>
                    <a:lnTo>
                      <a:pt x="132" y="115"/>
                    </a:lnTo>
                    <a:lnTo>
                      <a:pt x="129" y="121"/>
                    </a:lnTo>
                    <a:lnTo>
                      <a:pt x="127" y="115"/>
                    </a:lnTo>
                    <a:lnTo>
                      <a:pt x="117" y="98"/>
                    </a:lnTo>
                    <a:lnTo>
                      <a:pt x="80" y="115"/>
                    </a:lnTo>
                    <a:lnTo>
                      <a:pt x="41" y="138"/>
                    </a:lnTo>
                    <a:lnTo>
                      <a:pt x="38" y="138"/>
                    </a:lnTo>
                    <a:lnTo>
                      <a:pt x="38" y="136"/>
                    </a:lnTo>
                    <a:lnTo>
                      <a:pt x="1" y="73"/>
                    </a:lnTo>
                    <a:lnTo>
                      <a:pt x="0" y="70"/>
                    </a:lnTo>
                    <a:lnTo>
                      <a:pt x="3" y="70"/>
                    </a:lnTo>
                    <a:lnTo>
                      <a:pt x="43" y="47"/>
                    </a:lnTo>
                    <a:lnTo>
                      <a:pt x="80" y="28"/>
                    </a:lnTo>
                    <a:lnTo>
                      <a:pt x="71" y="7"/>
                    </a:lnTo>
                    <a:lnTo>
                      <a:pt x="68"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03" name="Freeform 69"/>
              <p:cNvSpPr>
                <a:spLocks/>
              </p:cNvSpPr>
              <p:nvPr/>
            </p:nvSpPr>
            <p:spPr bwMode="auto">
              <a:xfrm>
                <a:off x="1703388" y="1323975"/>
                <a:ext cx="228600" cy="211138"/>
              </a:xfrm>
              <a:custGeom>
                <a:avLst/>
                <a:gdLst>
                  <a:gd name="T0" fmla="*/ 2147483647 w 144"/>
                  <a:gd name="T1" fmla="*/ 0 h 133"/>
                  <a:gd name="T2" fmla="*/ 2147483647 w 144"/>
                  <a:gd name="T3" fmla="*/ 2147483647 h 133"/>
                  <a:gd name="T4" fmla="*/ 2147483647 w 144"/>
                  <a:gd name="T5" fmla="*/ 2147483647 h 133"/>
                  <a:gd name="T6" fmla="*/ 2147483647 w 144"/>
                  <a:gd name="T7" fmla="*/ 2147483647 h 133"/>
                  <a:gd name="T8" fmla="*/ 2147483647 w 144"/>
                  <a:gd name="T9" fmla="*/ 2147483647 h 133"/>
                  <a:gd name="T10" fmla="*/ 0 w 144"/>
                  <a:gd name="T11" fmla="*/ 2147483647 h 133"/>
                  <a:gd name="T12" fmla="*/ 2147483647 w 144"/>
                  <a:gd name="T13" fmla="*/ 2147483647 h 133"/>
                  <a:gd name="T14" fmla="*/ 2147483647 w 144"/>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33"/>
                  <a:gd name="T26" fmla="*/ 144 w 144"/>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33">
                    <a:moveTo>
                      <a:pt x="58" y="0"/>
                    </a:moveTo>
                    <a:lnTo>
                      <a:pt x="144" y="14"/>
                    </a:lnTo>
                    <a:lnTo>
                      <a:pt x="131" y="98"/>
                    </a:lnTo>
                    <a:lnTo>
                      <a:pt x="117" y="79"/>
                    </a:lnTo>
                    <a:lnTo>
                      <a:pt x="48" y="133"/>
                    </a:lnTo>
                    <a:lnTo>
                      <a:pt x="0" y="77"/>
                    </a:lnTo>
                    <a:lnTo>
                      <a:pt x="74" y="20"/>
                    </a:lnTo>
                    <a:lnTo>
                      <a:pt x="58" y="0"/>
                    </a:lnTo>
                    <a:close/>
                  </a:path>
                </a:pathLst>
              </a:custGeom>
              <a:solidFill>
                <a:srgbClr val="CCD571"/>
              </a:solidFill>
              <a:ln w="0">
                <a:solidFill>
                  <a:srgbClr val="CCD571"/>
                </a:solidFill>
                <a:prstDash val="solid"/>
                <a:round/>
                <a:headEnd/>
                <a:tailEnd/>
              </a:ln>
            </p:spPr>
            <p:txBody>
              <a:bodyPr/>
              <a:lstStyle/>
              <a:p>
                <a:endParaRPr lang="en-US" smtClean="0">
                  <a:solidFill>
                    <a:prstClr val="black"/>
                  </a:solidFill>
                  <a:latin typeface="Arial"/>
                </a:endParaRPr>
              </a:p>
            </p:txBody>
          </p:sp>
          <p:sp>
            <p:nvSpPr>
              <p:cNvPr id="2304" name="Freeform 70"/>
              <p:cNvSpPr>
                <a:spLocks noEditPoints="1"/>
              </p:cNvSpPr>
              <p:nvPr/>
            </p:nvSpPr>
            <p:spPr bwMode="auto">
              <a:xfrm>
                <a:off x="1698625" y="1319213"/>
                <a:ext cx="238125" cy="222250"/>
              </a:xfrm>
              <a:custGeom>
                <a:avLst/>
                <a:gdLst>
                  <a:gd name="T0" fmla="*/ 2147483647 w 150"/>
                  <a:gd name="T1" fmla="*/ 2147483647 h 140"/>
                  <a:gd name="T2" fmla="*/ 2147483647 w 150"/>
                  <a:gd name="T3" fmla="*/ 2147483647 h 140"/>
                  <a:gd name="T4" fmla="*/ 2147483647 w 150"/>
                  <a:gd name="T5" fmla="*/ 2147483647 h 140"/>
                  <a:gd name="T6" fmla="*/ 2147483647 w 150"/>
                  <a:gd name="T7" fmla="*/ 2147483647 h 140"/>
                  <a:gd name="T8" fmla="*/ 2147483647 w 150"/>
                  <a:gd name="T9" fmla="*/ 2147483647 h 140"/>
                  <a:gd name="T10" fmla="*/ 2147483647 w 150"/>
                  <a:gd name="T11" fmla="*/ 2147483647 h 140"/>
                  <a:gd name="T12" fmla="*/ 2147483647 w 150"/>
                  <a:gd name="T13" fmla="*/ 2147483647 h 140"/>
                  <a:gd name="T14" fmla="*/ 2147483647 w 150"/>
                  <a:gd name="T15" fmla="*/ 2147483647 h 140"/>
                  <a:gd name="T16" fmla="*/ 2147483647 w 150"/>
                  <a:gd name="T17" fmla="*/ 2147483647 h 140"/>
                  <a:gd name="T18" fmla="*/ 2147483647 w 150"/>
                  <a:gd name="T19" fmla="*/ 2147483647 h 140"/>
                  <a:gd name="T20" fmla="*/ 2147483647 w 150"/>
                  <a:gd name="T21" fmla="*/ 2147483647 h 140"/>
                  <a:gd name="T22" fmla="*/ 2147483647 w 150"/>
                  <a:gd name="T23" fmla="*/ 2147483647 h 140"/>
                  <a:gd name="T24" fmla="*/ 2147483647 w 150"/>
                  <a:gd name="T25" fmla="*/ 2147483647 h 140"/>
                  <a:gd name="T26" fmla="*/ 2147483647 w 150"/>
                  <a:gd name="T27" fmla="*/ 0 h 140"/>
                  <a:gd name="T28" fmla="*/ 2147483647 w 150"/>
                  <a:gd name="T29" fmla="*/ 2147483647 h 140"/>
                  <a:gd name="T30" fmla="*/ 2147483647 w 150"/>
                  <a:gd name="T31" fmla="*/ 2147483647 h 140"/>
                  <a:gd name="T32" fmla="*/ 2147483647 w 150"/>
                  <a:gd name="T33" fmla="*/ 2147483647 h 140"/>
                  <a:gd name="T34" fmla="*/ 2147483647 w 150"/>
                  <a:gd name="T35" fmla="*/ 2147483647 h 140"/>
                  <a:gd name="T36" fmla="*/ 2147483647 w 150"/>
                  <a:gd name="T37" fmla="*/ 2147483647 h 140"/>
                  <a:gd name="T38" fmla="*/ 2147483647 w 150"/>
                  <a:gd name="T39" fmla="*/ 2147483647 h 140"/>
                  <a:gd name="T40" fmla="*/ 2147483647 w 150"/>
                  <a:gd name="T41" fmla="*/ 2147483647 h 140"/>
                  <a:gd name="T42" fmla="*/ 2147483647 w 150"/>
                  <a:gd name="T43" fmla="*/ 2147483647 h 140"/>
                  <a:gd name="T44" fmla="*/ 2147483647 w 150"/>
                  <a:gd name="T45" fmla="*/ 2147483647 h 140"/>
                  <a:gd name="T46" fmla="*/ 2147483647 w 150"/>
                  <a:gd name="T47" fmla="*/ 2147483647 h 140"/>
                  <a:gd name="T48" fmla="*/ 2147483647 w 150"/>
                  <a:gd name="T49" fmla="*/ 2147483647 h 140"/>
                  <a:gd name="T50" fmla="*/ 2147483647 w 150"/>
                  <a:gd name="T51" fmla="*/ 2147483647 h 140"/>
                  <a:gd name="T52" fmla="*/ 2147483647 w 150"/>
                  <a:gd name="T53" fmla="*/ 2147483647 h 140"/>
                  <a:gd name="T54" fmla="*/ 2147483647 w 150"/>
                  <a:gd name="T55" fmla="*/ 2147483647 h 140"/>
                  <a:gd name="T56" fmla="*/ 2147483647 w 150"/>
                  <a:gd name="T57" fmla="*/ 2147483647 h 140"/>
                  <a:gd name="T58" fmla="*/ 2147483647 w 150"/>
                  <a:gd name="T59" fmla="*/ 2147483647 h 140"/>
                  <a:gd name="T60" fmla="*/ 0 w 150"/>
                  <a:gd name="T61" fmla="*/ 2147483647 h 140"/>
                  <a:gd name="T62" fmla="*/ 2147483647 w 150"/>
                  <a:gd name="T63" fmla="*/ 2147483647 h 140"/>
                  <a:gd name="T64" fmla="*/ 2147483647 w 150"/>
                  <a:gd name="T65" fmla="*/ 2147483647 h 140"/>
                  <a:gd name="T66" fmla="*/ 2147483647 w 150"/>
                  <a:gd name="T67" fmla="*/ 2147483647 h 140"/>
                  <a:gd name="T68" fmla="*/ 2147483647 w 150"/>
                  <a:gd name="T69" fmla="*/ 0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40"/>
                  <a:gd name="T107" fmla="*/ 150 w 150"/>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40">
                    <a:moveTo>
                      <a:pt x="68" y="9"/>
                    </a:moveTo>
                    <a:lnTo>
                      <a:pt x="79" y="21"/>
                    </a:lnTo>
                    <a:lnTo>
                      <a:pt x="80" y="23"/>
                    </a:lnTo>
                    <a:lnTo>
                      <a:pt x="79" y="24"/>
                    </a:lnTo>
                    <a:lnTo>
                      <a:pt x="7" y="80"/>
                    </a:lnTo>
                    <a:lnTo>
                      <a:pt x="51" y="133"/>
                    </a:lnTo>
                    <a:lnTo>
                      <a:pt x="84" y="106"/>
                    </a:lnTo>
                    <a:lnTo>
                      <a:pt x="120" y="80"/>
                    </a:lnTo>
                    <a:lnTo>
                      <a:pt x="120" y="79"/>
                    </a:lnTo>
                    <a:lnTo>
                      <a:pt x="122" y="80"/>
                    </a:lnTo>
                    <a:lnTo>
                      <a:pt x="133" y="96"/>
                    </a:lnTo>
                    <a:lnTo>
                      <a:pt x="145" y="21"/>
                    </a:lnTo>
                    <a:lnTo>
                      <a:pt x="68" y="9"/>
                    </a:lnTo>
                    <a:close/>
                    <a:moveTo>
                      <a:pt x="56" y="0"/>
                    </a:moveTo>
                    <a:lnTo>
                      <a:pt x="61" y="2"/>
                    </a:lnTo>
                    <a:lnTo>
                      <a:pt x="63" y="2"/>
                    </a:lnTo>
                    <a:lnTo>
                      <a:pt x="147" y="16"/>
                    </a:lnTo>
                    <a:lnTo>
                      <a:pt x="150" y="16"/>
                    </a:lnTo>
                    <a:lnTo>
                      <a:pt x="150" y="17"/>
                    </a:lnTo>
                    <a:lnTo>
                      <a:pt x="138" y="101"/>
                    </a:lnTo>
                    <a:lnTo>
                      <a:pt x="136" y="108"/>
                    </a:lnTo>
                    <a:lnTo>
                      <a:pt x="133" y="103"/>
                    </a:lnTo>
                    <a:lnTo>
                      <a:pt x="120" y="87"/>
                    </a:lnTo>
                    <a:lnTo>
                      <a:pt x="85" y="112"/>
                    </a:lnTo>
                    <a:lnTo>
                      <a:pt x="52" y="138"/>
                    </a:lnTo>
                    <a:lnTo>
                      <a:pt x="51" y="140"/>
                    </a:lnTo>
                    <a:lnTo>
                      <a:pt x="49" y="138"/>
                    </a:lnTo>
                    <a:lnTo>
                      <a:pt x="2" y="82"/>
                    </a:lnTo>
                    <a:lnTo>
                      <a:pt x="0" y="80"/>
                    </a:lnTo>
                    <a:lnTo>
                      <a:pt x="2" y="79"/>
                    </a:lnTo>
                    <a:lnTo>
                      <a:pt x="73" y="23"/>
                    </a:lnTo>
                    <a:lnTo>
                      <a:pt x="59" y="5"/>
                    </a:lnTo>
                    <a:lnTo>
                      <a:pt x="56"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05" name="Freeform 71"/>
              <p:cNvSpPr>
                <a:spLocks/>
              </p:cNvSpPr>
              <p:nvPr/>
            </p:nvSpPr>
            <p:spPr bwMode="auto">
              <a:xfrm>
                <a:off x="969963" y="2181225"/>
                <a:ext cx="200025" cy="230188"/>
              </a:xfrm>
              <a:custGeom>
                <a:avLst/>
                <a:gdLst>
                  <a:gd name="T0" fmla="*/ 2147483647 w 126"/>
                  <a:gd name="T1" fmla="*/ 0 h 145"/>
                  <a:gd name="T2" fmla="*/ 2147483647 w 126"/>
                  <a:gd name="T3" fmla="*/ 2147483647 h 145"/>
                  <a:gd name="T4" fmla="*/ 2147483647 w 126"/>
                  <a:gd name="T5" fmla="*/ 2147483647 h 145"/>
                  <a:gd name="T6" fmla="*/ 2147483647 w 126"/>
                  <a:gd name="T7" fmla="*/ 2147483647 h 145"/>
                  <a:gd name="T8" fmla="*/ 0 w 126"/>
                  <a:gd name="T9" fmla="*/ 2147483647 h 145"/>
                  <a:gd name="T10" fmla="*/ 2147483647 w 126"/>
                  <a:gd name="T11" fmla="*/ 2147483647 h 145"/>
                  <a:gd name="T12" fmla="*/ 2147483647 w 126"/>
                  <a:gd name="T13" fmla="*/ 2147483647 h 145"/>
                  <a:gd name="T14" fmla="*/ 2147483647 w 126"/>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145"/>
                  <a:gd name="T26" fmla="*/ 126 w 126"/>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145">
                    <a:moveTo>
                      <a:pt x="105" y="0"/>
                    </a:moveTo>
                    <a:lnTo>
                      <a:pt x="126" y="82"/>
                    </a:lnTo>
                    <a:lnTo>
                      <a:pt x="105" y="71"/>
                    </a:lnTo>
                    <a:lnTo>
                      <a:pt x="64" y="145"/>
                    </a:lnTo>
                    <a:lnTo>
                      <a:pt x="0" y="111"/>
                    </a:lnTo>
                    <a:lnTo>
                      <a:pt x="42" y="35"/>
                    </a:lnTo>
                    <a:lnTo>
                      <a:pt x="21" y="22"/>
                    </a:lnTo>
                    <a:lnTo>
                      <a:pt x="105" y="0"/>
                    </a:lnTo>
                    <a:close/>
                  </a:path>
                </a:pathLst>
              </a:custGeom>
              <a:solidFill>
                <a:srgbClr val="47D7F4"/>
              </a:solidFill>
              <a:ln w="0">
                <a:solidFill>
                  <a:srgbClr val="47D7F4"/>
                </a:solidFill>
                <a:prstDash val="solid"/>
                <a:round/>
                <a:headEnd/>
                <a:tailEnd/>
              </a:ln>
            </p:spPr>
            <p:txBody>
              <a:bodyPr/>
              <a:lstStyle/>
              <a:p>
                <a:endParaRPr lang="en-US" smtClean="0">
                  <a:solidFill>
                    <a:prstClr val="black"/>
                  </a:solidFill>
                  <a:latin typeface="Arial"/>
                </a:endParaRPr>
              </a:p>
            </p:txBody>
          </p:sp>
          <p:sp>
            <p:nvSpPr>
              <p:cNvPr id="2306" name="Freeform 72"/>
              <p:cNvSpPr>
                <a:spLocks noEditPoints="1"/>
              </p:cNvSpPr>
              <p:nvPr/>
            </p:nvSpPr>
            <p:spPr bwMode="auto">
              <a:xfrm>
                <a:off x="963613" y="2174875"/>
                <a:ext cx="211138" cy="241300"/>
              </a:xfrm>
              <a:custGeom>
                <a:avLst/>
                <a:gdLst>
                  <a:gd name="T0" fmla="*/ 2147483647 w 133"/>
                  <a:gd name="T1" fmla="*/ 2147483647 h 152"/>
                  <a:gd name="T2" fmla="*/ 2147483647 w 133"/>
                  <a:gd name="T3" fmla="*/ 2147483647 h 152"/>
                  <a:gd name="T4" fmla="*/ 2147483647 w 133"/>
                  <a:gd name="T5" fmla="*/ 2147483647 h 152"/>
                  <a:gd name="T6" fmla="*/ 2147483647 w 133"/>
                  <a:gd name="T7" fmla="*/ 2147483647 h 152"/>
                  <a:gd name="T8" fmla="*/ 2147483647 w 133"/>
                  <a:gd name="T9" fmla="*/ 2147483647 h 152"/>
                  <a:gd name="T10" fmla="*/ 2147483647 w 133"/>
                  <a:gd name="T11" fmla="*/ 2147483647 h 152"/>
                  <a:gd name="T12" fmla="*/ 2147483647 w 133"/>
                  <a:gd name="T13" fmla="*/ 2147483647 h 152"/>
                  <a:gd name="T14" fmla="*/ 2147483647 w 133"/>
                  <a:gd name="T15" fmla="*/ 2147483647 h 152"/>
                  <a:gd name="T16" fmla="*/ 2147483647 w 133"/>
                  <a:gd name="T17" fmla="*/ 2147483647 h 152"/>
                  <a:gd name="T18" fmla="*/ 2147483647 w 133"/>
                  <a:gd name="T19" fmla="*/ 2147483647 h 152"/>
                  <a:gd name="T20" fmla="*/ 2147483647 w 133"/>
                  <a:gd name="T21" fmla="*/ 2147483647 h 152"/>
                  <a:gd name="T22" fmla="*/ 2147483647 w 133"/>
                  <a:gd name="T23" fmla="*/ 2147483647 h 152"/>
                  <a:gd name="T24" fmla="*/ 2147483647 w 133"/>
                  <a:gd name="T25" fmla="*/ 2147483647 h 152"/>
                  <a:gd name="T26" fmla="*/ 2147483647 w 133"/>
                  <a:gd name="T27" fmla="*/ 0 h 152"/>
                  <a:gd name="T28" fmla="*/ 2147483647 w 133"/>
                  <a:gd name="T29" fmla="*/ 2147483647 h 152"/>
                  <a:gd name="T30" fmla="*/ 2147483647 w 133"/>
                  <a:gd name="T31" fmla="*/ 2147483647 h 152"/>
                  <a:gd name="T32" fmla="*/ 2147483647 w 133"/>
                  <a:gd name="T33" fmla="*/ 2147483647 h 152"/>
                  <a:gd name="T34" fmla="*/ 2147483647 w 133"/>
                  <a:gd name="T35" fmla="*/ 2147483647 h 152"/>
                  <a:gd name="T36" fmla="*/ 2147483647 w 133"/>
                  <a:gd name="T37" fmla="*/ 2147483647 h 152"/>
                  <a:gd name="T38" fmla="*/ 2147483647 w 133"/>
                  <a:gd name="T39" fmla="*/ 2147483647 h 152"/>
                  <a:gd name="T40" fmla="*/ 2147483647 w 133"/>
                  <a:gd name="T41" fmla="*/ 2147483647 h 152"/>
                  <a:gd name="T42" fmla="*/ 2147483647 w 133"/>
                  <a:gd name="T43" fmla="*/ 2147483647 h 152"/>
                  <a:gd name="T44" fmla="*/ 2147483647 w 133"/>
                  <a:gd name="T45" fmla="*/ 2147483647 h 152"/>
                  <a:gd name="T46" fmla="*/ 0 w 133"/>
                  <a:gd name="T47" fmla="*/ 2147483647 h 152"/>
                  <a:gd name="T48" fmla="*/ 2147483647 w 133"/>
                  <a:gd name="T49" fmla="*/ 2147483647 h 152"/>
                  <a:gd name="T50" fmla="*/ 2147483647 w 133"/>
                  <a:gd name="T51" fmla="*/ 2147483647 h 152"/>
                  <a:gd name="T52" fmla="*/ 2147483647 w 133"/>
                  <a:gd name="T53" fmla="*/ 2147483647 h 152"/>
                  <a:gd name="T54" fmla="*/ 2147483647 w 133"/>
                  <a:gd name="T55" fmla="*/ 2147483647 h 152"/>
                  <a:gd name="T56" fmla="*/ 2147483647 w 133"/>
                  <a:gd name="T57" fmla="*/ 2147483647 h 152"/>
                  <a:gd name="T58" fmla="*/ 2147483647 w 133"/>
                  <a:gd name="T59" fmla="*/ 2147483647 h 152"/>
                  <a:gd name="T60" fmla="*/ 2147483647 w 133"/>
                  <a:gd name="T61" fmla="*/ 2147483647 h 152"/>
                  <a:gd name="T62" fmla="*/ 2147483647 w 133"/>
                  <a:gd name="T63" fmla="*/ 0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52"/>
                  <a:gd name="T98" fmla="*/ 133 w 133"/>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52">
                    <a:moveTo>
                      <a:pt x="107" y="7"/>
                    </a:moveTo>
                    <a:lnTo>
                      <a:pt x="32" y="28"/>
                    </a:lnTo>
                    <a:lnTo>
                      <a:pt x="48" y="37"/>
                    </a:lnTo>
                    <a:lnTo>
                      <a:pt x="49" y="37"/>
                    </a:lnTo>
                    <a:lnTo>
                      <a:pt x="49" y="40"/>
                    </a:lnTo>
                    <a:lnTo>
                      <a:pt x="28" y="77"/>
                    </a:lnTo>
                    <a:lnTo>
                      <a:pt x="9" y="115"/>
                    </a:lnTo>
                    <a:lnTo>
                      <a:pt x="68" y="145"/>
                    </a:lnTo>
                    <a:lnTo>
                      <a:pt x="86" y="110"/>
                    </a:lnTo>
                    <a:lnTo>
                      <a:pt x="107" y="75"/>
                    </a:lnTo>
                    <a:lnTo>
                      <a:pt x="107" y="72"/>
                    </a:lnTo>
                    <a:lnTo>
                      <a:pt x="126" y="82"/>
                    </a:lnTo>
                    <a:lnTo>
                      <a:pt x="107" y="7"/>
                    </a:lnTo>
                    <a:close/>
                    <a:moveTo>
                      <a:pt x="110" y="0"/>
                    </a:moveTo>
                    <a:lnTo>
                      <a:pt x="112" y="4"/>
                    </a:lnTo>
                    <a:lnTo>
                      <a:pt x="133" y="86"/>
                    </a:lnTo>
                    <a:lnTo>
                      <a:pt x="133" y="91"/>
                    </a:lnTo>
                    <a:lnTo>
                      <a:pt x="110" y="81"/>
                    </a:lnTo>
                    <a:lnTo>
                      <a:pt x="91" y="112"/>
                    </a:lnTo>
                    <a:lnTo>
                      <a:pt x="72" y="150"/>
                    </a:lnTo>
                    <a:lnTo>
                      <a:pt x="70" y="152"/>
                    </a:lnTo>
                    <a:lnTo>
                      <a:pt x="68" y="152"/>
                    </a:lnTo>
                    <a:lnTo>
                      <a:pt x="4" y="119"/>
                    </a:lnTo>
                    <a:lnTo>
                      <a:pt x="0" y="117"/>
                    </a:lnTo>
                    <a:lnTo>
                      <a:pt x="2" y="115"/>
                    </a:lnTo>
                    <a:lnTo>
                      <a:pt x="23" y="75"/>
                    </a:lnTo>
                    <a:lnTo>
                      <a:pt x="42" y="40"/>
                    </a:lnTo>
                    <a:lnTo>
                      <a:pt x="25" y="30"/>
                    </a:lnTo>
                    <a:lnTo>
                      <a:pt x="18" y="26"/>
                    </a:lnTo>
                    <a:lnTo>
                      <a:pt x="25" y="25"/>
                    </a:lnTo>
                    <a:lnTo>
                      <a:pt x="109" y="2"/>
                    </a:lnTo>
                    <a:lnTo>
                      <a:pt x="110"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07" name="Freeform 73"/>
              <p:cNvSpPr>
                <a:spLocks/>
              </p:cNvSpPr>
              <p:nvPr/>
            </p:nvSpPr>
            <p:spPr bwMode="auto">
              <a:xfrm>
                <a:off x="787400" y="2587625"/>
                <a:ext cx="190500" cy="236538"/>
              </a:xfrm>
              <a:custGeom>
                <a:avLst/>
                <a:gdLst>
                  <a:gd name="T0" fmla="*/ 2147483647 w 120"/>
                  <a:gd name="T1" fmla="*/ 0 h 149"/>
                  <a:gd name="T2" fmla="*/ 2147483647 w 120"/>
                  <a:gd name="T3" fmla="*/ 2147483647 h 149"/>
                  <a:gd name="T4" fmla="*/ 2147483647 w 120"/>
                  <a:gd name="T5" fmla="*/ 2147483647 h 149"/>
                  <a:gd name="T6" fmla="*/ 2147483647 w 120"/>
                  <a:gd name="T7" fmla="*/ 2147483647 h 149"/>
                  <a:gd name="T8" fmla="*/ 0 w 120"/>
                  <a:gd name="T9" fmla="*/ 2147483647 h 149"/>
                  <a:gd name="T10" fmla="*/ 2147483647 w 120"/>
                  <a:gd name="T11" fmla="*/ 2147483647 h 149"/>
                  <a:gd name="T12" fmla="*/ 2147483647 w 120"/>
                  <a:gd name="T13" fmla="*/ 2147483647 h 149"/>
                  <a:gd name="T14" fmla="*/ 2147483647 w 120"/>
                  <a:gd name="T15" fmla="*/ 0 h 14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49"/>
                  <a:gd name="T26" fmla="*/ 120 w 120"/>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49">
                    <a:moveTo>
                      <a:pt x="85" y="0"/>
                    </a:moveTo>
                    <a:lnTo>
                      <a:pt x="120" y="79"/>
                    </a:lnTo>
                    <a:lnTo>
                      <a:pt x="97" y="70"/>
                    </a:lnTo>
                    <a:lnTo>
                      <a:pt x="70" y="149"/>
                    </a:lnTo>
                    <a:lnTo>
                      <a:pt x="0" y="126"/>
                    </a:lnTo>
                    <a:lnTo>
                      <a:pt x="29" y="44"/>
                    </a:lnTo>
                    <a:lnTo>
                      <a:pt x="7" y="35"/>
                    </a:lnTo>
                    <a:lnTo>
                      <a:pt x="85" y="0"/>
                    </a:lnTo>
                    <a:close/>
                  </a:path>
                </a:pathLst>
              </a:custGeom>
              <a:solidFill>
                <a:srgbClr val="47D7F4"/>
              </a:solidFill>
              <a:ln w="0">
                <a:solidFill>
                  <a:srgbClr val="47D7F4"/>
                </a:solidFill>
                <a:prstDash val="solid"/>
                <a:round/>
                <a:headEnd/>
                <a:tailEnd/>
              </a:ln>
            </p:spPr>
            <p:txBody>
              <a:bodyPr/>
              <a:lstStyle/>
              <a:p>
                <a:endParaRPr lang="en-US" smtClean="0">
                  <a:solidFill>
                    <a:prstClr val="black"/>
                  </a:solidFill>
                  <a:latin typeface="Arial"/>
                </a:endParaRPr>
              </a:p>
            </p:txBody>
          </p:sp>
          <p:sp>
            <p:nvSpPr>
              <p:cNvPr id="2308" name="Freeform 74"/>
              <p:cNvSpPr>
                <a:spLocks noEditPoints="1"/>
              </p:cNvSpPr>
              <p:nvPr/>
            </p:nvSpPr>
            <p:spPr bwMode="auto">
              <a:xfrm>
                <a:off x="781050" y="2582863"/>
                <a:ext cx="204788" cy="246063"/>
              </a:xfrm>
              <a:custGeom>
                <a:avLst/>
                <a:gdLst>
                  <a:gd name="T0" fmla="*/ 2147483647 w 129"/>
                  <a:gd name="T1" fmla="*/ 2147483647 h 155"/>
                  <a:gd name="T2" fmla="*/ 2147483647 w 129"/>
                  <a:gd name="T3" fmla="*/ 2147483647 h 155"/>
                  <a:gd name="T4" fmla="*/ 2147483647 w 129"/>
                  <a:gd name="T5" fmla="*/ 2147483647 h 155"/>
                  <a:gd name="T6" fmla="*/ 2147483647 w 129"/>
                  <a:gd name="T7" fmla="*/ 2147483647 h 155"/>
                  <a:gd name="T8" fmla="*/ 2147483647 w 129"/>
                  <a:gd name="T9" fmla="*/ 2147483647 h 155"/>
                  <a:gd name="T10" fmla="*/ 2147483647 w 129"/>
                  <a:gd name="T11" fmla="*/ 2147483647 h 155"/>
                  <a:gd name="T12" fmla="*/ 2147483647 w 129"/>
                  <a:gd name="T13" fmla="*/ 2147483647 h 155"/>
                  <a:gd name="T14" fmla="*/ 2147483647 w 129"/>
                  <a:gd name="T15" fmla="*/ 2147483647 h 155"/>
                  <a:gd name="T16" fmla="*/ 2147483647 w 129"/>
                  <a:gd name="T17" fmla="*/ 2147483647 h 155"/>
                  <a:gd name="T18" fmla="*/ 2147483647 w 129"/>
                  <a:gd name="T19" fmla="*/ 2147483647 h 155"/>
                  <a:gd name="T20" fmla="*/ 2147483647 w 129"/>
                  <a:gd name="T21" fmla="*/ 2147483647 h 155"/>
                  <a:gd name="T22" fmla="*/ 2147483647 w 129"/>
                  <a:gd name="T23" fmla="*/ 2147483647 h 155"/>
                  <a:gd name="T24" fmla="*/ 2147483647 w 129"/>
                  <a:gd name="T25" fmla="*/ 2147483647 h 155"/>
                  <a:gd name="T26" fmla="*/ 2147483647 w 129"/>
                  <a:gd name="T27" fmla="*/ 2147483647 h 155"/>
                  <a:gd name="T28" fmla="*/ 2147483647 w 129"/>
                  <a:gd name="T29" fmla="*/ 0 h 155"/>
                  <a:gd name="T30" fmla="*/ 2147483647 w 129"/>
                  <a:gd name="T31" fmla="*/ 2147483647 h 155"/>
                  <a:gd name="T32" fmla="*/ 2147483647 w 129"/>
                  <a:gd name="T33" fmla="*/ 2147483647 h 155"/>
                  <a:gd name="T34" fmla="*/ 2147483647 w 129"/>
                  <a:gd name="T35" fmla="*/ 2147483647 h 155"/>
                  <a:gd name="T36" fmla="*/ 2147483647 w 129"/>
                  <a:gd name="T37" fmla="*/ 2147483647 h 155"/>
                  <a:gd name="T38" fmla="*/ 2147483647 w 129"/>
                  <a:gd name="T39" fmla="*/ 2147483647 h 155"/>
                  <a:gd name="T40" fmla="*/ 2147483647 w 129"/>
                  <a:gd name="T41" fmla="*/ 2147483647 h 155"/>
                  <a:gd name="T42" fmla="*/ 2147483647 w 129"/>
                  <a:gd name="T43" fmla="*/ 2147483647 h 155"/>
                  <a:gd name="T44" fmla="*/ 2147483647 w 129"/>
                  <a:gd name="T45" fmla="*/ 2147483647 h 155"/>
                  <a:gd name="T46" fmla="*/ 2147483647 w 129"/>
                  <a:gd name="T47" fmla="*/ 2147483647 h 155"/>
                  <a:gd name="T48" fmla="*/ 2147483647 w 129"/>
                  <a:gd name="T49" fmla="*/ 2147483647 h 155"/>
                  <a:gd name="T50" fmla="*/ 0 w 129"/>
                  <a:gd name="T51" fmla="*/ 2147483647 h 155"/>
                  <a:gd name="T52" fmla="*/ 2147483647 w 129"/>
                  <a:gd name="T53" fmla="*/ 2147483647 h 155"/>
                  <a:gd name="T54" fmla="*/ 2147483647 w 129"/>
                  <a:gd name="T55" fmla="*/ 2147483647 h 155"/>
                  <a:gd name="T56" fmla="*/ 2147483647 w 129"/>
                  <a:gd name="T57" fmla="*/ 2147483647 h 155"/>
                  <a:gd name="T58" fmla="*/ 2147483647 w 129"/>
                  <a:gd name="T59" fmla="*/ 2147483647 h 155"/>
                  <a:gd name="T60" fmla="*/ 2147483647 w 129"/>
                  <a:gd name="T61" fmla="*/ 2147483647 h 155"/>
                  <a:gd name="T62" fmla="*/ 2147483647 w 129"/>
                  <a:gd name="T63" fmla="*/ 2147483647 h 155"/>
                  <a:gd name="T64" fmla="*/ 2147483647 w 129"/>
                  <a:gd name="T65" fmla="*/ 2147483647 h 155"/>
                  <a:gd name="T66" fmla="*/ 2147483647 w 129"/>
                  <a:gd name="T67" fmla="*/ 0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9"/>
                  <a:gd name="T103" fmla="*/ 0 h 155"/>
                  <a:gd name="T104" fmla="*/ 129 w 129"/>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9" h="155">
                    <a:moveTo>
                      <a:pt x="89" y="9"/>
                    </a:moveTo>
                    <a:lnTo>
                      <a:pt x="19" y="38"/>
                    </a:lnTo>
                    <a:lnTo>
                      <a:pt x="35" y="45"/>
                    </a:lnTo>
                    <a:lnTo>
                      <a:pt x="37" y="45"/>
                    </a:lnTo>
                    <a:lnTo>
                      <a:pt x="37" y="49"/>
                    </a:lnTo>
                    <a:lnTo>
                      <a:pt x="21" y="89"/>
                    </a:lnTo>
                    <a:lnTo>
                      <a:pt x="9" y="127"/>
                    </a:lnTo>
                    <a:lnTo>
                      <a:pt x="72" y="148"/>
                    </a:lnTo>
                    <a:lnTo>
                      <a:pt x="84" y="112"/>
                    </a:lnTo>
                    <a:lnTo>
                      <a:pt x="100" y="73"/>
                    </a:lnTo>
                    <a:lnTo>
                      <a:pt x="100" y="70"/>
                    </a:lnTo>
                    <a:lnTo>
                      <a:pt x="103" y="71"/>
                    </a:lnTo>
                    <a:lnTo>
                      <a:pt x="121" y="78"/>
                    </a:lnTo>
                    <a:lnTo>
                      <a:pt x="89" y="9"/>
                    </a:lnTo>
                    <a:close/>
                    <a:moveTo>
                      <a:pt x="91" y="0"/>
                    </a:moveTo>
                    <a:lnTo>
                      <a:pt x="93" y="3"/>
                    </a:lnTo>
                    <a:lnTo>
                      <a:pt x="128" y="82"/>
                    </a:lnTo>
                    <a:lnTo>
                      <a:pt x="129" y="87"/>
                    </a:lnTo>
                    <a:lnTo>
                      <a:pt x="124" y="85"/>
                    </a:lnTo>
                    <a:lnTo>
                      <a:pt x="103" y="78"/>
                    </a:lnTo>
                    <a:lnTo>
                      <a:pt x="89" y="113"/>
                    </a:lnTo>
                    <a:lnTo>
                      <a:pt x="77" y="153"/>
                    </a:lnTo>
                    <a:lnTo>
                      <a:pt x="75" y="155"/>
                    </a:lnTo>
                    <a:lnTo>
                      <a:pt x="74" y="155"/>
                    </a:lnTo>
                    <a:lnTo>
                      <a:pt x="4" y="132"/>
                    </a:lnTo>
                    <a:lnTo>
                      <a:pt x="0" y="131"/>
                    </a:lnTo>
                    <a:lnTo>
                      <a:pt x="2" y="129"/>
                    </a:lnTo>
                    <a:lnTo>
                      <a:pt x="16" y="87"/>
                    </a:lnTo>
                    <a:lnTo>
                      <a:pt x="30" y="49"/>
                    </a:lnTo>
                    <a:lnTo>
                      <a:pt x="11" y="42"/>
                    </a:lnTo>
                    <a:lnTo>
                      <a:pt x="4" y="38"/>
                    </a:lnTo>
                    <a:lnTo>
                      <a:pt x="11" y="36"/>
                    </a:lnTo>
                    <a:lnTo>
                      <a:pt x="89" y="2"/>
                    </a:lnTo>
                    <a:lnTo>
                      <a:pt x="9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09" name="Freeform 75"/>
              <p:cNvSpPr>
                <a:spLocks/>
              </p:cNvSpPr>
              <p:nvPr/>
            </p:nvSpPr>
            <p:spPr bwMode="auto">
              <a:xfrm>
                <a:off x="665163" y="3025775"/>
                <a:ext cx="185738" cy="234950"/>
              </a:xfrm>
              <a:custGeom>
                <a:avLst/>
                <a:gdLst>
                  <a:gd name="T0" fmla="*/ 2147483647 w 117"/>
                  <a:gd name="T1" fmla="*/ 0 h 148"/>
                  <a:gd name="T2" fmla="*/ 2147483647 w 117"/>
                  <a:gd name="T3" fmla="*/ 2147483647 h 148"/>
                  <a:gd name="T4" fmla="*/ 2147483647 w 117"/>
                  <a:gd name="T5" fmla="*/ 2147483647 h 148"/>
                  <a:gd name="T6" fmla="*/ 2147483647 w 117"/>
                  <a:gd name="T7" fmla="*/ 2147483647 h 148"/>
                  <a:gd name="T8" fmla="*/ 2147483647 w 117"/>
                  <a:gd name="T9" fmla="*/ 2147483647 h 148"/>
                  <a:gd name="T10" fmla="*/ 2147483647 w 117"/>
                  <a:gd name="T11" fmla="*/ 2147483647 h 148"/>
                  <a:gd name="T12" fmla="*/ 0 w 117"/>
                  <a:gd name="T13" fmla="*/ 2147483647 h 148"/>
                  <a:gd name="T14" fmla="*/ 2147483647 w 117"/>
                  <a:gd name="T15" fmla="*/ 0 h 148"/>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148"/>
                  <a:gd name="T26" fmla="*/ 117 w 117"/>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148">
                    <a:moveTo>
                      <a:pt x="71" y="0"/>
                    </a:moveTo>
                    <a:lnTo>
                      <a:pt x="117" y="70"/>
                    </a:lnTo>
                    <a:lnTo>
                      <a:pt x="94" y="66"/>
                    </a:lnTo>
                    <a:lnTo>
                      <a:pt x="78" y="148"/>
                    </a:lnTo>
                    <a:lnTo>
                      <a:pt x="7" y="136"/>
                    </a:lnTo>
                    <a:lnTo>
                      <a:pt x="23" y="51"/>
                    </a:lnTo>
                    <a:lnTo>
                      <a:pt x="0" y="45"/>
                    </a:lnTo>
                    <a:lnTo>
                      <a:pt x="71" y="0"/>
                    </a:lnTo>
                    <a:close/>
                  </a:path>
                </a:pathLst>
              </a:custGeom>
              <a:solidFill>
                <a:srgbClr val="47D7F4"/>
              </a:solidFill>
              <a:ln w="0">
                <a:solidFill>
                  <a:srgbClr val="47D7F4"/>
                </a:solidFill>
                <a:prstDash val="solid"/>
                <a:round/>
                <a:headEnd/>
                <a:tailEnd/>
              </a:ln>
            </p:spPr>
            <p:txBody>
              <a:bodyPr/>
              <a:lstStyle/>
              <a:p>
                <a:endParaRPr lang="en-US" smtClean="0">
                  <a:solidFill>
                    <a:prstClr val="black"/>
                  </a:solidFill>
                  <a:latin typeface="Arial"/>
                </a:endParaRPr>
              </a:p>
            </p:txBody>
          </p:sp>
          <p:sp>
            <p:nvSpPr>
              <p:cNvPr id="2310" name="Freeform 76"/>
              <p:cNvSpPr>
                <a:spLocks noEditPoints="1"/>
              </p:cNvSpPr>
              <p:nvPr/>
            </p:nvSpPr>
            <p:spPr bwMode="auto">
              <a:xfrm>
                <a:off x="654050" y="3021013"/>
                <a:ext cx="204788" cy="246063"/>
              </a:xfrm>
              <a:custGeom>
                <a:avLst/>
                <a:gdLst>
                  <a:gd name="T0" fmla="*/ 2147483647 w 129"/>
                  <a:gd name="T1" fmla="*/ 2147483647 h 155"/>
                  <a:gd name="T2" fmla="*/ 2147483647 w 129"/>
                  <a:gd name="T3" fmla="*/ 2147483647 h 155"/>
                  <a:gd name="T4" fmla="*/ 2147483647 w 129"/>
                  <a:gd name="T5" fmla="*/ 2147483647 h 155"/>
                  <a:gd name="T6" fmla="*/ 2147483647 w 129"/>
                  <a:gd name="T7" fmla="*/ 2147483647 h 155"/>
                  <a:gd name="T8" fmla="*/ 2147483647 w 129"/>
                  <a:gd name="T9" fmla="*/ 2147483647 h 155"/>
                  <a:gd name="T10" fmla="*/ 2147483647 w 129"/>
                  <a:gd name="T11" fmla="*/ 2147483647 h 155"/>
                  <a:gd name="T12" fmla="*/ 2147483647 w 129"/>
                  <a:gd name="T13" fmla="*/ 2147483647 h 155"/>
                  <a:gd name="T14" fmla="*/ 2147483647 w 129"/>
                  <a:gd name="T15" fmla="*/ 2147483647 h 155"/>
                  <a:gd name="T16" fmla="*/ 2147483647 w 129"/>
                  <a:gd name="T17" fmla="*/ 2147483647 h 155"/>
                  <a:gd name="T18" fmla="*/ 2147483647 w 129"/>
                  <a:gd name="T19" fmla="*/ 2147483647 h 155"/>
                  <a:gd name="T20" fmla="*/ 2147483647 w 129"/>
                  <a:gd name="T21" fmla="*/ 2147483647 h 155"/>
                  <a:gd name="T22" fmla="*/ 2147483647 w 129"/>
                  <a:gd name="T23" fmla="*/ 2147483647 h 155"/>
                  <a:gd name="T24" fmla="*/ 2147483647 w 129"/>
                  <a:gd name="T25" fmla="*/ 2147483647 h 155"/>
                  <a:gd name="T26" fmla="*/ 2147483647 w 129"/>
                  <a:gd name="T27" fmla="*/ 2147483647 h 155"/>
                  <a:gd name="T28" fmla="*/ 2147483647 w 129"/>
                  <a:gd name="T29" fmla="*/ 0 h 155"/>
                  <a:gd name="T30" fmla="*/ 2147483647 w 129"/>
                  <a:gd name="T31" fmla="*/ 2147483647 h 155"/>
                  <a:gd name="T32" fmla="*/ 2147483647 w 129"/>
                  <a:gd name="T33" fmla="*/ 2147483647 h 155"/>
                  <a:gd name="T34" fmla="*/ 2147483647 w 129"/>
                  <a:gd name="T35" fmla="*/ 2147483647 h 155"/>
                  <a:gd name="T36" fmla="*/ 2147483647 w 129"/>
                  <a:gd name="T37" fmla="*/ 2147483647 h 155"/>
                  <a:gd name="T38" fmla="*/ 2147483647 w 129"/>
                  <a:gd name="T39" fmla="*/ 2147483647 h 155"/>
                  <a:gd name="T40" fmla="*/ 2147483647 w 129"/>
                  <a:gd name="T41" fmla="*/ 2147483647 h 155"/>
                  <a:gd name="T42" fmla="*/ 2147483647 w 129"/>
                  <a:gd name="T43" fmla="*/ 2147483647 h 155"/>
                  <a:gd name="T44" fmla="*/ 2147483647 w 129"/>
                  <a:gd name="T45" fmla="*/ 2147483647 h 155"/>
                  <a:gd name="T46" fmla="*/ 2147483647 w 129"/>
                  <a:gd name="T47" fmla="*/ 2147483647 h 155"/>
                  <a:gd name="T48" fmla="*/ 2147483647 w 129"/>
                  <a:gd name="T49" fmla="*/ 2147483647 h 155"/>
                  <a:gd name="T50" fmla="*/ 2147483647 w 129"/>
                  <a:gd name="T51" fmla="*/ 2147483647 h 155"/>
                  <a:gd name="T52" fmla="*/ 2147483647 w 129"/>
                  <a:gd name="T53" fmla="*/ 2147483647 h 155"/>
                  <a:gd name="T54" fmla="*/ 2147483647 w 129"/>
                  <a:gd name="T55" fmla="*/ 2147483647 h 155"/>
                  <a:gd name="T56" fmla="*/ 2147483647 w 129"/>
                  <a:gd name="T57" fmla="*/ 2147483647 h 155"/>
                  <a:gd name="T58" fmla="*/ 2147483647 w 129"/>
                  <a:gd name="T59" fmla="*/ 2147483647 h 155"/>
                  <a:gd name="T60" fmla="*/ 0 w 129"/>
                  <a:gd name="T61" fmla="*/ 2147483647 h 155"/>
                  <a:gd name="T62" fmla="*/ 2147483647 w 129"/>
                  <a:gd name="T63" fmla="*/ 2147483647 h 155"/>
                  <a:gd name="T64" fmla="*/ 2147483647 w 129"/>
                  <a:gd name="T65" fmla="*/ 2147483647 h 155"/>
                  <a:gd name="T66" fmla="*/ 2147483647 w 129"/>
                  <a:gd name="T67" fmla="*/ 0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9"/>
                  <a:gd name="T103" fmla="*/ 0 h 155"/>
                  <a:gd name="T104" fmla="*/ 129 w 129"/>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9" h="155">
                    <a:moveTo>
                      <a:pt x="78" y="8"/>
                    </a:moveTo>
                    <a:lnTo>
                      <a:pt x="14" y="48"/>
                    </a:lnTo>
                    <a:lnTo>
                      <a:pt x="30" y="52"/>
                    </a:lnTo>
                    <a:lnTo>
                      <a:pt x="33" y="52"/>
                    </a:lnTo>
                    <a:lnTo>
                      <a:pt x="33" y="54"/>
                    </a:lnTo>
                    <a:lnTo>
                      <a:pt x="24" y="97"/>
                    </a:lnTo>
                    <a:lnTo>
                      <a:pt x="17" y="137"/>
                    </a:lnTo>
                    <a:lnTo>
                      <a:pt x="84" y="150"/>
                    </a:lnTo>
                    <a:lnTo>
                      <a:pt x="91" y="110"/>
                    </a:lnTo>
                    <a:lnTo>
                      <a:pt x="99" y="69"/>
                    </a:lnTo>
                    <a:lnTo>
                      <a:pt x="99" y="66"/>
                    </a:lnTo>
                    <a:lnTo>
                      <a:pt x="101" y="68"/>
                    </a:lnTo>
                    <a:lnTo>
                      <a:pt x="119" y="71"/>
                    </a:lnTo>
                    <a:lnTo>
                      <a:pt x="78" y="8"/>
                    </a:lnTo>
                    <a:close/>
                    <a:moveTo>
                      <a:pt x="78" y="0"/>
                    </a:moveTo>
                    <a:lnTo>
                      <a:pt x="82" y="3"/>
                    </a:lnTo>
                    <a:lnTo>
                      <a:pt x="127" y="73"/>
                    </a:lnTo>
                    <a:lnTo>
                      <a:pt x="129" y="76"/>
                    </a:lnTo>
                    <a:lnTo>
                      <a:pt x="124" y="76"/>
                    </a:lnTo>
                    <a:lnTo>
                      <a:pt x="105" y="73"/>
                    </a:lnTo>
                    <a:lnTo>
                      <a:pt x="96" y="111"/>
                    </a:lnTo>
                    <a:lnTo>
                      <a:pt x="89" y="151"/>
                    </a:lnTo>
                    <a:lnTo>
                      <a:pt x="87" y="155"/>
                    </a:lnTo>
                    <a:lnTo>
                      <a:pt x="85" y="155"/>
                    </a:lnTo>
                    <a:lnTo>
                      <a:pt x="14" y="143"/>
                    </a:lnTo>
                    <a:lnTo>
                      <a:pt x="10" y="141"/>
                    </a:lnTo>
                    <a:lnTo>
                      <a:pt x="12" y="139"/>
                    </a:lnTo>
                    <a:lnTo>
                      <a:pt x="19" y="96"/>
                    </a:lnTo>
                    <a:lnTo>
                      <a:pt x="28" y="57"/>
                    </a:lnTo>
                    <a:lnTo>
                      <a:pt x="7" y="52"/>
                    </a:lnTo>
                    <a:lnTo>
                      <a:pt x="0" y="50"/>
                    </a:lnTo>
                    <a:lnTo>
                      <a:pt x="7" y="47"/>
                    </a:lnTo>
                    <a:lnTo>
                      <a:pt x="78" y="1"/>
                    </a:lnTo>
                    <a:lnTo>
                      <a:pt x="78"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11" name="Freeform 77"/>
              <p:cNvSpPr>
                <a:spLocks/>
              </p:cNvSpPr>
              <p:nvPr/>
            </p:nvSpPr>
            <p:spPr bwMode="auto">
              <a:xfrm>
                <a:off x="742950" y="4508500"/>
                <a:ext cx="198438" cy="265113"/>
              </a:xfrm>
              <a:custGeom>
                <a:avLst/>
                <a:gdLst>
                  <a:gd name="T0" fmla="*/ 2147483647 w 125"/>
                  <a:gd name="T1" fmla="*/ 0 h 167"/>
                  <a:gd name="T2" fmla="*/ 2147483647 w 125"/>
                  <a:gd name="T3" fmla="*/ 2147483647 h 167"/>
                  <a:gd name="T4" fmla="*/ 2147483647 w 125"/>
                  <a:gd name="T5" fmla="*/ 2147483647 h 167"/>
                  <a:gd name="T6" fmla="*/ 2147483647 w 125"/>
                  <a:gd name="T7" fmla="*/ 2147483647 h 167"/>
                  <a:gd name="T8" fmla="*/ 2147483647 w 125"/>
                  <a:gd name="T9" fmla="*/ 2147483647 h 167"/>
                  <a:gd name="T10" fmla="*/ 2147483647 w 125"/>
                  <a:gd name="T11" fmla="*/ 2147483647 h 167"/>
                  <a:gd name="T12" fmla="*/ 0 w 125"/>
                  <a:gd name="T13" fmla="*/ 2147483647 h 167"/>
                  <a:gd name="T14" fmla="*/ 2147483647 w 125"/>
                  <a:gd name="T15" fmla="*/ 0 h 167"/>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67"/>
                  <a:gd name="T26" fmla="*/ 125 w 125"/>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67">
                    <a:moveTo>
                      <a:pt x="40" y="0"/>
                    </a:moveTo>
                    <a:lnTo>
                      <a:pt x="115" y="38"/>
                    </a:lnTo>
                    <a:lnTo>
                      <a:pt x="92" y="47"/>
                    </a:lnTo>
                    <a:lnTo>
                      <a:pt x="125" y="141"/>
                    </a:lnTo>
                    <a:lnTo>
                      <a:pt x="57" y="167"/>
                    </a:lnTo>
                    <a:lnTo>
                      <a:pt x="22" y="68"/>
                    </a:lnTo>
                    <a:lnTo>
                      <a:pt x="0" y="77"/>
                    </a:lnTo>
                    <a:lnTo>
                      <a:pt x="40"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312" name="Freeform 78"/>
              <p:cNvSpPr>
                <a:spLocks noEditPoints="1"/>
              </p:cNvSpPr>
              <p:nvPr/>
            </p:nvSpPr>
            <p:spPr bwMode="auto">
              <a:xfrm>
                <a:off x="735013" y="4502150"/>
                <a:ext cx="212725" cy="277813"/>
              </a:xfrm>
              <a:custGeom>
                <a:avLst/>
                <a:gdLst>
                  <a:gd name="T0" fmla="*/ 2147483647 w 134"/>
                  <a:gd name="T1" fmla="*/ 2147483647 h 175"/>
                  <a:gd name="T2" fmla="*/ 2147483647 w 134"/>
                  <a:gd name="T3" fmla="*/ 2147483647 h 175"/>
                  <a:gd name="T4" fmla="*/ 2147483647 w 134"/>
                  <a:gd name="T5" fmla="*/ 2147483647 h 175"/>
                  <a:gd name="T6" fmla="*/ 2147483647 w 134"/>
                  <a:gd name="T7" fmla="*/ 2147483647 h 175"/>
                  <a:gd name="T8" fmla="*/ 2147483647 w 134"/>
                  <a:gd name="T9" fmla="*/ 2147483647 h 175"/>
                  <a:gd name="T10" fmla="*/ 2147483647 w 134"/>
                  <a:gd name="T11" fmla="*/ 2147483647 h 175"/>
                  <a:gd name="T12" fmla="*/ 2147483647 w 134"/>
                  <a:gd name="T13" fmla="*/ 2147483647 h 175"/>
                  <a:gd name="T14" fmla="*/ 2147483647 w 134"/>
                  <a:gd name="T15" fmla="*/ 2147483647 h 175"/>
                  <a:gd name="T16" fmla="*/ 2147483647 w 134"/>
                  <a:gd name="T17" fmla="*/ 2147483647 h 175"/>
                  <a:gd name="T18" fmla="*/ 2147483647 w 134"/>
                  <a:gd name="T19" fmla="*/ 2147483647 h 175"/>
                  <a:gd name="T20" fmla="*/ 2147483647 w 134"/>
                  <a:gd name="T21" fmla="*/ 2147483647 h 175"/>
                  <a:gd name="T22" fmla="*/ 2147483647 w 134"/>
                  <a:gd name="T23" fmla="*/ 2147483647 h 175"/>
                  <a:gd name="T24" fmla="*/ 2147483647 w 134"/>
                  <a:gd name="T25" fmla="*/ 2147483647 h 175"/>
                  <a:gd name="T26" fmla="*/ 2147483647 w 134"/>
                  <a:gd name="T27" fmla="*/ 2147483647 h 175"/>
                  <a:gd name="T28" fmla="*/ 2147483647 w 134"/>
                  <a:gd name="T29" fmla="*/ 0 h 175"/>
                  <a:gd name="T30" fmla="*/ 2147483647 w 134"/>
                  <a:gd name="T31" fmla="*/ 2147483647 h 175"/>
                  <a:gd name="T32" fmla="*/ 2147483647 w 134"/>
                  <a:gd name="T33" fmla="*/ 2147483647 h 175"/>
                  <a:gd name="T34" fmla="*/ 2147483647 w 134"/>
                  <a:gd name="T35" fmla="*/ 2147483647 h 175"/>
                  <a:gd name="T36" fmla="*/ 2147483647 w 134"/>
                  <a:gd name="T37" fmla="*/ 2147483647 h 175"/>
                  <a:gd name="T38" fmla="*/ 2147483647 w 134"/>
                  <a:gd name="T39" fmla="*/ 2147483647 h 175"/>
                  <a:gd name="T40" fmla="*/ 2147483647 w 134"/>
                  <a:gd name="T41" fmla="*/ 2147483647 h 175"/>
                  <a:gd name="T42" fmla="*/ 2147483647 w 134"/>
                  <a:gd name="T43" fmla="*/ 2147483647 h 175"/>
                  <a:gd name="T44" fmla="*/ 2147483647 w 134"/>
                  <a:gd name="T45" fmla="*/ 2147483647 h 175"/>
                  <a:gd name="T46" fmla="*/ 2147483647 w 134"/>
                  <a:gd name="T47" fmla="*/ 2147483647 h 175"/>
                  <a:gd name="T48" fmla="*/ 2147483647 w 134"/>
                  <a:gd name="T49" fmla="*/ 2147483647 h 175"/>
                  <a:gd name="T50" fmla="*/ 2147483647 w 134"/>
                  <a:gd name="T51" fmla="*/ 2147483647 h 175"/>
                  <a:gd name="T52" fmla="*/ 2147483647 w 134"/>
                  <a:gd name="T53" fmla="*/ 2147483647 h 175"/>
                  <a:gd name="T54" fmla="*/ 2147483647 w 134"/>
                  <a:gd name="T55" fmla="*/ 2147483647 h 175"/>
                  <a:gd name="T56" fmla="*/ 2147483647 w 134"/>
                  <a:gd name="T57" fmla="*/ 2147483647 h 175"/>
                  <a:gd name="T58" fmla="*/ 2147483647 w 134"/>
                  <a:gd name="T59" fmla="*/ 2147483647 h 175"/>
                  <a:gd name="T60" fmla="*/ 0 w 134"/>
                  <a:gd name="T61" fmla="*/ 2147483647 h 175"/>
                  <a:gd name="T62" fmla="*/ 2147483647 w 134"/>
                  <a:gd name="T63" fmla="*/ 2147483647 h 175"/>
                  <a:gd name="T64" fmla="*/ 2147483647 w 134"/>
                  <a:gd name="T65" fmla="*/ 2147483647 h 175"/>
                  <a:gd name="T66" fmla="*/ 2147483647 w 134"/>
                  <a:gd name="T67" fmla="*/ 0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75"/>
                  <a:gd name="T104" fmla="*/ 134 w 134"/>
                  <a:gd name="T105" fmla="*/ 175 h 1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75">
                    <a:moveTo>
                      <a:pt x="47" y="9"/>
                    </a:moveTo>
                    <a:lnTo>
                      <a:pt x="12" y="77"/>
                    </a:lnTo>
                    <a:lnTo>
                      <a:pt x="27" y="70"/>
                    </a:lnTo>
                    <a:lnTo>
                      <a:pt x="29" y="68"/>
                    </a:lnTo>
                    <a:lnTo>
                      <a:pt x="31" y="72"/>
                    </a:lnTo>
                    <a:lnTo>
                      <a:pt x="47" y="121"/>
                    </a:lnTo>
                    <a:lnTo>
                      <a:pt x="64" y="168"/>
                    </a:lnTo>
                    <a:lnTo>
                      <a:pt x="127" y="145"/>
                    </a:lnTo>
                    <a:lnTo>
                      <a:pt x="111" y="100"/>
                    </a:lnTo>
                    <a:lnTo>
                      <a:pt x="96" y="53"/>
                    </a:lnTo>
                    <a:lnTo>
                      <a:pt x="94" y="49"/>
                    </a:lnTo>
                    <a:lnTo>
                      <a:pt x="97" y="49"/>
                    </a:lnTo>
                    <a:lnTo>
                      <a:pt x="115" y="42"/>
                    </a:lnTo>
                    <a:lnTo>
                      <a:pt x="47" y="9"/>
                    </a:lnTo>
                    <a:close/>
                    <a:moveTo>
                      <a:pt x="43" y="0"/>
                    </a:moveTo>
                    <a:lnTo>
                      <a:pt x="47" y="2"/>
                    </a:lnTo>
                    <a:lnTo>
                      <a:pt x="122" y="40"/>
                    </a:lnTo>
                    <a:lnTo>
                      <a:pt x="127" y="42"/>
                    </a:lnTo>
                    <a:lnTo>
                      <a:pt x="122" y="46"/>
                    </a:lnTo>
                    <a:lnTo>
                      <a:pt x="101" y="53"/>
                    </a:lnTo>
                    <a:lnTo>
                      <a:pt x="116" y="98"/>
                    </a:lnTo>
                    <a:lnTo>
                      <a:pt x="134" y="145"/>
                    </a:lnTo>
                    <a:lnTo>
                      <a:pt x="134" y="147"/>
                    </a:lnTo>
                    <a:lnTo>
                      <a:pt x="132" y="149"/>
                    </a:lnTo>
                    <a:lnTo>
                      <a:pt x="64" y="175"/>
                    </a:lnTo>
                    <a:lnTo>
                      <a:pt x="61" y="175"/>
                    </a:lnTo>
                    <a:lnTo>
                      <a:pt x="61" y="173"/>
                    </a:lnTo>
                    <a:lnTo>
                      <a:pt x="41" y="122"/>
                    </a:lnTo>
                    <a:lnTo>
                      <a:pt x="27" y="77"/>
                    </a:lnTo>
                    <a:lnTo>
                      <a:pt x="7" y="84"/>
                    </a:lnTo>
                    <a:lnTo>
                      <a:pt x="0" y="86"/>
                    </a:lnTo>
                    <a:lnTo>
                      <a:pt x="3" y="81"/>
                    </a:lnTo>
                    <a:lnTo>
                      <a:pt x="43" y="4"/>
                    </a:lnTo>
                    <a:lnTo>
                      <a:pt x="43"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13" name="Freeform 79"/>
              <p:cNvSpPr>
                <a:spLocks/>
              </p:cNvSpPr>
              <p:nvPr/>
            </p:nvSpPr>
            <p:spPr bwMode="auto">
              <a:xfrm>
                <a:off x="947738" y="4984750"/>
                <a:ext cx="212725" cy="255588"/>
              </a:xfrm>
              <a:custGeom>
                <a:avLst/>
                <a:gdLst>
                  <a:gd name="T0" fmla="*/ 2147483647 w 134"/>
                  <a:gd name="T1" fmla="*/ 0 h 161"/>
                  <a:gd name="T2" fmla="*/ 2147483647 w 134"/>
                  <a:gd name="T3" fmla="*/ 2147483647 h 161"/>
                  <a:gd name="T4" fmla="*/ 2147483647 w 134"/>
                  <a:gd name="T5" fmla="*/ 2147483647 h 161"/>
                  <a:gd name="T6" fmla="*/ 2147483647 w 134"/>
                  <a:gd name="T7" fmla="*/ 2147483647 h 161"/>
                  <a:gd name="T8" fmla="*/ 2147483647 w 134"/>
                  <a:gd name="T9" fmla="*/ 2147483647 h 161"/>
                  <a:gd name="T10" fmla="*/ 2147483647 w 134"/>
                  <a:gd name="T11" fmla="*/ 2147483647 h 161"/>
                  <a:gd name="T12" fmla="*/ 0 w 134"/>
                  <a:gd name="T13" fmla="*/ 2147483647 h 161"/>
                  <a:gd name="T14" fmla="*/ 2147483647 w 134"/>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161"/>
                  <a:gd name="T26" fmla="*/ 134 w 134"/>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161">
                    <a:moveTo>
                      <a:pt x="26" y="0"/>
                    </a:moveTo>
                    <a:lnTo>
                      <a:pt x="106" y="24"/>
                    </a:lnTo>
                    <a:lnTo>
                      <a:pt x="85" y="37"/>
                    </a:lnTo>
                    <a:lnTo>
                      <a:pt x="134" y="124"/>
                    </a:lnTo>
                    <a:lnTo>
                      <a:pt x="73" y="161"/>
                    </a:lnTo>
                    <a:lnTo>
                      <a:pt x="21" y="70"/>
                    </a:lnTo>
                    <a:lnTo>
                      <a:pt x="0" y="82"/>
                    </a:lnTo>
                    <a:lnTo>
                      <a:pt x="26"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314" name="Freeform 80"/>
              <p:cNvSpPr>
                <a:spLocks noEditPoints="1"/>
              </p:cNvSpPr>
              <p:nvPr/>
            </p:nvSpPr>
            <p:spPr bwMode="auto">
              <a:xfrm>
                <a:off x="939800" y="4978400"/>
                <a:ext cx="227013" cy="266700"/>
              </a:xfrm>
              <a:custGeom>
                <a:avLst/>
                <a:gdLst>
                  <a:gd name="T0" fmla="*/ 2147483647 w 143"/>
                  <a:gd name="T1" fmla="*/ 2147483647 h 168"/>
                  <a:gd name="T2" fmla="*/ 2147483647 w 143"/>
                  <a:gd name="T3" fmla="*/ 2147483647 h 168"/>
                  <a:gd name="T4" fmla="*/ 2147483647 w 143"/>
                  <a:gd name="T5" fmla="*/ 2147483647 h 168"/>
                  <a:gd name="T6" fmla="*/ 2147483647 w 143"/>
                  <a:gd name="T7" fmla="*/ 2147483647 h 168"/>
                  <a:gd name="T8" fmla="*/ 2147483647 w 143"/>
                  <a:gd name="T9" fmla="*/ 2147483647 h 168"/>
                  <a:gd name="T10" fmla="*/ 2147483647 w 143"/>
                  <a:gd name="T11" fmla="*/ 2147483647 h 168"/>
                  <a:gd name="T12" fmla="*/ 2147483647 w 143"/>
                  <a:gd name="T13" fmla="*/ 2147483647 h 168"/>
                  <a:gd name="T14" fmla="*/ 2147483647 w 143"/>
                  <a:gd name="T15" fmla="*/ 2147483647 h 168"/>
                  <a:gd name="T16" fmla="*/ 2147483647 w 143"/>
                  <a:gd name="T17" fmla="*/ 2147483647 h 168"/>
                  <a:gd name="T18" fmla="*/ 2147483647 w 143"/>
                  <a:gd name="T19" fmla="*/ 2147483647 h 168"/>
                  <a:gd name="T20" fmla="*/ 2147483647 w 143"/>
                  <a:gd name="T21" fmla="*/ 2147483647 h 168"/>
                  <a:gd name="T22" fmla="*/ 2147483647 w 143"/>
                  <a:gd name="T23" fmla="*/ 2147483647 h 168"/>
                  <a:gd name="T24" fmla="*/ 2147483647 w 143"/>
                  <a:gd name="T25" fmla="*/ 2147483647 h 168"/>
                  <a:gd name="T26" fmla="*/ 2147483647 w 143"/>
                  <a:gd name="T27" fmla="*/ 2147483647 h 168"/>
                  <a:gd name="T28" fmla="*/ 2147483647 w 143"/>
                  <a:gd name="T29" fmla="*/ 0 h 168"/>
                  <a:gd name="T30" fmla="*/ 2147483647 w 143"/>
                  <a:gd name="T31" fmla="*/ 2147483647 h 168"/>
                  <a:gd name="T32" fmla="*/ 2147483647 w 143"/>
                  <a:gd name="T33" fmla="*/ 2147483647 h 168"/>
                  <a:gd name="T34" fmla="*/ 2147483647 w 143"/>
                  <a:gd name="T35" fmla="*/ 2147483647 h 168"/>
                  <a:gd name="T36" fmla="*/ 2147483647 w 143"/>
                  <a:gd name="T37" fmla="*/ 2147483647 h 168"/>
                  <a:gd name="T38" fmla="*/ 2147483647 w 143"/>
                  <a:gd name="T39" fmla="*/ 2147483647 h 168"/>
                  <a:gd name="T40" fmla="*/ 2147483647 w 143"/>
                  <a:gd name="T41" fmla="*/ 2147483647 h 168"/>
                  <a:gd name="T42" fmla="*/ 2147483647 w 143"/>
                  <a:gd name="T43" fmla="*/ 2147483647 h 168"/>
                  <a:gd name="T44" fmla="*/ 2147483647 w 143"/>
                  <a:gd name="T45" fmla="*/ 2147483647 h 168"/>
                  <a:gd name="T46" fmla="*/ 2147483647 w 143"/>
                  <a:gd name="T47" fmla="*/ 2147483647 h 168"/>
                  <a:gd name="T48" fmla="*/ 2147483647 w 143"/>
                  <a:gd name="T49" fmla="*/ 2147483647 h 168"/>
                  <a:gd name="T50" fmla="*/ 2147483647 w 143"/>
                  <a:gd name="T51" fmla="*/ 2147483647 h 168"/>
                  <a:gd name="T52" fmla="*/ 2147483647 w 143"/>
                  <a:gd name="T53" fmla="*/ 2147483647 h 168"/>
                  <a:gd name="T54" fmla="*/ 2147483647 w 143"/>
                  <a:gd name="T55" fmla="*/ 2147483647 h 168"/>
                  <a:gd name="T56" fmla="*/ 2147483647 w 143"/>
                  <a:gd name="T57" fmla="*/ 2147483647 h 168"/>
                  <a:gd name="T58" fmla="*/ 2147483647 w 143"/>
                  <a:gd name="T59" fmla="*/ 2147483647 h 168"/>
                  <a:gd name="T60" fmla="*/ 0 w 143"/>
                  <a:gd name="T61" fmla="*/ 2147483647 h 168"/>
                  <a:gd name="T62" fmla="*/ 2147483647 w 143"/>
                  <a:gd name="T63" fmla="*/ 2147483647 h 168"/>
                  <a:gd name="T64" fmla="*/ 2147483647 w 143"/>
                  <a:gd name="T65" fmla="*/ 2147483647 h 168"/>
                  <a:gd name="T66" fmla="*/ 2147483647 w 143"/>
                  <a:gd name="T67" fmla="*/ 0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35" y="7"/>
                    </a:moveTo>
                    <a:lnTo>
                      <a:pt x="10" y="81"/>
                    </a:lnTo>
                    <a:lnTo>
                      <a:pt x="26" y="72"/>
                    </a:lnTo>
                    <a:lnTo>
                      <a:pt x="28" y="70"/>
                    </a:lnTo>
                    <a:lnTo>
                      <a:pt x="29" y="74"/>
                    </a:lnTo>
                    <a:lnTo>
                      <a:pt x="54" y="119"/>
                    </a:lnTo>
                    <a:lnTo>
                      <a:pt x="80" y="161"/>
                    </a:lnTo>
                    <a:lnTo>
                      <a:pt x="136" y="128"/>
                    </a:lnTo>
                    <a:lnTo>
                      <a:pt x="111" y="86"/>
                    </a:lnTo>
                    <a:lnTo>
                      <a:pt x="89" y="42"/>
                    </a:lnTo>
                    <a:lnTo>
                      <a:pt x="87" y="39"/>
                    </a:lnTo>
                    <a:lnTo>
                      <a:pt x="90" y="39"/>
                    </a:lnTo>
                    <a:lnTo>
                      <a:pt x="106" y="30"/>
                    </a:lnTo>
                    <a:lnTo>
                      <a:pt x="35" y="7"/>
                    </a:lnTo>
                    <a:close/>
                    <a:moveTo>
                      <a:pt x="29" y="0"/>
                    </a:moveTo>
                    <a:lnTo>
                      <a:pt x="33" y="2"/>
                    </a:lnTo>
                    <a:lnTo>
                      <a:pt x="113" y="27"/>
                    </a:lnTo>
                    <a:lnTo>
                      <a:pt x="118" y="28"/>
                    </a:lnTo>
                    <a:lnTo>
                      <a:pt x="113" y="32"/>
                    </a:lnTo>
                    <a:lnTo>
                      <a:pt x="96" y="42"/>
                    </a:lnTo>
                    <a:lnTo>
                      <a:pt x="117" y="84"/>
                    </a:lnTo>
                    <a:lnTo>
                      <a:pt x="143" y="128"/>
                    </a:lnTo>
                    <a:lnTo>
                      <a:pt x="143" y="130"/>
                    </a:lnTo>
                    <a:lnTo>
                      <a:pt x="141" y="131"/>
                    </a:lnTo>
                    <a:lnTo>
                      <a:pt x="80" y="168"/>
                    </a:lnTo>
                    <a:lnTo>
                      <a:pt x="78" y="168"/>
                    </a:lnTo>
                    <a:lnTo>
                      <a:pt x="77" y="166"/>
                    </a:lnTo>
                    <a:lnTo>
                      <a:pt x="49" y="121"/>
                    </a:lnTo>
                    <a:lnTo>
                      <a:pt x="26" y="79"/>
                    </a:lnTo>
                    <a:lnTo>
                      <a:pt x="7" y="89"/>
                    </a:lnTo>
                    <a:lnTo>
                      <a:pt x="0" y="91"/>
                    </a:lnTo>
                    <a:lnTo>
                      <a:pt x="3" y="86"/>
                    </a:lnTo>
                    <a:lnTo>
                      <a:pt x="29" y="4"/>
                    </a:lnTo>
                    <a:lnTo>
                      <a:pt x="29"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15" name="Freeform 81"/>
              <p:cNvSpPr>
                <a:spLocks/>
              </p:cNvSpPr>
              <p:nvPr/>
            </p:nvSpPr>
            <p:spPr bwMode="auto">
              <a:xfrm>
                <a:off x="601663" y="3751263"/>
                <a:ext cx="193675" cy="263525"/>
              </a:xfrm>
              <a:custGeom>
                <a:avLst/>
                <a:gdLst>
                  <a:gd name="T0" fmla="*/ 2147483647 w 122"/>
                  <a:gd name="T1" fmla="*/ 0 h 166"/>
                  <a:gd name="T2" fmla="*/ 2147483647 w 122"/>
                  <a:gd name="T3" fmla="*/ 2147483647 h 166"/>
                  <a:gd name="T4" fmla="*/ 2147483647 w 122"/>
                  <a:gd name="T5" fmla="*/ 2147483647 h 166"/>
                  <a:gd name="T6" fmla="*/ 2147483647 w 122"/>
                  <a:gd name="T7" fmla="*/ 2147483647 h 166"/>
                  <a:gd name="T8" fmla="*/ 2147483647 w 122"/>
                  <a:gd name="T9" fmla="*/ 2147483647 h 166"/>
                  <a:gd name="T10" fmla="*/ 2147483647 w 122"/>
                  <a:gd name="T11" fmla="*/ 2147483647 h 166"/>
                  <a:gd name="T12" fmla="*/ 0 w 122"/>
                  <a:gd name="T13" fmla="*/ 2147483647 h 166"/>
                  <a:gd name="T14" fmla="*/ 2147483647 w 122"/>
                  <a:gd name="T15" fmla="*/ 0 h 166"/>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166"/>
                  <a:gd name="T26" fmla="*/ 122 w 122"/>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166">
                    <a:moveTo>
                      <a:pt x="59" y="0"/>
                    </a:moveTo>
                    <a:lnTo>
                      <a:pt x="122" y="58"/>
                    </a:lnTo>
                    <a:lnTo>
                      <a:pt x="98" y="60"/>
                    </a:lnTo>
                    <a:lnTo>
                      <a:pt x="104" y="159"/>
                    </a:lnTo>
                    <a:lnTo>
                      <a:pt x="33" y="166"/>
                    </a:lnTo>
                    <a:lnTo>
                      <a:pt x="24" y="61"/>
                    </a:lnTo>
                    <a:lnTo>
                      <a:pt x="0" y="63"/>
                    </a:lnTo>
                    <a:lnTo>
                      <a:pt x="59"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316" name="Freeform 82"/>
              <p:cNvSpPr>
                <a:spLocks noEditPoints="1"/>
              </p:cNvSpPr>
              <p:nvPr/>
            </p:nvSpPr>
            <p:spPr bwMode="auto">
              <a:xfrm>
                <a:off x="590550" y="3746500"/>
                <a:ext cx="212725" cy="274638"/>
              </a:xfrm>
              <a:custGeom>
                <a:avLst/>
                <a:gdLst>
                  <a:gd name="T0" fmla="*/ 2147483647 w 134"/>
                  <a:gd name="T1" fmla="*/ 2147483647 h 173"/>
                  <a:gd name="T2" fmla="*/ 2147483647 w 134"/>
                  <a:gd name="T3" fmla="*/ 2147483647 h 173"/>
                  <a:gd name="T4" fmla="*/ 2147483647 w 134"/>
                  <a:gd name="T5" fmla="*/ 2147483647 h 173"/>
                  <a:gd name="T6" fmla="*/ 2147483647 w 134"/>
                  <a:gd name="T7" fmla="*/ 2147483647 h 173"/>
                  <a:gd name="T8" fmla="*/ 2147483647 w 134"/>
                  <a:gd name="T9" fmla="*/ 2147483647 h 173"/>
                  <a:gd name="T10" fmla="*/ 2147483647 w 134"/>
                  <a:gd name="T11" fmla="*/ 2147483647 h 173"/>
                  <a:gd name="T12" fmla="*/ 2147483647 w 134"/>
                  <a:gd name="T13" fmla="*/ 2147483647 h 173"/>
                  <a:gd name="T14" fmla="*/ 2147483647 w 134"/>
                  <a:gd name="T15" fmla="*/ 2147483647 h 173"/>
                  <a:gd name="T16" fmla="*/ 2147483647 w 134"/>
                  <a:gd name="T17" fmla="*/ 2147483647 h 173"/>
                  <a:gd name="T18" fmla="*/ 2147483647 w 134"/>
                  <a:gd name="T19" fmla="*/ 2147483647 h 173"/>
                  <a:gd name="T20" fmla="*/ 2147483647 w 134"/>
                  <a:gd name="T21" fmla="*/ 2147483647 h 173"/>
                  <a:gd name="T22" fmla="*/ 2147483647 w 134"/>
                  <a:gd name="T23" fmla="*/ 2147483647 h 173"/>
                  <a:gd name="T24" fmla="*/ 2147483647 w 134"/>
                  <a:gd name="T25" fmla="*/ 2147483647 h 173"/>
                  <a:gd name="T26" fmla="*/ 2147483647 w 134"/>
                  <a:gd name="T27" fmla="*/ 2147483647 h 173"/>
                  <a:gd name="T28" fmla="*/ 2147483647 w 134"/>
                  <a:gd name="T29" fmla="*/ 0 h 173"/>
                  <a:gd name="T30" fmla="*/ 2147483647 w 134"/>
                  <a:gd name="T31" fmla="*/ 2147483647 h 173"/>
                  <a:gd name="T32" fmla="*/ 2147483647 w 134"/>
                  <a:gd name="T33" fmla="*/ 2147483647 h 173"/>
                  <a:gd name="T34" fmla="*/ 2147483647 w 134"/>
                  <a:gd name="T35" fmla="*/ 2147483647 h 173"/>
                  <a:gd name="T36" fmla="*/ 2147483647 w 134"/>
                  <a:gd name="T37" fmla="*/ 2147483647 h 173"/>
                  <a:gd name="T38" fmla="*/ 2147483647 w 134"/>
                  <a:gd name="T39" fmla="*/ 2147483647 h 173"/>
                  <a:gd name="T40" fmla="*/ 2147483647 w 134"/>
                  <a:gd name="T41" fmla="*/ 2147483647 h 173"/>
                  <a:gd name="T42" fmla="*/ 2147483647 w 134"/>
                  <a:gd name="T43" fmla="*/ 2147483647 h 173"/>
                  <a:gd name="T44" fmla="*/ 2147483647 w 134"/>
                  <a:gd name="T45" fmla="*/ 2147483647 h 173"/>
                  <a:gd name="T46" fmla="*/ 2147483647 w 134"/>
                  <a:gd name="T47" fmla="*/ 2147483647 h 173"/>
                  <a:gd name="T48" fmla="*/ 2147483647 w 134"/>
                  <a:gd name="T49" fmla="*/ 2147483647 h 173"/>
                  <a:gd name="T50" fmla="*/ 2147483647 w 134"/>
                  <a:gd name="T51" fmla="*/ 2147483647 h 173"/>
                  <a:gd name="T52" fmla="*/ 2147483647 w 134"/>
                  <a:gd name="T53" fmla="*/ 2147483647 h 173"/>
                  <a:gd name="T54" fmla="*/ 2147483647 w 134"/>
                  <a:gd name="T55" fmla="*/ 2147483647 h 173"/>
                  <a:gd name="T56" fmla="*/ 2147483647 w 134"/>
                  <a:gd name="T57" fmla="*/ 2147483647 h 173"/>
                  <a:gd name="T58" fmla="*/ 2147483647 w 134"/>
                  <a:gd name="T59" fmla="*/ 2147483647 h 173"/>
                  <a:gd name="T60" fmla="*/ 0 w 134"/>
                  <a:gd name="T61" fmla="*/ 2147483647 h 173"/>
                  <a:gd name="T62" fmla="*/ 2147483647 w 134"/>
                  <a:gd name="T63" fmla="*/ 2147483647 h 173"/>
                  <a:gd name="T64" fmla="*/ 2147483647 w 134"/>
                  <a:gd name="T65" fmla="*/ 2147483647 h 173"/>
                  <a:gd name="T66" fmla="*/ 2147483647 w 134"/>
                  <a:gd name="T67" fmla="*/ 0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73"/>
                  <a:gd name="T104" fmla="*/ 134 w 134"/>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73">
                    <a:moveTo>
                      <a:pt x="66" y="7"/>
                    </a:moveTo>
                    <a:lnTo>
                      <a:pt x="12" y="64"/>
                    </a:lnTo>
                    <a:lnTo>
                      <a:pt x="31" y="63"/>
                    </a:lnTo>
                    <a:lnTo>
                      <a:pt x="33" y="61"/>
                    </a:lnTo>
                    <a:lnTo>
                      <a:pt x="35" y="64"/>
                    </a:lnTo>
                    <a:lnTo>
                      <a:pt x="38" y="117"/>
                    </a:lnTo>
                    <a:lnTo>
                      <a:pt x="43" y="167"/>
                    </a:lnTo>
                    <a:lnTo>
                      <a:pt x="110" y="160"/>
                    </a:lnTo>
                    <a:lnTo>
                      <a:pt x="105" y="113"/>
                    </a:lnTo>
                    <a:lnTo>
                      <a:pt x="103" y="63"/>
                    </a:lnTo>
                    <a:lnTo>
                      <a:pt x="101" y="61"/>
                    </a:lnTo>
                    <a:lnTo>
                      <a:pt x="105" y="61"/>
                    </a:lnTo>
                    <a:lnTo>
                      <a:pt x="124" y="59"/>
                    </a:lnTo>
                    <a:lnTo>
                      <a:pt x="66" y="7"/>
                    </a:lnTo>
                    <a:close/>
                    <a:moveTo>
                      <a:pt x="66" y="0"/>
                    </a:moveTo>
                    <a:lnTo>
                      <a:pt x="68" y="2"/>
                    </a:lnTo>
                    <a:lnTo>
                      <a:pt x="131" y="59"/>
                    </a:lnTo>
                    <a:lnTo>
                      <a:pt x="134" y="63"/>
                    </a:lnTo>
                    <a:lnTo>
                      <a:pt x="129" y="64"/>
                    </a:lnTo>
                    <a:lnTo>
                      <a:pt x="108" y="66"/>
                    </a:lnTo>
                    <a:lnTo>
                      <a:pt x="110" y="112"/>
                    </a:lnTo>
                    <a:lnTo>
                      <a:pt x="115" y="162"/>
                    </a:lnTo>
                    <a:lnTo>
                      <a:pt x="115" y="164"/>
                    </a:lnTo>
                    <a:lnTo>
                      <a:pt x="111" y="166"/>
                    </a:lnTo>
                    <a:lnTo>
                      <a:pt x="40" y="173"/>
                    </a:lnTo>
                    <a:lnTo>
                      <a:pt x="38" y="173"/>
                    </a:lnTo>
                    <a:lnTo>
                      <a:pt x="38" y="169"/>
                    </a:lnTo>
                    <a:lnTo>
                      <a:pt x="33" y="119"/>
                    </a:lnTo>
                    <a:lnTo>
                      <a:pt x="29" y="68"/>
                    </a:lnTo>
                    <a:lnTo>
                      <a:pt x="7" y="70"/>
                    </a:lnTo>
                    <a:lnTo>
                      <a:pt x="0" y="70"/>
                    </a:lnTo>
                    <a:lnTo>
                      <a:pt x="5" y="64"/>
                    </a:lnTo>
                    <a:lnTo>
                      <a:pt x="64" y="2"/>
                    </a:lnTo>
                    <a:lnTo>
                      <a:pt x="66"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17" name="Freeform 83"/>
              <p:cNvSpPr>
                <a:spLocks/>
              </p:cNvSpPr>
              <p:nvPr/>
            </p:nvSpPr>
            <p:spPr bwMode="auto">
              <a:xfrm>
                <a:off x="1235075" y="5422900"/>
                <a:ext cx="222250" cy="238125"/>
              </a:xfrm>
              <a:custGeom>
                <a:avLst/>
                <a:gdLst>
                  <a:gd name="T0" fmla="*/ 2147483647 w 140"/>
                  <a:gd name="T1" fmla="*/ 0 h 150"/>
                  <a:gd name="T2" fmla="*/ 2147483647 w 140"/>
                  <a:gd name="T3" fmla="*/ 2147483647 h 150"/>
                  <a:gd name="T4" fmla="*/ 2147483647 w 140"/>
                  <a:gd name="T5" fmla="*/ 2147483647 h 150"/>
                  <a:gd name="T6" fmla="*/ 2147483647 w 140"/>
                  <a:gd name="T7" fmla="*/ 2147483647 h 150"/>
                  <a:gd name="T8" fmla="*/ 2147483647 w 140"/>
                  <a:gd name="T9" fmla="*/ 2147483647 h 150"/>
                  <a:gd name="T10" fmla="*/ 2147483647 w 140"/>
                  <a:gd name="T11" fmla="*/ 2147483647 h 150"/>
                  <a:gd name="T12" fmla="*/ 0 w 140"/>
                  <a:gd name="T13" fmla="*/ 2147483647 h 150"/>
                  <a:gd name="T14" fmla="*/ 2147483647 w 140"/>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0"/>
                  <a:gd name="T26" fmla="*/ 140 w 140"/>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0">
                    <a:moveTo>
                      <a:pt x="11" y="0"/>
                    </a:moveTo>
                    <a:lnTo>
                      <a:pt x="95" y="10"/>
                    </a:lnTo>
                    <a:lnTo>
                      <a:pt x="76" y="24"/>
                    </a:lnTo>
                    <a:lnTo>
                      <a:pt x="140" y="101"/>
                    </a:lnTo>
                    <a:lnTo>
                      <a:pt x="86" y="150"/>
                    </a:lnTo>
                    <a:lnTo>
                      <a:pt x="20" y="70"/>
                    </a:lnTo>
                    <a:lnTo>
                      <a:pt x="0" y="85"/>
                    </a:lnTo>
                    <a:lnTo>
                      <a:pt x="11"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318" name="Freeform 84"/>
              <p:cNvSpPr>
                <a:spLocks noEditPoints="1"/>
              </p:cNvSpPr>
              <p:nvPr/>
            </p:nvSpPr>
            <p:spPr bwMode="auto">
              <a:xfrm>
                <a:off x="1230313" y="5416550"/>
                <a:ext cx="233363" cy="249238"/>
              </a:xfrm>
              <a:custGeom>
                <a:avLst/>
                <a:gdLst>
                  <a:gd name="T0" fmla="*/ 2147483647 w 147"/>
                  <a:gd name="T1" fmla="*/ 2147483647 h 157"/>
                  <a:gd name="T2" fmla="*/ 2147483647 w 147"/>
                  <a:gd name="T3" fmla="*/ 2147483647 h 157"/>
                  <a:gd name="T4" fmla="*/ 2147483647 w 147"/>
                  <a:gd name="T5" fmla="*/ 2147483647 h 157"/>
                  <a:gd name="T6" fmla="*/ 2147483647 w 147"/>
                  <a:gd name="T7" fmla="*/ 2147483647 h 157"/>
                  <a:gd name="T8" fmla="*/ 2147483647 w 147"/>
                  <a:gd name="T9" fmla="*/ 2147483647 h 157"/>
                  <a:gd name="T10" fmla="*/ 2147483647 w 147"/>
                  <a:gd name="T11" fmla="*/ 2147483647 h 157"/>
                  <a:gd name="T12" fmla="*/ 2147483647 w 147"/>
                  <a:gd name="T13" fmla="*/ 2147483647 h 157"/>
                  <a:gd name="T14" fmla="*/ 2147483647 w 147"/>
                  <a:gd name="T15" fmla="*/ 2147483647 h 157"/>
                  <a:gd name="T16" fmla="*/ 2147483647 w 147"/>
                  <a:gd name="T17" fmla="*/ 2147483647 h 157"/>
                  <a:gd name="T18" fmla="*/ 2147483647 w 147"/>
                  <a:gd name="T19" fmla="*/ 2147483647 h 157"/>
                  <a:gd name="T20" fmla="*/ 2147483647 w 147"/>
                  <a:gd name="T21" fmla="*/ 2147483647 h 157"/>
                  <a:gd name="T22" fmla="*/ 2147483647 w 147"/>
                  <a:gd name="T23" fmla="*/ 2147483647 h 157"/>
                  <a:gd name="T24" fmla="*/ 2147483647 w 147"/>
                  <a:gd name="T25" fmla="*/ 2147483647 h 157"/>
                  <a:gd name="T26" fmla="*/ 2147483647 w 147"/>
                  <a:gd name="T27" fmla="*/ 2147483647 h 157"/>
                  <a:gd name="T28" fmla="*/ 2147483647 w 147"/>
                  <a:gd name="T29" fmla="*/ 0 h 157"/>
                  <a:gd name="T30" fmla="*/ 2147483647 w 147"/>
                  <a:gd name="T31" fmla="*/ 2147483647 h 157"/>
                  <a:gd name="T32" fmla="*/ 2147483647 w 147"/>
                  <a:gd name="T33" fmla="*/ 2147483647 h 157"/>
                  <a:gd name="T34" fmla="*/ 2147483647 w 147"/>
                  <a:gd name="T35" fmla="*/ 2147483647 h 157"/>
                  <a:gd name="T36" fmla="*/ 2147483647 w 147"/>
                  <a:gd name="T37" fmla="*/ 2147483647 h 157"/>
                  <a:gd name="T38" fmla="*/ 2147483647 w 147"/>
                  <a:gd name="T39" fmla="*/ 2147483647 h 157"/>
                  <a:gd name="T40" fmla="*/ 2147483647 w 147"/>
                  <a:gd name="T41" fmla="*/ 2147483647 h 157"/>
                  <a:gd name="T42" fmla="*/ 2147483647 w 147"/>
                  <a:gd name="T43" fmla="*/ 2147483647 h 157"/>
                  <a:gd name="T44" fmla="*/ 2147483647 w 147"/>
                  <a:gd name="T45" fmla="*/ 2147483647 h 157"/>
                  <a:gd name="T46" fmla="*/ 2147483647 w 147"/>
                  <a:gd name="T47" fmla="*/ 2147483647 h 157"/>
                  <a:gd name="T48" fmla="*/ 2147483647 w 147"/>
                  <a:gd name="T49" fmla="*/ 2147483647 h 157"/>
                  <a:gd name="T50" fmla="*/ 2147483647 w 147"/>
                  <a:gd name="T51" fmla="*/ 2147483647 h 157"/>
                  <a:gd name="T52" fmla="*/ 2147483647 w 147"/>
                  <a:gd name="T53" fmla="*/ 2147483647 h 157"/>
                  <a:gd name="T54" fmla="*/ 2147483647 w 147"/>
                  <a:gd name="T55" fmla="*/ 2147483647 h 157"/>
                  <a:gd name="T56" fmla="*/ 2147483647 w 147"/>
                  <a:gd name="T57" fmla="*/ 2147483647 h 157"/>
                  <a:gd name="T58" fmla="*/ 2147483647 w 147"/>
                  <a:gd name="T59" fmla="*/ 2147483647 h 157"/>
                  <a:gd name="T60" fmla="*/ 0 w 147"/>
                  <a:gd name="T61" fmla="*/ 2147483647 h 157"/>
                  <a:gd name="T62" fmla="*/ 2147483647 w 147"/>
                  <a:gd name="T63" fmla="*/ 2147483647 h 157"/>
                  <a:gd name="T64" fmla="*/ 2147483647 w 147"/>
                  <a:gd name="T65" fmla="*/ 2147483647 h 157"/>
                  <a:gd name="T66" fmla="*/ 2147483647 w 147"/>
                  <a:gd name="T67" fmla="*/ 2147483647 h 157"/>
                  <a:gd name="T68" fmla="*/ 2147483647 w 147"/>
                  <a:gd name="T69" fmla="*/ 2147483647 h 157"/>
                  <a:gd name="T70" fmla="*/ 2147483647 w 147"/>
                  <a:gd name="T71" fmla="*/ 2147483647 h 157"/>
                  <a:gd name="T72" fmla="*/ 2147483647 w 147"/>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7"/>
                  <a:gd name="T112" fmla="*/ 0 h 157"/>
                  <a:gd name="T113" fmla="*/ 147 w 147"/>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7" h="157">
                    <a:moveTo>
                      <a:pt x="17" y="7"/>
                    </a:moveTo>
                    <a:lnTo>
                      <a:pt x="7" y="82"/>
                    </a:lnTo>
                    <a:lnTo>
                      <a:pt x="21" y="72"/>
                    </a:lnTo>
                    <a:lnTo>
                      <a:pt x="23" y="70"/>
                    </a:lnTo>
                    <a:lnTo>
                      <a:pt x="24" y="72"/>
                    </a:lnTo>
                    <a:lnTo>
                      <a:pt x="58" y="114"/>
                    </a:lnTo>
                    <a:lnTo>
                      <a:pt x="89" y="150"/>
                    </a:lnTo>
                    <a:lnTo>
                      <a:pt x="140" y="105"/>
                    </a:lnTo>
                    <a:lnTo>
                      <a:pt x="108" y="68"/>
                    </a:lnTo>
                    <a:lnTo>
                      <a:pt x="77" y="30"/>
                    </a:lnTo>
                    <a:lnTo>
                      <a:pt x="75" y="28"/>
                    </a:lnTo>
                    <a:lnTo>
                      <a:pt x="79" y="26"/>
                    </a:lnTo>
                    <a:lnTo>
                      <a:pt x="91" y="18"/>
                    </a:lnTo>
                    <a:lnTo>
                      <a:pt x="17" y="7"/>
                    </a:lnTo>
                    <a:close/>
                    <a:moveTo>
                      <a:pt x="12" y="0"/>
                    </a:moveTo>
                    <a:lnTo>
                      <a:pt x="14" y="2"/>
                    </a:lnTo>
                    <a:lnTo>
                      <a:pt x="98" y="12"/>
                    </a:lnTo>
                    <a:lnTo>
                      <a:pt x="105" y="12"/>
                    </a:lnTo>
                    <a:lnTo>
                      <a:pt x="99" y="18"/>
                    </a:lnTo>
                    <a:lnTo>
                      <a:pt x="84" y="30"/>
                    </a:lnTo>
                    <a:lnTo>
                      <a:pt x="113" y="67"/>
                    </a:lnTo>
                    <a:lnTo>
                      <a:pt x="145" y="103"/>
                    </a:lnTo>
                    <a:lnTo>
                      <a:pt x="147" y="105"/>
                    </a:lnTo>
                    <a:lnTo>
                      <a:pt x="145" y="107"/>
                    </a:lnTo>
                    <a:lnTo>
                      <a:pt x="91" y="156"/>
                    </a:lnTo>
                    <a:lnTo>
                      <a:pt x="89" y="157"/>
                    </a:lnTo>
                    <a:lnTo>
                      <a:pt x="87" y="156"/>
                    </a:lnTo>
                    <a:lnTo>
                      <a:pt x="52" y="115"/>
                    </a:lnTo>
                    <a:lnTo>
                      <a:pt x="23" y="77"/>
                    </a:lnTo>
                    <a:lnTo>
                      <a:pt x="5" y="91"/>
                    </a:lnTo>
                    <a:lnTo>
                      <a:pt x="0" y="94"/>
                    </a:lnTo>
                    <a:lnTo>
                      <a:pt x="2" y="89"/>
                    </a:lnTo>
                    <a:lnTo>
                      <a:pt x="2" y="87"/>
                    </a:lnTo>
                    <a:lnTo>
                      <a:pt x="12" y="4"/>
                    </a:lnTo>
                    <a:lnTo>
                      <a:pt x="12"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19" name="Freeform 85"/>
              <p:cNvSpPr>
                <a:spLocks/>
              </p:cNvSpPr>
              <p:nvPr/>
            </p:nvSpPr>
            <p:spPr bwMode="auto">
              <a:xfrm>
                <a:off x="625475" y="3244850"/>
                <a:ext cx="188913" cy="257175"/>
              </a:xfrm>
              <a:custGeom>
                <a:avLst/>
                <a:gdLst>
                  <a:gd name="T0" fmla="*/ 2147483647 w 119"/>
                  <a:gd name="T1" fmla="*/ 0 h 162"/>
                  <a:gd name="T2" fmla="*/ 2147483647 w 119"/>
                  <a:gd name="T3" fmla="*/ 2147483647 h 162"/>
                  <a:gd name="T4" fmla="*/ 2147483647 w 119"/>
                  <a:gd name="T5" fmla="*/ 2147483647 h 162"/>
                  <a:gd name="T6" fmla="*/ 2147483647 w 119"/>
                  <a:gd name="T7" fmla="*/ 2147483647 h 162"/>
                  <a:gd name="T8" fmla="*/ 2147483647 w 119"/>
                  <a:gd name="T9" fmla="*/ 2147483647 h 162"/>
                  <a:gd name="T10" fmla="*/ 2147483647 w 119"/>
                  <a:gd name="T11" fmla="*/ 2147483647 h 162"/>
                  <a:gd name="T12" fmla="*/ 0 w 119"/>
                  <a:gd name="T13" fmla="*/ 2147483647 h 162"/>
                  <a:gd name="T14" fmla="*/ 2147483647 w 119"/>
                  <a:gd name="T15" fmla="*/ 0 h 162"/>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162"/>
                  <a:gd name="T26" fmla="*/ 119 w 119"/>
                  <a:gd name="T27" fmla="*/ 162 h 1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162">
                    <a:moveTo>
                      <a:pt x="69" y="0"/>
                    </a:moveTo>
                    <a:lnTo>
                      <a:pt x="119" y="68"/>
                    </a:lnTo>
                    <a:lnTo>
                      <a:pt x="95" y="65"/>
                    </a:lnTo>
                    <a:lnTo>
                      <a:pt x="86" y="162"/>
                    </a:lnTo>
                    <a:lnTo>
                      <a:pt x="13" y="157"/>
                    </a:lnTo>
                    <a:lnTo>
                      <a:pt x="23" y="54"/>
                    </a:lnTo>
                    <a:lnTo>
                      <a:pt x="0" y="52"/>
                    </a:lnTo>
                    <a:lnTo>
                      <a:pt x="69"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320" name="Freeform 86"/>
              <p:cNvSpPr>
                <a:spLocks noEditPoints="1"/>
              </p:cNvSpPr>
              <p:nvPr/>
            </p:nvSpPr>
            <p:spPr bwMode="auto">
              <a:xfrm>
                <a:off x="614363" y="3238500"/>
                <a:ext cx="207963" cy="269875"/>
              </a:xfrm>
              <a:custGeom>
                <a:avLst/>
                <a:gdLst>
                  <a:gd name="T0" fmla="*/ 2147483647 w 131"/>
                  <a:gd name="T1" fmla="*/ 2147483647 h 170"/>
                  <a:gd name="T2" fmla="*/ 2147483647 w 131"/>
                  <a:gd name="T3" fmla="*/ 2147483647 h 170"/>
                  <a:gd name="T4" fmla="*/ 2147483647 w 131"/>
                  <a:gd name="T5" fmla="*/ 2147483647 h 170"/>
                  <a:gd name="T6" fmla="*/ 2147483647 w 131"/>
                  <a:gd name="T7" fmla="*/ 2147483647 h 170"/>
                  <a:gd name="T8" fmla="*/ 2147483647 w 131"/>
                  <a:gd name="T9" fmla="*/ 2147483647 h 170"/>
                  <a:gd name="T10" fmla="*/ 2147483647 w 131"/>
                  <a:gd name="T11" fmla="*/ 2147483647 h 170"/>
                  <a:gd name="T12" fmla="*/ 2147483647 w 131"/>
                  <a:gd name="T13" fmla="*/ 2147483647 h 170"/>
                  <a:gd name="T14" fmla="*/ 2147483647 w 131"/>
                  <a:gd name="T15" fmla="*/ 2147483647 h 170"/>
                  <a:gd name="T16" fmla="*/ 2147483647 w 131"/>
                  <a:gd name="T17" fmla="*/ 2147483647 h 170"/>
                  <a:gd name="T18" fmla="*/ 2147483647 w 131"/>
                  <a:gd name="T19" fmla="*/ 2147483647 h 170"/>
                  <a:gd name="T20" fmla="*/ 2147483647 w 131"/>
                  <a:gd name="T21" fmla="*/ 2147483647 h 170"/>
                  <a:gd name="T22" fmla="*/ 2147483647 w 131"/>
                  <a:gd name="T23" fmla="*/ 2147483647 h 170"/>
                  <a:gd name="T24" fmla="*/ 2147483647 w 131"/>
                  <a:gd name="T25" fmla="*/ 2147483647 h 170"/>
                  <a:gd name="T26" fmla="*/ 2147483647 w 131"/>
                  <a:gd name="T27" fmla="*/ 2147483647 h 170"/>
                  <a:gd name="T28" fmla="*/ 2147483647 w 131"/>
                  <a:gd name="T29" fmla="*/ 0 h 170"/>
                  <a:gd name="T30" fmla="*/ 2147483647 w 131"/>
                  <a:gd name="T31" fmla="*/ 2147483647 h 170"/>
                  <a:gd name="T32" fmla="*/ 2147483647 w 131"/>
                  <a:gd name="T33" fmla="*/ 2147483647 h 170"/>
                  <a:gd name="T34" fmla="*/ 2147483647 w 131"/>
                  <a:gd name="T35" fmla="*/ 2147483647 h 170"/>
                  <a:gd name="T36" fmla="*/ 2147483647 w 131"/>
                  <a:gd name="T37" fmla="*/ 2147483647 h 170"/>
                  <a:gd name="T38" fmla="*/ 2147483647 w 131"/>
                  <a:gd name="T39" fmla="*/ 2147483647 h 170"/>
                  <a:gd name="T40" fmla="*/ 2147483647 w 131"/>
                  <a:gd name="T41" fmla="*/ 2147483647 h 170"/>
                  <a:gd name="T42" fmla="*/ 2147483647 w 131"/>
                  <a:gd name="T43" fmla="*/ 2147483647 h 170"/>
                  <a:gd name="T44" fmla="*/ 2147483647 w 131"/>
                  <a:gd name="T45" fmla="*/ 2147483647 h 170"/>
                  <a:gd name="T46" fmla="*/ 2147483647 w 131"/>
                  <a:gd name="T47" fmla="*/ 2147483647 h 170"/>
                  <a:gd name="T48" fmla="*/ 2147483647 w 131"/>
                  <a:gd name="T49" fmla="*/ 2147483647 h 170"/>
                  <a:gd name="T50" fmla="*/ 2147483647 w 131"/>
                  <a:gd name="T51" fmla="*/ 2147483647 h 170"/>
                  <a:gd name="T52" fmla="*/ 2147483647 w 131"/>
                  <a:gd name="T53" fmla="*/ 2147483647 h 170"/>
                  <a:gd name="T54" fmla="*/ 2147483647 w 131"/>
                  <a:gd name="T55" fmla="*/ 2147483647 h 170"/>
                  <a:gd name="T56" fmla="*/ 2147483647 w 131"/>
                  <a:gd name="T57" fmla="*/ 2147483647 h 170"/>
                  <a:gd name="T58" fmla="*/ 2147483647 w 131"/>
                  <a:gd name="T59" fmla="*/ 2147483647 h 170"/>
                  <a:gd name="T60" fmla="*/ 0 w 131"/>
                  <a:gd name="T61" fmla="*/ 2147483647 h 170"/>
                  <a:gd name="T62" fmla="*/ 2147483647 w 131"/>
                  <a:gd name="T63" fmla="*/ 2147483647 h 170"/>
                  <a:gd name="T64" fmla="*/ 2147483647 w 131"/>
                  <a:gd name="T65" fmla="*/ 2147483647 h 170"/>
                  <a:gd name="T66" fmla="*/ 2147483647 w 131"/>
                  <a:gd name="T67" fmla="*/ 0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170"/>
                  <a:gd name="T104" fmla="*/ 131 w 131"/>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170">
                    <a:moveTo>
                      <a:pt x="76" y="9"/>
                    </a:moveTo>
                    <a:lnTo>
                      <a:pt x="14" y="55"/>
                    </a:lnTo>
                    <a:lnTo>
                      <a:pt x="30" y="56"/>
                    </a:lnTo>
                    <a:lnTo>
                      <a:pt x="34" y="56"/>
                    </a:lnTo>
                    <a:lnTo>
                      <a:pt x="34" y="58"/>
                    </a:lnTo>
                    <a:lnTo>
                      <a:pt x="28" y="110"/>
                    </a:lnTo>
                    <a:lnTo>
                      <a:pt x="23" y="159"/>
                    </a:lnTo>
                    <a:lnTo>
                      <a:pt x="91" y="165"/>
                    </a:lnTo>
                    <a:lnTo>
                      <a:pt x="95" y="117"/>
                    </a:lnTo>
                    <a:lnTo>
                      <a:pt x="100" y="69"/>
                    </a:lnTo>
                    <a:lnTo>
                      <a:pt x="100" y="65"/>
                    </a:lnTo>
                    <a:lnTo>
                      <a:pt x="102" y="67"/>
                    </a:lnTo>
                    <a:lnTo>
                      <a:pt x="121" y="70"/>
                    </a:lnTo>
                    <a:lnTo>
                      <a:pt x="76" y="9"/>
                    </a:lnTo>
                    <a:close/>
                    <a:moveTo>
                      <a:pt x="76" y="0"/>
                    </a:moveTo>
                    <a:lnTo>
                      <a:pt x="77" y="2"/>
                    </a:lnTo>
                    <a:lnTo>
                      <a:pt x="128" y="70"/>
                    </a:lnTo>
                    <a:lnTo>
                      <a:pt x="131" y="75"/>
                    </a:lnTo>
                    <a:lnTo>
                      <a:pt x="126" y="75"/>
                    </a:lnTo>
                    <a:lnTo>
                      <a:pt x="105" y="72"/>
                    </a:lnTo>
                    <a:lnTo>
                      <a:pt x="100" y="119"/>
                    </a:lnTo>
                    <a:lnTo>
                      <a:pt x="96" y="166"/>
                    </a:lnTo>
                    <a:lnTo>
                      <a:pt x="95" y="170"/>
                    </a:lnTo>
                    <a:lnTo>
                      <a:pt x="93" y="170"/>
                    </a:lnTo>
                    <a:lnTo>
                      <a:pt x="20" y="165"/>
                    </a:lnTo>
                    <a:lnTo>
                      <a:pt x="16" y="163"/>
                    </a:lnTo>
                    <a:lnTo>
                      <a:pt x="18" y="161"/>
                    </a:lnTo>
                    <a:lnTo>
                      <a:pt x="23" y="109"/>
                    </a:lnTo>
                    <a:lnTo>
                      <a:pt x="28" y="62"/>
                    </a:lnTo>
                    <a:lnTo>
                      <a:pt x="7" y="60"/>
                    </a:lnTo>
                    <a:lnTo>
                      <a:pt x="0" y="58"/>
                    </a:lnTo>
                    <a:lnTo>
                      <a:pt x="7" y="55"/>
                    </a:lnTo>
                    <a:lnTo>
                      <a:pt x="76" y="2"/>
                    </a:lnTo>
                    <a:lnTo>
                      <a:pt x="76"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21" name="Freeform 87"/>
              <p:cNvSpPr>
                <a:spLocks/>
              </p:cNvSpPr>
              <p:nvPr/>
            </p:nvSpPr>
            <p:spPr bwMode="auto">
              <a:xfrm>
                <a:off x="4679950" y="1000125"/>
                <a:ext cx="252413" cy="204788"/>
              </a:xfrm>
              <a:custGeom>
                <a:avLst/>
                <a:gdLst>
                  <a:gd name="T0" fmla="*/ 2147483647 w 159"/>
                  <a:gd name="T1" fmla="*/ 0 h 129"/>
                  <a:gd name="T2" fmla="*/ 2147483647 w 159"/>
                  <a:gd name="T3" fmla="*/ 2147483647 h 129"/>
                  <a:gd name="T4" fmla="*/ 2147483647 w 159"/>
                  <a:gd name="T5" fmla="*/ 2147483647 h 129"/>
                  <a:gd name="T6" fmla="*/ 2147483647 w 159"/>
                  <a:gd name="T7" fmla="*/ 2147483647 h 129"/>
                  <a:gd name="T8" fmla="*/ 2147483647 w 159"/>
                  <a:gd name="T9" fmla="*/ 2147483647 h 129"/>
                  <a:gd name="T10" fmla="*/ 2147483647 w 159"/>
                  <a:gd name="T11" fmla="*/ 2147483647 h 129"/>
                  <a:gd name="T12" fmla="*/ 0 w 159"/>
                  <a:gd name="T13" fmla="*/ 2147483647 h 129"/>
                  <a:gd name="T14" fmla="*/ 2147483647 w 159"/>
                  <a:gd name="T15" fmla="*/ 0 h 129"/>
                  <a:gd name="T16" fmla="*/ 0 60000 65536"/>
                  <a:gd name="T17" fmla="*/ 0 60000 65536"/>
                  <a:gd name="T18" fmla="*/ 0 60000 65536"/>
                  <a:gd name="T19" fmla="*/ 0 60000 65536"/>
                  <a:gd name="T20" fmla="*/ 0 60000 65536"/>
                  <a:gd name="T21" fmla="*/ 0 60000 65536"/>
                  <a:gd name="T22" fmla="*/ 0 60000 65536"/>
                  <a:gd name="T23" fmla="*/ 0 60000 65536"/>
                  <a:gd name="T24" fmla="*/ 0 w 159"/>
                  <a:gd name="T25" fmla="*/ 0 h 129"/>
                  <a:gd name="T26" fmla="*/ 159 w 159"/>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 h="129">
                    <a:moveTo>
                      <a:pt x="30" y="0"/>
                    </a:moveTo>
                    <a:lnTo>
                      <a:pt x="122" y="42"/>
                    </a:lnTo>
                    <a:lnTo>
                      <a:pt x="133" y="21"/>
                    </a:lnTo>
                    <a:lnTo>
                      <a:pt x="159" y="101"/>
                    </a:lnTo>
                    <a:lnTo>
                      <a:pt x="79" y="129"/>
                    </a:lnTo>
                    <a:lnTo>
                      <a:pt x="89" y="107"/>
                    </a:lnTo>
                    <a:lnTo>
                      <a:pt x="0" y="67"/>
                    </a:lnTo>
                    <a:lnTo>
                      <a:pt x="30"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322" name="Freeform 88"/>
              <p:cNvSpPr>
                <a:spLocks noEditPoints="1"/>
              </p:cNvSpPr>
              <p:nvPr/>
            </p:nvSpPr>
            <p:spPr bwMode="auto">
              <a:xfrm>
                <a:off x="4675188" y="995363"/>
                <a:ext cx="261938" cy="219075"/>
              </a:xfrm>
              <a:custGeom>
                <a:avLst/>
                <a:gdLst>
                  <a:gd name="T0" fmla="*/ 2147483647 w 165"/>
                  <a:gd name="T1" fmla="*/ 2147483647 h 138"/>
                  <a:gd name="T2" fmla="*/ 2147483647 w 165"/>
                  <a:gd name="T3" fmla="*/ 2147483647 h 138"/>
                  <a:gd name="T4" fmla="*/ 2147483647 w 165"/>
                  <a:gd name="T5" fmla="*/ 2147483647 h 138"/>
                  <a:gd name="T6" fmla="*/ 2147483647 w 165"/>
                  <a:gd name="T7" fmla="*/ 2147483647 h 138"/>
                  <a:gd name="T8" fmla="*/ 2147483647 w 165"/>
                  <a:gd name="T9" fmla="*/ 2147483647 h 138"/>
                  <a:gd name="T10" fmla="*/ 2147483647 w 165"/>
                  <a:gd name="T11" fmla="*/ 2147483647 h 138"/>
                  <a:gd name="T12" fmla="*/ 2147483647 w 165"/>
                  <a:gd name="T13" fmla="*/ 2147483647 h 138"/>
                  <a:gd name="T14" fmla="*/ 2147483647 w 165"/>
                  <a:gd name="T15" fmla="*/ 2147483647 h 138"/>
                  <a:gd name="T16" fmla="*/ 2147483647 w 165"/>
                  <a:gd name="T17" fmla="*/ 2147483647 h 138"/>
                  <a:gd name="T18" fmla="*/ 2147483647 w 165"/>
                  <a:gd name="T19" fmla="*/ 2147483647 h 138"/>
                  <a:gd name="T20" fmla="*/ 2147483647 w 165"/>
                  <a:gd name="T21" fmla="*/ 2147483647 h 138"/>
                  <a:gd name="T22" fmla="*/ 2147483647 w 165"/>
                  <a:gd name="T23" fmla="*/ 2147483647 h 138"/>
                  <a:gd name="T24" fmla="*/ 2147483647 w 165"/>
                  <a:gd name="T25" fmla="*/ 2147483647 h 138"/>
                  <a:gd name="T26" fmla="*/ 2147483647 w 165"/>
                  <a:gd name="T27" fmla="*/ 2147483647 h 138"/>
                  <a:gd name="T28" fmla="*/ 2147483647 w 165"/>
                  <a:gd name="T29" fmla="*/ 0 h 138"/>
                  <a:gd name="T30" fmla="*/ 2147483647 w 165"/>
                  <a:gd name="T31" fmla="*/ 2147483647 h 138"/>
                  <a:gd name="T32" fmla="*/ 2147483647 w 165"/>
                  <a:gd name="T33" fmla="*/ 2147483647 h 138"/>
                  <a:gd name="T34" fmla="*/ 2147483647 w 165"/>
                  <a:gd name="T35" fmla="*/ 2147483647 h 138"/>
                  <a:gd name="T36" fmla="*/ 2147483647 w 165"/>
                  <a:gd name="T37" fmla="*/ 2147483647 h 138"/>
                  <a:gd name="T38" fmla="*/ 2147483647 w 165"/>
                  <a:gd name="T39" fmla="*/ 2147483647 h 138"/>
                  <a:gd name="T40" fmla="*/ 2147483647 w 165"/>
                  <a:gd name="T41" fmla="*/ 2147483647 h 138"/>
                  <a:gd name="T42" fmla="*/ 2147483647 w 165"/>
                  <a:gd name="T43" fmla="*/ 2147483647 h 138"/>
                  <a:gd name="T44" fmla="*/ 2147483647 w 165"/>
                  <a:gd name="T45" fmla="*/ 2147483647 h 138"/>
                  <a:gd name="T46" fmla="*/ 2147483647 w 165"/>
                  <a:gd name="T47" fmla="*/ 2147483647 h 138"/>
                  <a:gd name="T48" fmla="*/ 2147483647 w 165"/>
                  <a:gd name="T49" fmla="*/ 2147483647 h 138"/>
                  <a:gd name="T50" fmla="*/ 2147483647 w 165"/>
                  <a:gd name="T51" fmla="*/ 2147483647 h 138"/>
                  <a:gd name="T52" fmla="*/ 2147483647 w 165"/>
                  <a:gd name="T53" fmla="*/ 2147483647 h 138"/>
                  <a:gd name="T54" fmla="*/ 2147483647 w 165"/>
                  <a:gd name="T55" fmla="*/ 2147483647 h 138"/>
                  <a:gd name="T56" fmla="*/ 2147483647 w 165"/>
                  <a:gd name="T57" fmla="*/ 2147483647 h 138"/>
                  <a:gd name="T58" fmla="*/ 2147483647 w 165"/>
                  <a:gd name="T59" fmla="*/ 2147483647 h 138"/>
                  <a:gd name="T60" fmla="*/ 0 w 165"/>
                  <a:gd name="T61" fmla="*/ 2147483647 h 138"/>
                  <a:gd name="T62" fmla="*/ 2147483647 w 165"/>
                  <a:gd name="T63" fmla="*/ 2147483647 h 138"/>
                  <a:gd name="T64" fmla="*/ 2147483647 w 165"/>
                  <a:gd name="T65" fmla="*/ 2147483647 h 138"/>
                  <a:gd name="T66" fmla="*/ 2147483647 w 165"/>
                  <a:gd name="T67" fmla="*/ 0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5"/>
                  <a:gd name="T103" fmla="*/ 0 h 138"/>
                  <a:gd name="T104" fmla="*/ 165 w 165"/>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5" h="138">
                    <a:moveTo>
                      <a:pt x="34" y="9"/>
                    </a:moveTo>
                    <a:lnTo>
                      <a:pt x="8" y="70"/>
                    </a:lnTo>
                    <a:lnTo>
                      <a:pt x="50" y="87"/>
                    </a:lnTo>
                    <a:lnTo>
                      <a:pt x="94" y="108"/>
                    </a:lnTo>
                    <a:lnTo>
                      <a:pt x="96" y="108"/>
                    </a:lnTo>
                    <a:lnTo>
                      <a:pt x="96" y="111"/>
                    </a:lnTo>
                    <a:lnTo>
                      <a:pt x="87" y="129"/>
                    </a:lnTo>
                    <a:lnTo>
                      <a:pt x="160" y="104"/>
                    </a:lnTo>
                    <a:lnTo>
                      <a:pt x="136" y="33"/>
                    </a:lnTo>
                    <a:lnTo>
                      <a:pt x="129" y="47"/>
                    </a:lnTo>
                    <a:lnTo>
                      <a:pt x="127" y="49"/>
                    </a:lnTo>
                    <a:lnTo>
                      <a:pt x="125" y="49"/>
                    </a:lnTo>
                    <a:lnTo>
                      <a:pt x="78" y="26"/>
                    </a:lnTo>
                    <a:lnTo>
                      <a:pt x="34" y="9"/>
                    </a:lnTo>
                    <a:close/>
                    <a:moveTo>
                      <a:pt x="31" y="0"/>
                    </a:moveTo>
                    <a:lnTo>
                      <a:pt x="34" y="2"/>
                    </a:lnTo>
                    <a:lnTo>
                      <a:pt x="80" y="21"/>
                    </a:lnTo>
                    <a:lnTo>
                      <a:pt x="125" y="42"/>
                    </a:lnTo>
                    <a:lnTo>
                      <a:pt x="134" y="24"/>
                    </a:lnTo>
                    <a:lnTo>
                      <a:pt x="136" y="17"/>
                    </a:lnTo>
                    <a:lnTo>
                      <a:pt x="139" y="24"/>
                    </a:lnTo>
                    <a:lnTo>
                      <a:pt x="165" y="104"/>
                    </a:lnTo>
                    <a:lnTo>
                      <a:pt x="165" y="106"/>
                    </a:lnTo>
                    <a:lnTo>
                      <a:pt x="164" y="108"/>
                    </a:lnTo>
                    <a:lnTo>
                      <a:pt x="83" y="136"/>
                    </a:lnTo>
                    <a:lnTo>
                      <a:pt x="76" y="138"/>
                    </a:lnTo>
                    <a:lnTo>
                      <a:pt x="80" y="132"/>
                    </a:lnTo>
                    <a:lnTo>
                      <a:pt x="89" y="111"/>
                    </a:lnTo>
                    <a:lnTo>
                      <a:pt x="48" y="92"/>
                    </a:lnTo>
                    <a:lnTo>
                      <a:pt x="3" y="73"/>
                    </a:lnTo>
                    <a:lnTo>
                      <a:pt x="0" y="71"/>
                    </a:lnTo>
                    <a:lnTo>
                      <a:pt x="1" y="70"/>
                    </a:lnTo>
                    <a:lnTo>
                      <a:pt x="31" y="3"/>
                    </a:lnTo>
                    <a:lnTo>
                      <a:pt x="3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23" name="Freeform 89"/>
              <p:cNvSpPr>
                <a:spLocks/>
              </p:cNvSpPr>
              <p:nvPr/>
            </p:nvSpPr>
            <p:spPr bwMode="auto">
              <a:xfrm>
                <a:off x="5318125" y="1389063"/>
                <a:ext cx="228600" cy="217488"/>
              </a:xfrm>
              <a:custGeom>
                <a:avLst/>
                <a:gdLst>
                  <a:gd name="T0" fmla="*/ 2147483647 w 144"/>
                  <a:gd name="T1" fmla="*/ 0 h 137"/>
                  <a:gd name="T2" fmla="*/ 2147483647 w 144"/>
                  <a:gd name="T3" fmla="*/ 2147483647 h 137"/>
                  <a:gd name="T4" fmla="*/ 2147483647 w 144"/>
                  <a:gd name="T5" fmla="*/ 2147483647 h 137"/>
                  <a:gd name="T6" fmla="*/ 2147483647 w 144"/>
                  <a:gd name="T7" fmla="*/ 2147483647 h 137"/>
                  <a:gd name="T8" fmla="*/ 2147483647 w 144"/>
                  <a:gd name="T9" fmla="*/ 2147483647 h 137"/>
                  <a:gd name="T10" fmla="*/ 2147483647 w 144"/>
                  <a:gd name="T11" fmla="*/ 2147483647 h 137"/>
                  <a:gd name="T12" fmla="*/ 0 w 144"/>
                  <a:gd name="T13" fmla="*/ 2147483647 h 137"/>
                  <a:gd name="T14" fmla="*/ 2147483647 w 144"/>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37"/>
                  <a:gd name="T26" fmla="*/ 144 w 144"/>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37">
                    <a:moveTo>
                      <a:pt x="45" y="0"/>
                    </a:moveTo>
                    <a:lnTo>
                      <a:pt x="123" y="64"/>
                    </a:lnTo>
                    <a:lnTo>
                      <a:pt x="139" y="47"/>
                    </a:lnTo>
                    <a:lnTo>
                      <a:pt x="144" y="132"/>
                    </a:lnTo>
                    <a:lnTo>
                      <a:pt x="61" y="137"/>
                    </a:lnTo>
                    <a:lnTo>
                      <a:pt x="76" y="118"/>
                    </a:lnTo>
                    <a:lnTo>
                      <a:pt x="0" y="57"/>
                    </a:lnTo>
                    <a:lnTo>
                      <a:pt x="45"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324" name="Freeform 90"/>
              <p:cNvSpPr>
                <a:spLocks noEditPoints="1"/>
              </p:cNvSpPr>
              <p:nvPr/>
            </p:nvSpPr>
            <p:spPr bwMode="auto">
              <a:xfrm>
                <a:off x="5311775" y="1382713"/>
                <a:ext cx="241300" cy="230188"/>
              </a:xfrm>
              <a:custGeom>
                <a:avLst/>
                <a:gdLst>
                  <a:gd name="T0" fmla="*/ 2147483647 w 152"/>
                  <a:gd name="T1" fmla="*/ 2147483647 h 145"/>
                  <a:gd name="T2" fmla="*/ 2147483647 w 152"/>
                  <a:gd name="T3" fmla="*/ 2147483647 h 145"/>
                  <a:gd name="T4" fmla="*/ 2147483647 w 152"/>
                  <a:gd name="T5" fmla="*/ 2147483647 h 145"/>
                  <a:gd name="T6" fmla="*/ 2147483647 w 152"/>
                  <a:gd name="T7" fmla="*/ 2147483647 h 145"/>
                  <a:gd name="T8" fmla="*/ 2147483647 w 152"/>
                  <a:gd name="T9" fmla="*/ 2147483647 h 145"/>
                  <a:gd name="T10" fmla="*/ 2147483647 w 152"/>
                  <a:gd name="T11" fmla="*/ 2147483647 h 145"/>
                  <a:gd name="T12" fmla="*/ 2147483647 w 152"/>
                  <a:gd name="T13" fmla="*/ 2147483647 h 145"/>
                  <a:gd name="T14" fmla="*/ 2147483647 w 152"/>
                  <a:gd name="T15" fmla="*/ 2147483647 h 145"/>
                  <a:gd name="T16" fmla="*/ 2147483647 w 152"/>
                  <a:gd name="T17" fmla="*/ 2147483647 h 145"/>
                  <a:gd name="T18" fmla="*/ 2147483647 w 152"/>
                  <a:gd name="T19" fmla="*/ 2147483647 h 145"/>
                  <a:gd name="T20" fmla="*/ 2147483647 w 152"/>
                  <a:gd name="T21" fmla="*/ 2147483647 h 145"/>
                  <a:gd name="T22" fmla="*/ 2147483647 w 152"/>
                  <a:gd name="T23" fmla="*/ 2147483647 h 145"/>
                  <a:gd name="T24" fmla="*/ 2147483647 w 152"/>
                  <a:gd name="T25" fmla="*/ 2147483647 h 145"/>
                  <a:gd name="T26" fmla="*/ 2147483647 w 152"/>
                  <a:gd name="T27" fmla="*/ 2147483647 h 145"/>
                  <a:gd name="T28" fmla="*/ 2147483647 w 152"/>
                  <a:gd name="T29" fmla="*/ 0 h 145"/>
                  <a:gd name="T30" fmla="*/ 2147483647 w 152"/>
                  <a:gd name="T31" fmla="*/ 2147483647 h 145"/>
                  <a:gd name="T32" fmla="*/ 2147483647 w 152"/>
                  <a:gd name="T33" fmla="*/ 2147483647 h 145"/>
                  <a:gd name="T34" fmla="*/ 2147483647 w 152"/>
                  <a:gd name="T35" fmla="*/ 2147483647 h 145"/>
                  <a:gd name="T36" fmla="*/ 2147483647 w 152"/>
                  <a:gd name="T37" fmla="*/ 2147483647 h 145"/>
                  <a:gd name="T38" fmla="*/ 2147483647 w 152"/>
                  <a:gd name="T39" fmla="*/ 2147483647 h 145"/>
                  <a:gd name="T40" fmla="*/ 2147483647 w 152"/>
                  <a:gd name="T41" fmla="*/ 2147483647 h 145"/>
                  <a:gd name="T42" fmla="*/ 2147483647 w 152"/>
                  <a:gd name="T43" fmla="*/ 2147483647 h 145"/>
                  <a:gd name="T44" fmla="*/ 2147483647 w 152"/>
                  <a:gd name="T45" fmla="*/ 2147483647 h 145"/>
                  <a:gd name="T46" fmla="*/ 2147483647 w 152"/>
                  <a:gd name="T47" fmla="*/ 2147483647 h 145"/>
                  <a:gd name="T48" fmla="*/ 2147483647 w 152"/>
                  <a:gd name="T49" fmla="*/ 2147483647 h 145"/>
                  <a:gd name="T50" fmla="*/ 2147483647 w 152"/>
                  <a:gd name="T51" fmla="*/ 2147483647 h 145"/>
                  <a:gd name="T52" fmla="*/ 2147483647 w 152"/>
                  <a:gd name="T53" fmla="*/ 2147483647 h 145"/>
                  <a:gd name="T54" fmla="*/ 2147483647 w 152"/>
                  <a:gd name="T55" fmla="*/ 2147483647 h 145"/>
                  <a:gd name="T56" fmla="*/ 2147483647 w 152"/>
                  <a:gd name="T57" fmla="*/ 2147483647 h 145"/>
                  <a:gd name="T58" fmla="*/ 2147483647 w 152"/>
                  <a:gd name="T59" fmla="*/ 2147483647 h 145"/>
                  <a:gd name="T60" fmla="*/ 0 w 152"/>
                  <a:gd name="T61" fmla="*/ 2147483647 h 145"/>
                  <a:gd name="T62" fmla="*/ 2147483647 w 152"/>
                  <a:gd name="T63" fmla="*/ 2147483647 h 145"/>
                  <a:gd name="T64" fmla="*/ 2147483647 w 152"/>
                  <a:gd name="T65" fmla="*/ 2147483647 h 145"/>
                  <a:gd name="T66" fmla="*/ 2147483647 w 152"/>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5"/>
                  <a:gd name="T104" fmla="*/ 152 w 152"/>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5">
                    <a:moveTo>
                      <a:pt x="49" y="7"/>
                    </a:moveTo>
                    <a:lnTo>
                      <a:pt x="7" y="61"/>
                    </a:lnTo>
                    <a:lnTo>
                      <a:pt x="44" y="89"/>
                    </a:lnTo>
                    <a:lnTo>
                      <a:pt x="82" y="121"/>
                    </a:lnTo>
                    <a:lnTo>
                      <a:pt x="84" y="122"/>
                    </a:lnTo>
                    <a:lnTo>
                      <a:pt x="82" y="124"/>
                    </a:lnTo>
                    <a:lnTo>
                      <a:pt x="70" y="140"/>
                    </a:lnTo>
                    <a:lnTo>
                      <a:pt x="147" y="135"/>
                    </a:lnTo>
                    <a:lnTo>
                      <a:pt x="141" y="56"/>
                    </a:lnTo>
                    <a:lnTo>
                      <a:pt x="129" y="70"/>
                    </a:lnTo>
                    <a:lnTo>
                      <a:pt x="127" y="72"/>
                    </a:lnTo>
                    <a:lnTo>
                      <a:pt x="126" y="70"/>
                    </a:lnTo>
                    <a:lnTo>
                      <a:pt x="87" y="39"/>
                    </a:lnTo>
                    <a:lnTo>
                      <a:pt x="49" y="7"/>
                    </a:lnTo>
                    <a:close/>
                    <a:moveTo>
                      <a:pt x="49" y="0"/>
                    </a:moveTo>
                    <a:lnTo>
                      <a:pt x="51" y="2"/>
                    </a:lnTo>
                    <a:lnTo>
                      <a:pt x="89" y="33"/>
                    </a:lnTo>
                    <a:lnTo>
                      <a:pt x="127" y="65"/>
                    </a:lnTo>
                    <a:lnTo>
                      <a:pt x="141" y="49"/>
                    </a:lnTo>
                    <a:lnTo>
                      <a:pt x="145" y="44"/>
                    </a:lnTo>
                    <a:lnTo>
                      <a:pt x="147" y="51"/>
                    </a:lnTo>
                    <a:lnTo>
                      <a:pt x="152" y="136"/>
                    </a:lnTo>
                    <a:lnTo>
                      <a:pt x="152" y="138"/>
                    </a:lnTo>
                    <a:lnTo>
                      <a:pt x="148" y="140"/>
                    </a:lnTo>
                    <a:lnTo>
                      <a:pt x="65" y="145"/>
                    </a:lnTo>
                    <a:lnTo>
                      <a:pt x="59" y="145"/>
                    </a:lnTo>
                    <a:lnTo>
                      <a:pt x="63" y="140"/>
                    </a:lnTo>
                    <a:lnTo>
                      <a:pt x="77" y="122"/>
                    </a:lnTo>
                    <a:lnTo>
                      <a:pt x="42" y="94"/>
                    </a:lnTo>
                    <a:lnTo>
                      <a:pt x="4" y="65"/>
                    </a:lnTo>
                    <a:lnTo>
                      <a:pt x="0" y="61"/>
                    </a:lnTo>
                    <a:lnTo>
                      <a:pt x="2" y="59"/>
                    </a:lnTo>
                    <a:lnTo>
                      <a:pt x="47" y="2"/>
                    </a:lnTo>
                    <a:lnTo>
                      <a:pt x="49"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25" name="Freeform 91"/>
              <p:cNvSpPr>
                <a:spLocks/>
              </p:cNvSpPr>
              <p:nvPr/>
            </p:nvSpPr>
            <p:spPr bwMode="auto">
              <a:xfrm>
                <a:off x="3724275" y="747713"/>
                <a:ext cx="254000" cy="188913"/>
              </a:xfrm>
              <a:custGeom>
                <a:avLst/>
                <a:gdLst>
                  <a:gd name="T0" fmla="*/ 2147483647 w 160"/>
                  <a:gd name="T1" fmla="*/ 0 h 119"/>
                  <a:gd name="T2" fmla="*/ 2147483647 w 160"/>
                  <a:gd name="T3" fmla="*/ 2147483647 h 119"/>
                  <a:gd name="T4" fmla="*/ 2147483647 w 160"/>
                  <a:gd name="T5" fmla="*/ 2147483647 h 119"/>
                  <a:gd name="T6" fmla="*/ 2147483647 w 160"/>
                  <a:gd name="T7" fmla="*/ 2147483647 h 119"/>
                  <a:gd name="T8" fmla="*/ 0 w 160"/>
                  <a:gd name="T9" fmla="*/ 2147483647 h 119"/>
                  <a:gd name="T10" fmla="*/ 2147483647 w 160"/>
                  <a:gd name="T11" fmla="*/ 2147483647 h 119"/>
                  <a:gd name="T12" fmla="*/ 2147483647 w 160"/>
                  <a:gd name="T13" fmla="*/ 2147483647 h 119"/>
                  <a:gd name="T14" fmla="*/ 2147483647 w 160"/>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119"/>
                  <a:gd name="T26" fmla="*/ 160 w 160"/>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119">
                    <a:moveTo>
                      <a:pt x="106" y="0"/>
                    </a:moveTo>
                    <a:lnTo>
                      <a:pt x="160" y="67"/>
                    </a:lnTo>
                    <a:lnTo>
                      <a:pt x="94" y="119"/>
                    </a:lnTo>
                    <a:lnTo>
                      <a:pt x="98" y="96"/>
                    </a:lnTo>
                    <a:lnTo>
                      <a:pt x="0" y="88"/>
                    </a:lnTo>
                    <a:lnTo>
                      <a:pt x="3" y="16"/>
                    </a:lnTo>
                    <a:lnTo>
                      <a:pt x="105" y="23"/>
                    </a:lnTo>
                    <a:lnTo>
                      <a:pt x="106"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326" name="Freeform 92"/>
              <p:cNvSpPr>
                <a:spLocks noEditPoints="1"/>
              </p:cNvSpPr>
              <p:nvPr/>
            </p:nvSpPr>
            <p:spPr bwMode="auto">
              <a:xfrm>
                <a:off x="3717925" y="736600"/>
                <a:ext cx="266700" cy="207963"/>
              </a:xfrm>
              <a:custGeom>
                <a:avLst/>
                <a:gdLst>
                  <a:gd name="T0" fmla="*/ 2147483647 w 168"/>
                  <a:gd name="T1" fmla="*/ 2147483647 h 131"/>
                  <a:gd name="T2" fmla="*/ 2147483647 w 168"/>
                  <a:gd name="T3" fmla="*/ 2147483647 h 131"/>
                  <a:gd name="T4" fmla="*/ 2147483647 w 168"/>
                  <a:gd name="T5" fmla="*/ 2147483647 h 131"/>
                  <a:gd name="T6" fmla="*/ 2147483647 w 168"/>
                  <a:gd name="T7" fmla="*/ 2147483647 h 131"/>
                  <a:gd name="T8" fmla="*/ 2147483647 w 168"/>
                  <a:gd name="T9" fmla="*/ 2147483647 h 131"/>
                  <a:gd name="T10" fmla="*/ 2147483647 w 168"/>
                  <a:gd name="T11" fmla="*/ 2147483647 h 131"/>
                  <a:gd name="T12" fmla="*/ 2147483647 w 168"/>
                  <a:gd name="T13" fmla="*/ 2147483647 h 131"/>
                  <a:gd name="T14" fmla="*/ 2147483647 w 168"/>
                  <a:gd name="T15" fmla="*/ 2147483647 h 131"/>
                  <a:gd name="T16" fmla="*/ 2147483647 w 168"/>
                  <a:gd name="T17" fmla="*/ 2147483647 h 131"/>
                  <a:gd name="T18" fmla="*/ 2147483647 w 168"/>
                  <a:gd name="T19" fmla="*/ 2147483647 h 131"/>
                  <a:gd name="T20" fmla="*/ 2147483647 w 168"/>
                  <a:gd name="T21" fmla="*/ 2147483647 h 131"/>
                  <a:gd name="T22" fmla="*/ 2147483647 w 168"/>
                  <a:gd name="T23" fmla="*/ 2147483647 h 131"/>
                  <a:gd name="T24" fmla="*/ 2147483647 w 168"/>
                  <a:gd name="T25" fmla="*/ 2147483647 h 131"/>
                  <a:gd name="T26" fmla="*/ 2147483647 w 168"/>
                  <a:gd name="T27" fmla="*/ 2147483647 h 131"/>
                  <a:gd name="T28" fmla="*/ 2147483647 w 168"/>
                  <a:gd name="T29" fmla="*/ 0 h 131"/>
                  <a:gd name="T30" fmla="*/ 2147483647 w 168"/>
                  <a:gd name="T31" fmla="*/ 2147483647 h 131"/>
                  <a:gd name="T32" fmla="*/ 2147483647 w 168"/>
                  <a:gd name="T33" fmla="*/ 2147483647 h 131"/>
                  <a:gd name="T34" fmla="*/ 2147483647 w 168"/>
                  <a:gd name="T35" fmla="*/ 2147483647 h 131"/>
                  <a:gd name="T36" fmla="*/ 2147483647 w 168"/>
                  <a:gd name="T37" fmla="*/ 2147483647 h 131"/>
                  <a:gd name="T38" fmla="*/ 2147483647 w 168"/>
                  <a:gd name="T39" fmla="*/ 2147483647 h 131"/>
                  <a:gd name="T40" fmla="*/ 2147483647 w 168"/>
                  <a:gd name="T41" fmla="*/ 2147483647 h 131"/>
                  <a:gd name="T42" fmla="*/ 2147483647 w 168"/>
                  <a:gd name="T43" fmla="*/ 2147483647 h 131"/>
                  <a:gd name="T44" fmla="*/ 2147483647 w 168"/>
                  <a:gd name="T45" fmla="*/ 2147483647 h 131"/>
                  <a:gd name="T46" fmla="*/ 2147483647 w 168"/>
                  <a:gd name="T47" fmla="*/ 2147483647 h 131"/>
                  <a:gd name="T48" fmla="*/ 2147483647 w 168"/>
                  <a:gd name="T49" fmla="*/ 2147483647 h 131"/>
                  <a:gd name="T50" fmla="*/ 2147483647 w 168"/>
                  <a:gd name="T51" fmla="*/ 2147483647 h 131"/>
                  <a:gd name="T52" fmla="*/ 2147483647 w 168"/>
                  <a:gd name="T53" fmla="*/ 2147483647 h 131"/>
                  <a:gd name="T54" fmla="*/ 2147483647 w 168"/>
                  <a:gd name="T55" fmla="*/ 2147483647 h 131"/>
                  <a:gd name="T56" fmla="*/ 2147483647 w 168"/>
                  <a:gd name="T57" fmla="*/ 2147483647 h 131"/>
                  <a:gd name="T58" fmla="*/ 2147483647 w 168"/>
                  <a:gd name="T59" fmla="*/ 2147483647 h 131"/>
                  <a:gd name="T60" fmla="*/ 2147483647 w 168"/>
                  <a:gd name="T61" fmla="*/ 2147483647 h 131"/>
                  <a:gd name="T62" fmla="*/ 0 w 168"/>
                  <a:gd name="T63" fmla="*/ 2147483647 h 131"/>
                  <a:gd name="T64" fmla="*/ 2147483647 w 168"/>
                  <a:gd name="T65" fmla="*/ 2147483647 h 131"/>
                  <a:gd name="T66" fmla="*/ 2147483647 w 168"/>
                  <a:gd name="T67" fmla="*/ 2147483647 h 131"/>
                  <a:gd name="T68" fmla="*/ 2147483647 w 168"/>
                  <a:gd name="T69" fmla="*/ 2147483647 h 131"/>
                  <a:gd name="T70" fmla="*/ 2147483647 w 168"/>
                  <a:gd name="T71" fmla="*/ 2147483647 h 131"/>
                  <a:gd name="T72" fmla="*/ 2147483647 w 168"/>
                  <a:gd name="T73" fmla="*/ 2147483647 h 131"/>
                  <a:gd name="T74" fmla="*/ 2147483647 w 168"/>
                  <a:gd name="T75" fmla="*/ 2147483647 h 131"/>
                  <a:gd name="T76" fmla="*/ 2147483647 w 168"/>
                  <a:gd name="T77" fmla="*/ 2147483647 h 131"/>
                  <a:gd name="T78" fmla="*/ 2147483647 w 168"/>
                  <a:gd name="T79" fmla="*/ 0 h 1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131"/>
                  <a:gd name="T122" fmla="*/ 168 w 168"/>
                  <a:gd name="T123" fmla="*/ 131 h 1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131">
                    <a:moveTo>
                      <a:pt x="114" y="14"/>
                    </a:moveTo>
                    <a:lnTo>
                      <a:pt x="112" y="30"/>
                    </a:lnTo>
                    <a:lnTo>
                      <a:pt x="110" y="34"/>
                    </a:lnTo>
                    <a:lnTo>
                      <a:pt x="109" y="34"/>
                    </a:lnTo>
                    <a:lnTo>
                      <a:pt x="58" y="28"/>
                    </a:lnTo>
                    <a:lnTo>
                      <a:pt x="11" y="27"/>
                    </a:lnTo>
                    <a:lnTo>
                      <a:pt x="7" y="93"/>
                    </a:lnTo>
                    <a:lnTo>
                      <a:pt x="53" y="96"/>
                    </a:lnTo>
                    <a:lnTo>
                      <a:pt x="102" y="102"/>
                    </a:lnTo>
                    <a:lnTo>
                      <a:pt x="105" y="102"/>
                    </a:lnTo>
                    <a:lnTo>
                      <a:pt x="105" y="103"/>
                    </a:lnTo>
                    <a:lnTo>
                      <a:pt x="103" y="119"/>
                    </a:lnTo>
                    <a:lnTo>
                      <a:pt x="161" y="74"/>
                    </a:lnTo>
                    <a:lnTo>
                      <a:pt x="114" y="14"/>
                    </a:lnTo>
                    <a:close/>
                    <a:moveTo>
                      <a:pt x="109" y="0"/>
                    </a:moveTo>
                    <a:lnTo>
                      <a:pt x="112" y="6"/>
                    </a:lnTo>
                    <a:lnTo>
                      <a:pt x="114" y="7"/>
                    </a:lnTo>
                    <a:lnTo>
                      <a:pt x="166" y="72"/>
                    </a:lnTo>
                    <a:lnTo>
                      <a:pt x="168" y="74"/>
                    </a:lnTo>
                    <a:lnTo>
                      <a:pt x="166" y="76"/>
                    </a:lnTo>
                    <a:lnTo>
                      <a:pt x="100" y="128"/>
                    </a:lnTo>
                    <a:lnTo>
                      <a:pt x="95" y="131"/>
                    </a:lnTo>
                    <a:lnTo>
                      <a:pt x="96" y="126"/>
                    </a:lnTo>
                    <a:lnTo>
                      <a:pt x="96" y="124"/>
                    </a:lnTo>
                    <a:lnTo>
                      <a:pt x="100" y="107"/>
                    </a:lnTo>
                    <a:lnTo>
                      <a:pt x="51" y="102"/>
                    </a:lnTo>
                    <a:lnTo>
                      <a:pt x="4" y="98"/>
                    </a:lnTo>
                    <a:lnTo>
                      <a:pt x="0" y="96"/>
                    </a:lnTo>
                    <a:lnTo>
                      <a:pt x="2" y="95"/>
                    </a:lnTo>
                    <a:lnTo>
                      <a:pt x="6" y="23"/>
                    </a:lnTo>
                    <a:lnTo>
                      <a:pt x="6" y="20"/>
                    </a:lnTo>
                    <a:lnTo>
                      <a:pt x="7" y="21"/>
                    </a:lnTo>
                    <a:lnTo>
                      <a:pt x="60" y="23"/>
                    </a:lnTo>
                    <a:lnTo>
                      <a:pt x="107" y="28"/>
                    </a:lnTo>
                    <a:lnTo>
                      <a:pt x="109" y="7"/>
                    </a:lnTo>
                    <a:lnTo>
                      <a:pt x="109"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27" name="Freeform 93"/>
              <p:cNvSpPr>
                <a:spLocks/>
              </p:cNvSpPr>
              <p:nvPr/>
            </p:nvSpPr>
            <p:spPr bwMode="auto">
              <a:xfrm>
                <a:off x="4211638" y="842963"/>
                <a:ext cx="257175" cy="187325"/>
              </a:xfrm>
              <a:custGeom>
                <a:avLst/>
                <a:gdLst>
                  <a:gd name="T0" fmla="*/ 2147483647 w 162"/>
                  <a:gd name="T1" fmla="*/ 0 h 118"/>
                  <a:gd name="T2" fmla="*/ 2147483647 w 162"/>
                  <a:gd name="T3" fmla="*/ 2147483647 h 118"/>
                  <a:gd name="T4" fmla="*/ 2147483647 w 162"/>
                  <a:gd name="T5" fmla="*/ 2147483647 h 118"/>
                  <a:gd name="T6" fmla="*/ 2147483647 w 162"/>
                  <a:gd name="T7" fmla="*/ 2147483647 h 118"/>
                  <a:gd name="T8" fmla="*/ 2147483647 w 162"/>
                  <a:gd name="T9" fmla="*/ 2147483647 h 118"/>
                  <a:gd name="T10" fmla="*/ 2147483647 w 162"/>
                  <a:gd name="T11" fmla="*/ 2147483647 h 118"/>
                  <a:gd name="T12" fmla="*/ 0 w 162"/>
                  <a:gd name="T13" fmla="*/ 2147483647 h 118"/>
                  <a:gd name="T14" fmla="*/ 2147483647 w 162"/>
                  <a:gd name="T15" fmla="*/ 0 h 11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118"/>
                  <a:gd name="T26" fmla="*/ 162 w 162"/>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118">
                    <a:moveTo>
                      <a:pt x="16" y="0"/>
                    </a:moveTo>
                    <a:lnTo>
                      <a:pt x="115" y="26"/>
                    </a:lnTo>
                    <a:lnTo>
                      <a:pt x="121" y="2"/>
                    </a:lnTo>
                    <a:lnTo>
                      <a:pt x="162" y="78"/>
                    </a:lnTo>
                    <a:lnTo>
                      <a:pt x="87" y="118"/>
                    </a:lnTo>
                    <a:lnTo>
                      <a:pt x="94" y="96"/>
                    </a:lnTo>
                    <a:lnTo>
                      <a:pt x="0" y="71"/>
                    </a:lnTo>
                    <a:lnTo>
                      <a:pt x="16"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328" name="Freeform 94"/>
              <p:cNvSpPr>
                <a:spLocks noEditPoints="1"/>
              </p:cNvSpPr>
              <p:nvPr/>
            </p:nvSpPr>
            <p:spPr bwMode="auto">
              <a:xfrm>
                <a:off x="4206875" y="835025"/>
                <a:ext cx="268288" cy="204788"/>
              </a:xfrm>
              <a:custGeom>
                <a:avLst/>
                <a:gdLst>
                  <a:gd name="T0" fmla="*/ 2147483647 w 169"/>
                  <a:gd name="T1" fmla="*/ 2147483647 h 129"/>
                  <a:gd name="T2" fmla="*/ 2147483647 w 169"/>
                  <a:gd name="T3" fmla="*/ 2147483647 h 129"/>
                  <a:gd name="T4" fmla="*/ 2147483647 w 169"/>
                  <a:gd name="T5" fmla="*/ 2147483647 h 129"/>
                  <a:gd name="T6" fmla="*/ 2147483647 w 169"/>
                  <a:gd name="T7" fmla="*/ 2147483647 h 129"/>
                  <a:gd name="T8" fmla="*/ 2147483647 w 169"/>
                  <a:gd name="T9" fmla="*/ 2147483647 h 129"/>
                  <a:gd name="T10" fmla="*/ 2147483647 w 169"/>
                  <a:gd name="T11" fmla="*/ 2147483647 h 129"/>
                  <a:gd name="T12" fmla="*/ 2147483647 w 169"/>
                  <a:gd name="T13" fmla="*/ 2147483647 h 129"/>
                  <a:gd name="T14" fmla="*/ 2147483647 w 169"/>
                  <a:gd name="T15" fmla="*/ 2147483647 h 129"/>
                  <a:gd name="T16" fmla="*/ 2147483647 w 169"/>
                  <a:gd name="T17" fmla="*/ 2147483647 h 129"/>
                  <a:gd name="T18" fmla="*/ 2147483647 w 169"/>
                  <a:gd name="T19" fmla="*/ 2147483647 h 129"/>
                  <a:gd name="T20" fmla="*/ 2147483647 w 169"/>
                  <a:gd name="T21" fmla="*/ 2147483647 h 129"/>
                  <a:gd name="T22" fmla="*/ 2147483647 w 169"/>
                  <a:gd name="T23" fmla="*/ 2147483647 h 129"/>
                  <a:gd name="T24" fmla="*/ 2147483647 w 169"/>
                  <a:gd name="T25" fmla="*/ 2147483647 h 129"/>
                  <a:gd name="T26" fmla="*/ 2147483647 w 169"/>
                  <a:gd name="T27" fmla="*/ 2147483647 h 129"/>
                  <a:gd name="T28" fmla="*/ 2147483647 w 169"/>
                  <a:gd name="T29" fmla="*/ 0 h 129"/>
                  <a:gd name="T30" fmla="*/ 2147483647 w 169"/>
                  <a:gd name="T31" fmla="*/ 2147483647 h 129"/>
                  <a:gd name="T32" fmla="*/ 2147483647 w 169"/>
                  <a:gd name="T33" fmla="*/ 2147483647 h 129"/>
                  <a:gd name="T34" fmla="*/ 2147483647 w 169"/>
                  <a:gd name="T35" fmla="*/ 2147483647 h 129"/>
                  <a:gd name="T36" fmla="*/ 2147483647 w 169"/>
                  <a:gd name="T37" fmla="*/ 2147483647 h 129"/>
                  <a:gd name="T38" fmla="*/ 2147483647 w 169"/>
                  <a:gd name="T39" fmla="*/ 2147483647 h 129"/>
                  <a:gd name="T40" fmla="*/ 2147483647 w 169"/>
                  <a:gd name="T41" fmla="*/ 2147483647 h 129"/>
                  <a:gd name="T42" fmla="*/ 2147483647 w 169"/>
                  <a:gd name="T43" fmla="*/ 2147483647 h 129"/>
                  <a:gd name="T44" fmla="*/ 2147483647 w 169"/>
                  <a:gd name="T45" fmla="*/ 2147483647 h 129"/>
                  <a:gd name="T46" fmla="*/ 2147483647 w 169"/>
                  <a:gd name="T47" fmla="*/ 2147483647 h 129"/>
                  <a:gd name="T48" fmla="*/ 2147483647 w 169"/>
                  <a:gd name="T49" fmla="*/ 2147483647 h 129"/>
                  <a:gd name="T50" fmla="*/ 0 w 169"/>
                  <a:gd name="T51" fmla="*/ 2147483647 h 129"/>
                  <a:gd name="T52" fmla="*/ 2147483647 w 169"/>
                  <a:gd name="T53" fmla="*/ 2147483647 h 129"/>
                  <a:gd name="T54" fmla="*/ 2147483647 w 169"/>
                  <a:gd name="T55" fmla="*/ 2147483647 h 129"/>
                  <a:gd name="T56" fmla="*/ 2147483647 w 169"/>
                  <a:gd name="T57" fmla="*/ 2147483647 h 129"/>
                  <a:gd name="T58" fmla="*/ 2147483647 w 169"/>
                  <a:gd name="T59" fmla="*/ 2147483647 h 129"/>
                  <a:gd name="T60" fmla="*/ 2147483647 w 169"/>
                  <a:gd name="T61" fmla="*/ 2147483647 h 129"/>
                  <a:gd name="T62" fmla="*/ 2147483647 w 169"/>
                  <a:gd name="T63" fmla="*/ 2147483647 h 129"/>
                  <a:gd name="T64" fmla="*/ 2147483647 w 169"/>
                  <a:gd name="T65" fmla="*/ 2147483647 h 129"/>
                  <a:gd name="T66" fmla="*/ 2147483647 w 169"/>
                  <a:gd name="T67" fmla="*/ 0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9"/>
                  <a:gd name="T103" fmla="*/ 0 h 129"/>
                  <a:gd name="T104" fmla="*/ 169 w 169"/>
                  <a:gd name="T105" fmla="*/ 129 h 1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9" h="129">
                    <a:moveTo>
                      <a:pt x="22" y="8"/>
                    </a:moveTo>
                    <a:lnTo>
                      <a:pt x="7" y="75"/>
                    </a:lnTo>
                    <a:lnTo>
                      <a:pt x="52" y="85"/>
                    </a:lnTo>
                    <a:lnTo>
                      <a:pt x="99" y="99"/>
                    </a:lnTo>
                    <a:lnTo>
                      <a:pt x="101" y="99"/>
                    </a:lnTo>
                    <a:lnTo>
                      <a:pt x="101" y="103"/>
                    </a:lnTo>
                    <a:lnTo>
                      <a:pt x="96" y="118"/>
                    </a:lnTo>
                    <a:lnTo>
                      <a:pt x="162" y="83"/>
                    </a:lnTo>
                    <a:lnTo>
                      <a:pt x="125" y="15"/>
                    </a:lnTo>
                    <a:lnTo>
                      <a:pt x="122" y="31"/>
                    </a:lnTo>
                    <a:lnTo>
                      <a:pt x="120" y="34"/>
                    </a:lnTo>
                    <a:lnTo>
                      <a:pt x="118" y="34"/>
                    </a:lnTo>
                    <a:lnTo>
                      <a:pt x="68" y="19"/>
                    </a:lnTo>
                    <a:lnTo>
                      <a:pt x="22" y="8"/>
                    </a:lnTo>
                    <a:close/>
                    <a:moveTo>
                      <a:pt x="122" y="0"/>
                    </a:moveTo>
                    <a:lnTo>
                      <a:pt x="127" y="7"/>
                    </a:lnTo>
                    <a:lnTo>
                      <a:pt x="169" y="83"/>
                    </a:lnTo>
                    <a:lnTo>
                      <a:pt x="169" y="85"/>
                    </a:lnTo>
                    <a:lnTo>
                      <a:pt x="167" y="87"/>
                    </a:lnTo>
                    <a:lnTo>
                      <a:pt x="92" y="127"/>
                    </a:lnTo>
                    <a:lnTo>
                      <a:pt x="85" y="129"/>
                    </a:lnTo>
                    <a:lnTo>
                      <a:pt x="89" y="123"/>
                    </a:lnTo>
                    <a:lnTo>
                      <a:pt x="96" y="104"/>
                    </a:lnTo>
                    <a:lnTo>
                      <a:pt x="50" y="90"/>
                    </a:lnTo>
                    <a:lnTo>
                      <a:pt x="3" y="80"/>
                    </a:lnTo>
                    <a:lnTo>
                      <a:pt x="0" y="78"/>
                    </a:lnTo>
                    <a:lnTo>
                      <a:pt x="1" y="76"/>
                    </a:lnTo>
                    <a:lnTo>
                      <a:pt x="17" y="5"/>
                    </a:lnTo>
                    <a:lnTo>
                      <a:pt x="17" y="1"/>
                    </a:lnTo>
                    <a:lnTo>
                      <a:pt x="19" y="3"/>
                    </a:lnTo>
                    <a:lnTo>
                      <a:pt x="69" y="14"/>
                    </a:lnTo>
                    <a:lnTo>
                      <a:pt x="117" y="27"/>
                    </a:lnTo>
                    <a:lnTo>
                      <a:pt x="122" y="7"/>
                    </a:lnTo>
                    <a:lnTo>
                      <a:pt x="122"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29" name="Freeform 95"/>
              <p:cNvSpPr>
                <a:spLocks/>
              </p:cNvSpPr>
              <p:nvPr/>
            </p:nvSpPr>
            <p:spPr bwMode="auto">
              <a:xfrm>
                <a:off x="5680075" y="1738313"/>
                <a:ext cx="219075" cy="231775"/>
              </a:xfrm>
              <a:custGeom>
                <a:avLst/>
                <a:gdLst>
                  <a:gd name="T0" fmla="*/ 2147483647 w 138"/>
                  <a:gd name="T1" fmla="*/ 0 h 146"/>
                  <a:gd name="T2" fmla="*/ 2147483647 w 138"/>
                  <a:gd name="T3" fmla="*/ 2147483647 h 146"/>
                  <a:gd name="T4" fmla="*/ 2147483647 w 138"/>
                  <a:gd name="T5" fmla="*/ 2147483647 h 146"/>
                  <a:gd name="T6" fmla="*/ 2147483647 w 138"/>
                  <a:gd name="T7" fmla="*/ 2147483647 h 146"/>
                  <a:gd name="T8" fmla="*/ 2147483647 w 138"/>
                  <a:gd name="T9" fmla="*/ 2147483647 h 146"/>
                  <a:gd name="T10" fmla="*/ 2147483647 w 138"/>
                  <a:gd name="T11" fmla="*/ 2147483647 h 146"/>
                  <a:gd name="T12" fmla="*/ 0 w 138"/>
                  <a:gd name="T13" fmla="*/ 2147483647 h 146"/>
                  <a:gd name="T14" fmla="*/ 2147483647 w 138"/>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146"/>
                  <a:gd name="T26" fmla="*/ 138 w 138"/>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146">
                    <a:moveTo>
                      <a:pt x="54" y="0"/>
                    </a:moveTo>
                    <a:lnTo>
                      <a:pt x="119" y="76"/>
                    </a:lnTo>
                    <a:lnTo>
                      <a:pt x="138" y="61"/>
                    </a:lnTo>
                    <a:lnTo>
                      <a:pt x="128" y="146"/>
                    </a:lnTo>
                    <a:lnTo>
                      <a:pt x="44" y="136"/>
                    </a:lnTo>
                    <a:lnTo>
                      <a:pt x="63" y="122"/>
                    </a:lnTo>
                    <a:lnTo>
                      <a:pt x="0" y="48"/>
                    </a:lnTo>
                    <a:lnTo>
                      <a:pt x="54"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330" name="Freeform 96"/>
              <p:cNvSpPr>
                <a:spLocks noEditPoints="1"/>
              </p:cNvSpPr>
              <p:nvPr/>
            </p:nvSpPr>
            <p:spPr bwMode="auto">
              <a:xfrm>
                <a:off x="5675313" y="1731963"/>
                <a:ext cx="230188" cy="244475"/>
              </a:xfrm>
              <a:custGeom>
                <a:avLst/>
                <a:gdLst>
                  <a:gd name="T0" fmla="*/ 2147483647 w 145"/>
                  <a:gd name="T1" fmla="*/ 2147483647 h 154"/>
                  <a:gd name="T2" fmla="*/ 2147483647 w 145"/>
                  <a:gd name="T3" fmla="*/ 2147483647 h 154"/>
                  <a:gd name="T4" fmla="*/ 2147483647 w 145"/>
                  <a:gd name="T5" fmla="*/ 214748364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0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47483647 w 145"/>
                  <a:gd name="T43" fmla="*/ 2147483647 h 154"/>
                  <a:gd name="T44" fmla="*/ 2147483647 w 145"/>
                  <a:gd name="T45" fmla="*/ 2147483647 h 154"/>
                  <a:gd name="T46" fmla="*/ 2147483647 w 145"/>
                  <a:gd name="T47" fmla="*/ 2147483647 h 154"/>
                  <a:gd name="T48" fmla="*/ 2147483647 w 145"/>
                  <a:gd name="T49" fmla="*/ 2147483647 h 154"/>
                  <a:gd name="T50" fmla="*/ 2147483647 w 145"/>
                  <a:gd name="T51" fmla="*/ 2147483647 h 154"/>
                  <a:gd name="T52" fmla="*/ 2147483647 w 145"/>
                  <a:gd name="T53" fmla="*/ 2147483647 h 154"/>
                  <a:gd name="T54" fmla="*/ 2147483647 w 145"/>
                  <a:gd name="T55" fmla="*/ 2147483647 h 154"/>
                  <a:gd name="T56" fmla="*/ 2147483647 w 145"/>
                  <a:gd name="T57" fmla="*/ 2147483647 h 154"/>
                  <a:gd name="T58" fmla="*/ 2147483647 w 145"/>
                  <a:gd name="T59" fmla="*/ 2147483647 h 154"/>
                  <a:gd name="T60" fmla="*/ 0 w 145"/>
                  <a:gd name="T61" fmla="*/ 2147483647 h 154"/>
                  <a:gd name="T62" fmla="*/ 2147483647 w 145"/>
                  <a:gd name="T63" fmla="*/ 2147483647 h 154"/>
                  <a:gd name="T64" fmla="*/ 2147483647 w 145"/>
                  <a:gd name="T65" fmla="*/ 2147483647 h 154"/>
                  <a:gd name="T66" fmla="*/ 2147483647 w 145"/>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154"/>
                  <a:gd name="T104" fmla="*/ 145 w 145"/>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154">
                    <a:moveTo>
                      <a:pt x="57" y="7"/>
                    </a:moveTo>
                    <a:lnTo>
                      <a:pt x="7" y="52"/>
                    </a:lnTo>
                    <a:lnTo>
                      <a:pt x="38" y="87"/>
                    </a:lnTo>
                    <a:lnTo>
                      <a:pt x="68" y="124"/>
                    </a:lnTo>
                    <a:lnTo>
                      <a:pt x="70" y="126"/>
                    </a:lnTo>
                    <a:lnTo>
                      <a:pt x="68" y="129"/>
                    </a:lnTo>
                    <a:lnTo>
                      <a:pt x="54" y="140"/>
                    </a:lnTo>
                    <a:lnTo>
                      <a:pt x="129" y="148"/>
                    </a:lnTo>
                    <a:lnTo>
                      <a:pt x="139" y="70"/>
                    </a:lnTo>
                    <a:lnTo>
                      <a:pt x="124" y="82"/>
                    </a:lnTo>
                    <a:lnTo>
                      <a:pt x="122" y="84"/>
                    </a:lnTo>
                    <a:lnTo>
                      <a:pt x="120" y="82"/>
                    </a:lnTo>
                    <a:lnTo>
                      <a:pt x="87" y="42"/>
                    </a:lnTo>
                    <a:lnTo>
                      <a:pt x="57" y="7"/>
                    </a:lnTo>
                    <a:close/>
                    <a:moveTo>
                      <a:pt x="57" y="0"/>
                    </a:moveTo>
                    <a:lnTo>
                      <a:pt x="59" y="2"/>
                    </a:lnTo>
                    <a:lnTo>
                      <a:pt x="92" y="40"/>
                    </a:lnTo>
                    <a:lnTo>
                      <a:pt x="122" y="77"/>
                    </a:lnTo>
                    <a:lnTo>
                      <a:pt x="139" y="63"/>
                    </a:lnTo>
                    <a:lnTo>
                      <a:pt x="145" y="59"/>
                    </a:lnTo>
                    <a:lnTo>
                      <a:pt x="145" y="65"/>
                    </a:lnTo>
                    <a:lnTo>
                      <a:pt x="134" y="150"/>
                    </a:lnTo>
                    <a:lnTo>
                      <a:pt x="132" y="154"/>
                    </a:lnTo>
                    <a:lnTo>
                      <a:pt x="131" y="154"/>
                    </a:lnTo>
                    <a:lnTo>
                      <a:pt x="47" y="143"/>
                    </a:lnTo>
                    <a:lnTo>
                      <a:pt x="40" y="141"/>
                    </a:lnTo>
                    <a:lnTo>
                      <a:pt x="47" y="138"/>
                    </a:lnTo>
                    <a:lnTo>
                      <a:pt x="63" y="126"/>
                    </a:lnTo>
                    <a:lnTo>
                      <a:pt x="33" y="89"/>
                    </a:lnTo>
                    <a:lnTo>
                      <a:pt x="1" y="54"/>
                    </a:lnTo>
                    <a:lnTo>
                      <a:pt x="0" y="52"/>
                    </a:lnTo>
                    <a:lnTo>
                      <a:pt x="1" y="51"/>
                    </a:lnTo>
                    <a:lnTo>
                      <a:pt x="56" y="2"/>
                    </a:lnTo>
                    <a:lnTo>
                      <a:pt x="57"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31" name="Freeform 97"/>
              <p:cNvSpPr>
                <a:spLocks/>
              </p:cNvSpPr>
              <p:nvPr/>
            </p:nvSpPr>
            <p:spPr bwMode="auto">
              <a:xfrm>
                <a:off x="5753100" y="5375275"/>
                <a:ext cx="215900" cy="233363"/>
              </a:xfrm>
              <a:custGeom>
                <a:avLst/>
                <a:gdLst>
                  <a:gd name="T0" fmla="*/ 2147483647 w 136"/>
                  <a:gd name="T1" fmla="*/ 0 h 147"/>
                  <a:gd name="T2" fmla="*/ 2147483647 w 136"/>
                  <a:gd name="T3" fmla="*/ 2147483647 h 147"/>
                  <a:gd name="T4" fmla="*/ 2147483647 w 136"/>
                  <a:gd name="T5" fmla="*/ 2147483647 h 147"/>
                  <a:gd name="T6" fmla="*/ 2147483647 w 136"/>
                  <a:gd name="T7" fmla="*/ 2147483647 h 147"/>
                  <a:gd name="T8" fmla="*/ 2147483647 w 136"/>
                  <a:gd name="T9" fmla="*/ 2147483647 h 147"/>
                  <a:gd name="T10" fmla="*/ 0 w 136"/>
                  <a:gd name="T11" fmla="*/ 2147483647 h 147"/>
                  <a:gd name="T12" fmla="*/ 2147483647 w 136"/>
                  <a:gd name="T13" fmla="*/ 2147483647 h 147"/>
                  <a:gd name="T14" fmla="*/ 2147483647 w 136"/>
                  <a:gd name="T15" fmla="*/ 0 h 147"/>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47"/>
                  <a:gd name="T26" fmla="*/ 136 w 136"/>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47">
                    <a:moveTo>
                      <a:pt x="76" y="0"/>
                    </a:moveTo>
                    <a:lnTo>
                      <a:pt x="136" y="42"/>
                    </a:lnTo>
                    <a:lnTo>
                      <a:pt x="75" y="122"/>
                    </a:lnTo>
                    <a:lnTo>
                      <a:pt x="94" y="138"/>
                    </a:lnTo>
                    <a:lnTo>
                      <a:pt x="8" y="147"/>
                    </a:lnTo>
                    <a:lnTo>
                      <a:pt x="0" y="61"/>
                    </a:lnTo>
                    <a:lnTo>
                      <a:pt x="19" y="77"/>
                    </a:lnTo>
                    <a:lnTo>
                      <a:pt x="76" y="0"/>
                    </a:lnTo>
                    <a:close/>
                  </a:path>
                </a:pathLst>
              </a:custGeom>
              <a:solidFill>
                <a:srgbClr val="CC3570"/>
              </a:solidFill>
              <a:ln w="0">
                <a:solidFill>
                  <a:srgbClr val="CC3570"/>
                </a:solidFill>
                <a:prstDash val="solid"/>
                <a:round/>
                <a:headEnd/>
                <a:tailEnd/>
              </a:ln>
            </p:spPr>
            <p:txBody>
              <a:bodyPr/>
              <a:lstStyle/>
              <a:p>
                <a:endParaRPr lang="en-US" smtClean="0">
                  <a:solidFill>
                    <a:prstClr val="black"/>
                  </a:solidFill>
                  <a:latin typeface="Arial"/>
                </a:endParaRPr>
              </a:p>
            </p:txBody>
          </p:sp>
          <p:sp>
            <p:nvSpPr>
              <p:cNvPr id="2332" name="Freeform 98"/>
              <p:cNvSpPr>
                <a:spLocks noEditPoints="1"/>
              </p:cNvSpPr>
              <p:nvPr/>
            </p:nvSpPr>
            <p:spPr bwMode="auto">
              <a:xfrm>
                <a:off x="5746750" y="5370513"/>
                <a:ext cx="227013" cy="242888"/>
              </a:xfrm>
              <a:custGeom>
                <a:avLst/>
                <a:gdLst>
                  <a:gd name="T0" fmla="*/ 2147483647 w 143"/>
                  <a:gd name="T1" fmla="*/ 2147483647 h 153"/>
                  <a:gd name="T2" fmla="*/ 2147483647 w 143"/>
                  <a:gd name="T3" fmla="*/ 2147483647 h 153"/>
                  <a:gd name="T4" fmla="*/ 2147483647 w 143"/>
                  <a:gd name="T5" fmla="*/ 2147483647 h 153"/>
                  <a:gd name="T6" fmla="*/ 2147483647 w 143"/>
                  <a:gd name="T7" fmla="*/ 2147483647 h 153"/>
                  <a:gd name="T8" fmla="*/ 2147483647 w 143"/>
                  <a:gd name="T9" fmla="*/ 2147483647 h 153"/>
                  <a:gd name="T10" fmla="*/ 2147483647 w 143"/>
                  <a:gd name="T11" fmla="*/ 2147483647 h 153"/>
                  <a:gd name="T12" fmla="*/ 2147483647 w 143"/>
                  <a:gd name="T13" fmla="*/ 2147483647 h 153"/>
                  <a:gd name="T14" fmla="*/ 2147483647 w 143"/>
                  <a:gd name="T15" fmla="*/ 2147483647 h 153"/>
                  <a:gd name="T16" fmla="*/ 2147483647 w 143"/>
                  <a:gd name="T17" fmla="*/ 2147483647 h 153"/>
                  <a:gd name="T18" fmla="*/ 2147483647 w 143"/>
                  <a:gd name="T19" fmla="*/ 2147483647 h 153"/>
                  <a:gd name="T20" fmla="*/ 2147483647 w 143"/>
                  <a:gd name="T21" fmla="*/ 2147483647 h 153"/>
                  <a:gd name="T22" fmla="*/ 2147483647 w 143"/>
                  <a:gd name="T23" fmla="*/ 2147483647 h 153"/>
                  <a:gd name="T24" fmla="*/ 2147483647 w 143"/>
                  <a:gd name="T25" fmla="*/ 2147483647 h 153"/>
                  <a:gd name="T26" fmla="*/ 2147483647 w 143"/>
                  <a:gd name="T27" fmla="*/ 2147483647 h 153"/>
                  <a:gd name="T28" fmla="*/ 2147483647 w 143"/>
                  <a:gd name="T29" fmla="*/ 0 h 153"/>
                  <a:gd name="T30" fmla="*/ 2147483647 w 143"/>
                  <a:gd name="T31" fmla="*/ 2147483647 h 153"/>
                  <a:gd name="T32" fmla="*/ 2147483647 w 143"/>
                  <a:gd name="T33" fmla="*/ 2147483647 h 153"/>
                  <a:gd name="T34" fmla="*/ 2147483647 w 143"/>
                  <a:gd name="T35" fmla="*/ 2147483647 h 153"/>
                  <a:gd name="T36" fmla="*/ 2147483647 w 143"/>
                  <a:gd name="T37" fmla="*/ 2147483647 h 153"/>
                  <a:gd name="T38" fmla="*/ 2147483647 w 143"/>
                  <a:gd name="T39" fmla="*/ 2147483647 h 153"/>
                  <a:gd name="T40" fmla="*/ 2147483647 w 143"/>
                  <a:gd name="T41" fmla="*/ 2147483647 h 153"/>
                  <a:gd name="T42" fmla="*/ 2147483647 w 143"/>
                  <a:gd name="T43" fmla="*/ 2147483647 h 153"/>
                  <a:gd name="T44" fmla="*/ 2147483647 w 143"/>
                  <a:gd name="T45" fmla="*/ 2147483647 h 153"/>
                  <a:gd name="T46" fmla="*/ 2147483647 w 143"/>
                  <a:gd name="T47" fmla="*/ 2147483647 h 153"/>
                  <a:gd name="T48" fmla="*/ 2147483647 w 143"/>
                  <a:gd name="T49" fmla="*/ 2147483647 h 153"/>
                  <a:gd name="T50" fmla="*/ 2147483647 w 143"/>
                  <a:gd name="T51" fmla="*/ 2147483647 h 153"/>
                  <a:gd name="T52" fmla="*/ 2147483647 w 143"/>
                  <a:gd name="T53" fmla="*/ 2147483647 h 153"/>
                  <a:gd name="T54" fmla="*/ 2147483647 w 143"/>
                  <a:gd name="T55" fmla="*/ 2147483647 h 153"/>
                  <a:gd name="T56" fmla="*/ 2147483647 w 143"/>
                  <a:gd name="T57" fmla="*/ 2147483647 h 153"/>
                  <a:gd name="T58" fmla="*/ 2147483647 w 143"/>
                  <a:gd name="T59" fmla="*/ 2147483647 h 153"/>
                  <a:gd name="T60" fmla="*/ 0 w 143"/>
                  <a:gd name="T61" fmla="*/ 2147483647 h 153"/>
                  <a:gd name="T62" fmla="*/ 2147483647 w 143"/>
                  <a:gd name="T63" fmla="*/ 2147483647 h 153"/>
                  <a:gd name="T64" fmla="*/ 2147483647 w 143"/>
                  <a:gd name="T65" fmla="*/ 2147483647 h 153"/>
                  <a:gd name="T66" fmla="*/ 2147483647 w 143"/>
                  <a:gd name="T67" fmla="*/ 2147483647 h 153"/>
                  <a:gd name="T68" fmla="*/ 2147483647 w 143"/>
                  <a:gd name="T69" fmla="*/ 2147483647 h 153"/>
                  <a:gd name="T70" fmla="*/ 2147483647 w 143"/>
                  <a:gd name="T71" fmla="*/ 0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153"/>
                  <a:gd name="T110" fmla="*/ 143 w 143"/>
                  <a:gd name="T111" fmla="*/ 153 h 1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153">
                    <a:moveTo>
                      <a:pt x="82" y="8"/>
                    </a:moveTo>
                    <a:lnTo>
                      <a:pt x="54" y="43"/>
                    </a:lnTo>
                    <a:lnTo>
                      <a:pt x="25" y="82"/>
                    </a:lnTo>
                    <a:lnTo>
                      <a:pt x="23" y="83"/>
                    </a:lnTo>
                    <a:lnTo>
                      <a:pt x="21" y="82"/>
                    </a:lnTo>
                    <a:lnTo>
                      <a:pt x="7" y="71"/>
                    </a:lnTo>
                    <a:lnTo>
                      <a:pt x="16" y="148"/>
                    </a:lnTo>
                    <a:lnTo>
                      <a:pt x="93" y="139"/>
                    </a:lnTo>
                    <a:lnTo>
                      <a:pt x="77" y="127"/>
                    </a:lnTo>
                    <a:lnTo>
                      <a:pt x="75" y="125"/>
                    </a:lnTo>
                    <a:lnTo>
                      <a:pt x="77" y="123"/>
                    </a:lnTo>
                    <a:lnTo>
                      <a:pt x="107" y="85"/>
                    </a:lnTo>
                    <a:lnTo>
                      <a:pt x="136" y="47"/>
                    </a:lnTo>
                    <a:lnTo>
                      <a:pt x="82" y="8"/>
                    </a:lnTo>
                    <a:close/>
                    <a:moveTo>
                      <a:pt x="80" y="0"/>
                    </a:moveTo>
                    <a:lnTo>
                      <a:pt x="82" y="1"/>
                    </a:lnTo>
                    <a:lnTo>
                      <a:pt x="141" y="43"/>
                    </a:lnTo>
                    <a:lnTo>
                      <a:pt x="143" y="45"/>
                    </a:lnTo>
                    <a:lnTo>
                      <a:pt x="143" y="47"/>
                    </a:lnTo>
                    <a:lnTo>
                      <a:pt x="82" y="125"/>
                    </a:lnTo>
                    <a:lnTo>
                      <a:pt x="100" y="139"/>
                    </a:lnTo>
                    <a:lnTo>
                      <a:pt x="105" y="143"/>
                    </a:lnTo>
                    <a:lnTo>
                      <a:pt x="98" y="144"/>
                    </a:lnTo>
                    <a:lnTo>
                      <a:pt x="12" y="153"/>
                    </a:lnTo>
                    <a:lnTo>
                      <a:pt x="11" y="153"/>
                    </a:lnTo>
                    <a:lnTo>
                      <a:pt x="11" y="150"/>
                    </a:lnTo>
                    <a:lnTo>
                      <a:pt x="2" y="66"/>
                    </a:lnTo>
                    <a:lnTo>
                      <a:pt x="2" y="64"/>
                    </a:lnTo>
                    <a:lnTo>
                      <a:pt x="0" y="59"/>
                    </a:lnTo>
                    <a:lnTo>
                      <a:pt x="5" y="62"/>
                    </a:lnTo>
                    <a:lnTo>
                      <a:pt x="23" y="76"/>
                    </a:lnTo>
                    <a:lnTo>
                      <a:pt x="49" y="41"/>
                    </a:lnTo>
                    <a:lnTo>
                      <a:pt x="79" y="3"/>
                    </a:lnTo>
                    <a:lnTo>
                      <a:pt x="80"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33" name="Freeform 99"/>
              <p:cNvSpPr>
                <a:spLocks/>
              </p:cNvSpPr>
              <p:nvPr/>
            </p:nvSpPr>
            <p:spPr bwMode="auto">
              <a:xfrm>
                <a:off x="6129338" y="4732338"/>
                <a:ext cx="201613" cy="252413"/>
              </a:xfrm>
              <a:custGeom>
                <a:avLst/>
                <a:gdLst>
                  <a:gd name="T0" fmla="*/ 2147483647 w 127"/>
                  <a:gd name="T1" fmla="*/ 0 h 159"/>
                  <a:gd name="T2" fmla="*/ 2147483647 w 127"/>
                  <a:gd name="T3" fmla="*/ 2147483647 h 159"/>
                  <a:gd name="T4" fmla="*/ 2147483647 w 127"/>
                  <a:gd name="T5" fmla="*/ 2147483647 h 159"/>
                  <a:gd name="T6" fmla="*/ 2147483647 w 127"/>
                  <a:gd name="T7" fmla="*/ 2147483647 h 159"/>
                  <a:gd name="T8" fmla="*/ 2147483647 w 127"/>
                  <a:gd name="T9" fmla="*/ 2147483647 h 159"/>
                  <a:gd name="T10" fmla="*/ 0 w 127"/>
                  <a:gd name="T11" fmla="*/ 2147483647 h 159"/>
                  <a:gd name="T12" fmla="*/ 2147483647 w 127"/>
                  <a:gd name="T13" fmla="*/ 2147483647 h 159"/>
                  <a:gd name="T14" fmla="*/ 2147483647 w 127"/>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159"/>
                  <a:gd name="T26" fmla="*/ 127 w 127"/>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159">
                    <a:moveTo>
                      <a:pt x="59" y="0"/>
                    </a:moveTo>
                    <a:lnTo>
                      <a:pt x="127" y="26"/>
                    </a:lnTo>
                    <a:lnTo>
                      <a:pt x="89" y="119"/>
                    </a:lnTo>
                    <a:lnTo>
                      <a:pt x="112" y="128"/>
                    </a:lnTo>
                    <a:lnTo>
                      <a:pt x="30" y="159"/>
                    </a:lnTo>
                    <a:lnTo>
                      <a:pt x="0" y="79"/>
                    </a:lnTo>
                    <a:lnTo>
                      <a:pt x="23" y="89"/>
                    </a:lnTo>
                    <a:lnTo>
                      <a:pt x="59" y="0"/>
                    </a:lnTo>
                    <a:close/>
                  </a:path>
                </a:pathLst>
              </a:custGeom>
              <a:solidFill>
                <a:srgbClr val="CC3570"/>
              </a:solidFill>
              <a:ln w="0">
                <a:solidFill>
                  <a:srgbClr val="CC3570"/>
                </a:solidFill>
                <a:prstDash val="solid"/>
                <a:round/>
                <a:headEnd/>
                <a:tailEnd/>
              </a:ln>
            </p:spPr>
            <p:txBody>
              <a:bodyPr/>
              <a:lstStyle/>
              <a:p>
                <a:endParaRPr lang="en-US" smtClean="0">
                  <a:solidFill>
                    <a:prstClr val="black"/>
                  </a:solidFill>
                  <a:latin typeface="Arial"/>
                </a:endParaRPr>
              </a:p>
            </p:txBody>
          </p:sp>
          <p:sp>
            <p:nvSpPr>
              <p:cNvPr id="2334" name="Freeform 100"/>
              <p:cNvSpPr>
                <a:spLocks noEditPoints="1"/>
              </p:cNvSpPr>
              <p:nvPr/>
            </p:nvSpPr>
            <p:spPr bwMode="auto">
              <a:xfrm>
                <a:off x="6121400" y="4727575"/>
                <a:ext cx="215900" cy="261938"/>
              </a:xfrm>
              <a:custGeom>
                <a:avLst/>
                <a:gdLst>
                  <a:gd name="T0" fmla="*/ 2147483647 w 136"/>
                  <a:gd name="T1" fmla="*/ 2147483647 h 165"/>
                  <a:gd name="T2" fmla="*/ 2147483647 w 136"/>
                  <a:gd name="T3" fmla="*/ 2147483647 h 165"/>
                  <a:gd name="T4" fmla="*/ 2147483647 w 136"/>
                  <a:gd name="T5" fmla="*/ 2147483647 h 165"/>
                  <a:gd name="T6" fmla="*/ 2147483647 w 136"/>
                  <a:gd name="T7" fmla="*/ 2147483647 h 165"/>
                  <a:gd name="T8" fmla="*/ 2147483647 w 136"/>
                  <a:gd name="T9" fmla="*/ 2147483647 h 165"/>
                  <a:gd name="T10" fmla="*/ 2147483647 w 136"/>
                  <a:gd name="T11" fmla="*/ 2147483647 h 165"/>
                  <a:gd name="T12" fmla="*/ 2147483647 w 136"/>
                  <a:gd name="T13" fmla="*/ 2147483647 h 165"/>
                  <a:gd name="T14" fmla="*/ 2147483647 w 136"/>
                  <a:gd name="T15" fmla="*/ 2147483647 h 165"/>
                  <a:gd name="T16" fmla="*/ 2147483647 w 136"/>
                  <a:gd name="T17" fmla="*/ 2147483647 h 165"/>
                  <a:gd name="T18" fmla="*/ 2147483647 w 136"/>
                  <a:gd name="T19" fmla="*/ 2147483647 h 165"/>
                  <a:gd name="T20" fmla="*/ 2147483647 w 136"/>
                  <a:gd name="T21" fmla="*/ 2147483647 h 165"/>
                  <a:gd name="T22" fmla="*/ 2147483647 w 136"/>
                  <a:gd name="T23" fmla="*/ 2147483647 h 165"/>
                  <a:gd name="T24" fmla="*/ 2147483647 w 136"/>
                  <a:gd name="T25" fmla="*/ 2147483647 h 165"/>
                  <a:gd name="T26" fmla="*/ 2147483647 w 136"/>
                  <a:gd name="T27" fmla="*/ 2147483647 h 165"/>
                  <a:gd name="T28" fmla="*/ 2147483647 w 136"/>
                  <a:gd name="T29" fmla="*/ 0 h 165"/>
                  <a:gd name="T30" fmla="*/ 2147483647 w 136"/>
                  <a:gd name="T31" fmla="*/ 2147483647 h 165"/>
                  <a:gd name="T32" fmla="*/ 2147483647 w 136"/>
                  <a:gd name="T33" fmla="*/ 2147483647 h 165"/>
                  <a:gd name="T34" fmla="*/ 2147483647 w 136"/>
                  <a:gd name="T35" fmla="*/ 2147483647 h 165"/>
                  <a:gd name="T36" fmla="*/ 2147483647 w 136"/>
                  <a:gd name="T37" fmla="*/ 2147483647 h 165"/>
                  <a:gd name="T38" fmla="*/ 2147483647 w 136"/>
                  <a:gd name="T39" fmla="*/ 2147483647 h 165"/>
                  <a:gd name="T40" fmla="*/ 2147483647 w 136"/>
                  <a:gd name="T41" fmla="*/ 2147483647 h 165"/>
                  <a:gd name="T42" fmla="*/ 2147483647 w 136"/>
                  <a:gd name="T43" fmla="*/ 2147483647 h 165"/>
                  <a:gd name="T44" fmla="*/ 2147483647 w 136"/>
                  <a:gd name="T45" fmla="*/ 2147483647 h 165"/>
                  <a:gd name="T46" fmla="*/ 2147483647 w 136"/>
                  <a:gd name="T47" fmla="*/ 2147483647 h 165"/>
                  <a:gd name="T48" fmla="*/ 2147483647 w 136"/>
                  <a:gd name="T49" fmla="*/ 2147483647 h 165"/>
                  <a:gd name="T50" fmla="*/ 2147483647 w 136"/>
                  <a:gd name="T51" fmla="*/ 2147483647 h 165"/>
                  <a:gd name="T52" fmla="*/ 2147483647 w 136"/>
                  <a:gd name="T53" fmla="*/ 2147483647 h 165"/>
                  <a:gd name="T54" fmla="*/ 2147483647 w 136"/>
                  <a:gd name="T55" fmla="*/ 2147483647 h 165"/>
                  <a:gd name="T56" fmla="*/ 0 w 136"/>
                  <a:gd name="T57" fmla="*/ 2147483647 h 165"/>
                  <a:gd name="T58" fmla="*/ 2147483647 w 136"/>
                  <a:gd name="T59" fmla="*/ 2147483647 h 165"/>
                  <a:gd name="T60" fmla="*/ 2147483647 w 136"/>
                  <a:gd name="T61" fmla="*/ 2147483647 h 165"/>
                  <a:gd name="T62" fmla="*/ 2147483647 w 136"/>
                  <a:gd name="T63" fmla="*/ 2147483647 h 165"/>
                  <a:gd name="T64" fmla="*/ 2147483647 w 136"/>
                  <a:gd name="T65" fmla="*/ 2147483647 h 165"/>
                  <a:gd name="T66" fmla="*/ 2147483647 w 136"/>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65"/>
                  <a:gd name="T104" fmla="*/ 136 w 136"/>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65">
                    <a:moveTo>
                      <a:pt x="66" y="8"/>
                    </a:moveTo>
                    <a:lnTo>
                      <a:pt x="50" y="49"/>
                    </a:lnTo>
                    <a:lnTo>
                      <a:pt x="31" y="94"/>
                    </a:lnTo>
                    <a:lnTo>
                      <a:pt x="29" y="96"/>
                    </a:lnTo>
                    <a:lnTo>
                      <a:pt x="28" y="96"/>
                    </a:lnTo>
                    <a:lnTo>
                      <a:pt x="10" y="89"/>
                    </a:lnTo>
                    <a:lnTo>
                      <a:pt x="36" y="158"/>
                    </a:lnTo>
                    <a:lnTo>
                      <a:pt x="110" y="131"/>
                    </a:lnTo>
                    <a:lnTo>
                      <a:pt x="94" y="125"/>
                    </a:lnTo>
                    <a:lnTo>
                      <a:pt x="90" y="124"/>
                    </a:lnTo>
                    <a:lnTo>
                      <a:pt x="92" y="122"/>
                    </a:lnTo>
                    <a:lnTo>
                      <a:pt x="111" y="75"/>
                    </a:lnTo>
                    <a:lnTo>
                      <a:pt x="129" y="31"/>
                    </a:lnTo>
                    <a:lnTo>
                      <a:pt x="66" y="8"/>
                    </a:lnTo>
                    <a:close/>
                    <a:moveTo>
                      <a:pt x="63" y="0"/>
                    </a:moveTo>
                    <a:lnTo>
                      <a:pt x="66" y="1"/>
                    </a:lnTo>
                    <a:lnTo>
                      <a:pt x="134" y="28"/>
                    </a:lnTo>
                    <a:lnTo>
                      <a:pt x="136" y="28"/>
                    </a:lnTo>
                    <a:lnTo>
                      <a:pt x="136" y="31"/>
                    </a:lnTo>
                    <a:lnTo>
                      <a:pt x="117" y="76"/>
                    </a:lnTo>
                    <a:lnTo>
                      <a:pt x="99" y="122"/>
                    </a:lnTo>
                    <a:lnTo>
                      <a:pt x="118" y="129"/>
                    </a:lnTo>
                    <a:lnTo>
                      <a:pt x="124" y="131"/>
                    </a:lnTo>
                    <a:lnTo>
                      <a:pt x="118" y="134"/>
                    </a:lnTo>
                    <a:lnTo>
                      <a:pt x="36" y="165"/>
                    </a:lnTo>
                    <a:lnTo>
                      <a:pt x="33" y="165"/>
                    </a:lnTo>
                    <a:lnTo>
                      <a:pt x="33" y="164"/>
                    </a:lnTo>
                    <a:lnTo>
                      <a:pt x="3" y="83"/>
                    </a:lnTo>
                    <a:lnTo>
                      <a:pt x="0" y="76"/>
                    </a:lnTo>
                    <a:lnTo>
                      <a:pt x="7" y="80"/>
                    </a:lnTo>
                    <a:lnTo>
                      <a:pt x="28" y="89"/>
                    </a:lnTo>
                    <a:lnTo>
                      <a:pt x="45" y="47"/>
                    </a:lnTo>
                    <a:lnTo>
                      <a:pt x="63" y="3"/>
                    </a:lnTo>
                    <a:lnTo>
                      <a:pt x="63"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35" name="Freeform 101"/>
              <p:cNvSpPr>
                <a:spLocks/>
              </p:cNvSpPr>
              <p:nvPr/>
            </p:nvSpPr>
            <p:spPr bwMode="auto">
              <a:xfrm>
                <a:off x="6337300" y="4021138"/>
                <a:ext cx="190500" cy="254000"/>
              </a:xfrm>
              <a:custGeom>
                <a:avLst/>
                <a:gdLst>
                  <a:gd name="T0" fmla="*/ 2147483647 w 120"/>
                  <a:gd name="T1" fmla="*/ 0 h 160"/>
                  <a:gd name="T2" fmla="*/ 2147483647 w 120"/>
                  <a:gd name="T3" fmla="*/ 2147483647 h 160"/>
                  <a:gd name="T4" fmla="*/ 2147483647 w 120"/>
                  <a:gd name="T5" fmla="*/ 2147483647 h 160"/>
                  <a:gd name="T6" fmla="*/ 2147483647 w 120"/>
                  <a:gd name="T7" fmla="*/ 2147483647 h 160"/>
                  <a:gd name="T8" fmla="*/ 2147483647 w 120"/>
                  <a:gd name="T9" fmla="*/ 2147483647 h 160"/>
                  <a:gd name="T10" fmla="*/ 0 w 120"/>
                  <a:gd name="T11" fmla="*/ 2147483647 h 160"/>
                  <a:gd name="T12" fmla="*/ 2147483647 w 120"/>
                  <a:gd name="T13" fmla="*/ 2147483647 h 160"/>
                  <a:gd name="T14" fmla="*/ 2147483647 w 120"/>
                  <a:gd name="T15" fmla="*/ 0 h 160"/>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60"/>
                  <a:gd name="T26" fmla="*/ 120 w 120"/>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60">
                    <a:moveTo>
                      <a:pt x="37" y="0"/>
                    </a:moveTo>
                    <a:lnTo>
                      <a:pt x="110" y="7"/>
                    </a:lnTo>
                    <a:lnTo>
                      <a:pt x="96" y="106"/>
                    </a:lnTo>
                    <a:lnTo>
                      <a:pt x="120" y="110"/>
                    </a:lnTo>
                    <a:lnTo>
                      <a:pt x="49" y="160"/>
                    </a:lnTo>
                    <a:lnTo>
                      <a:pt x="0" y="90"/>
                    </a:lnTo>
                    <a:lnTo>
                      <a:pt x="24" y="96"/>
                    </a:lnTo>
                    <a:lnTo>
                      <a:pt x="37" y="0"/>
                    </a:lnTo>
                    <a:close/>
                  </a:path>
                </a:pathLst>
              </a:custGeom>
              <a:solidFill>
                <a:srgbClr val="CC3570"/>
              </a:solidFill>
              <a:ln w="0">
                <a:solidFill>
                  <a:srgbClr val="CC3570"/>
                </a:solidFill>
                <a:prstDash val="solid"/>
                <a:round/>
                <a:headEnd/>
                <a:tailEnd/>
              </a:ln>
            </p:spPr>
            <p:txBody>
              <a:bodyPr/>
              <a:lstStyle/>
              <a:p>
                <a:endParaRPr lang="en-US" smtClean="0">
                  <a:solidFill>
                    <a:prstClr val="black"/>
                  </a:solidFill>
                  <a:latin typeface="Arial"/>
                </a:endParaRPr>
              </a:p>
            </p:txBody>
          </p:sp>
          <p:sp>
            <p:nvSpPr>
              <p:cNvPr id="2336" name="Freeform 102"/>
              <p:cNvSpPr>
                <a:spLocks noEditPoints="1"/>
              </p:cNvSpPr>
              <p:nvPr/>
            </p:nvSpPr>
            <p:spPr bwMode="auto">
              <a:xfrm>
                <a:off x="6329363" y="4014788"/>
                <a:ext cx="209550" cy="266700"/>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0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2147483647 h 168"/>
                  <a:gd name="T48" fmla="*/ 2147483647 w 132"/>
                  <a:gd name="T49" fmla="*/ 2147483647 h 168"/>
                  <a:gd name="T50" fmla="*/ 2147483647 w 132"/>
                  <a:gd name="T51" fmla="*/ 2147483647 h 168"/>
                  <a:gd name="T52" fmla="*/ 2147483647 w 132"/>
                  <a:gd name="T53" fmla="*/ 2147483647 h 168"/>
                  <a:gd name="T54" fmla="*/ 2147483647 w 132"/>
                  <a:gd name="T55" fmla="*/ 2147483647 h 168"/>
                  <a:gd name="T56" fmla="*/ 0 w 132"/>
                  <a:gd name="T57" fmla="*/ 2147483647 h 168"/>
                  <a:gd name="T58" fmla="*/ 2147483647 w 132"/>
                  <a:gd name="T59" fmla="*/ 2147483647 h 168"/>
                  <a:gd name="T60" fmla="*/ 2147483647 w 132"/>
                  <a:gd name="T61" fmla="*/ 2147483647 h 168"/>
                  <a:gd name="T62" fmla="*/ 2147483647 w 132"/>
                  <a:gd name="T63" fmla="*/ 2147483647 h 168"/>
                  <a:gd name="T64" fmla="*/ 2147483647 w 132"/>
                  <a:gd name="T65" fmla="*/ 2147483647 h 168"/>
                  <a:gd name="T66" fmla="*/ 2147483647 w 132"/>
                  <a:gd name="T67" fmla="*/ 0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168"/>
                  <a:gd name="T104" fmla="*/ 132 w 13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168">
                    <a:moveTo>
                      <a:pt x="45" y="7"/>
                    </a:moveTo>
                    <a:lnTo>
                      <a:pt x="38" y="52"/>
                    </a:lnTo>
                    <a:lnTo>
                      <a:pt x="33" y="100"/>
                    </a:lnTo>
                    <a:lnTo>
                      <a:pt x="31" y="103"/>
                    </a:lnTo>
                    <a:lnTo>
                      <a:pt x="29" y="103"/>
                    </a:lnTo>
                    <a:lnTo>
                      <a:pt x="12" y="100"/>
                    </a:lnTo>
                    <a:lnTo>
                      <a:pt x="55" y="161"/>
                    </a:lnTo>
                    <a:lnTo>
                      <a:pt x="118" y="115"/>
                    </a:lnTo>
                    <a:lnTo>
                      <a:pt x="101" y="114"/>
                    </a:lnTo>
                    <a:lnTo>
                      <a:pt x="97" y="112"/>
                    </a:lnTo>
                    <a:lnTo>
                      <a:pt x="99" y="110"/>
                    </a:lnTo>
                    <a:lnTo>
                      <a:pt x="106" y="59"/>
                    </a:lnTo>
                    <a:lnTo>
                      <a:pt x="113" y="14"/>
                    </a:lnTo>
                    <a:lnTo>
                      <a:pt x="45" y="7"/>
                    </a:lnTo>
                    <a:close/>
                    <a:moveTo>
                      <a:pt x="40" y="0"/>
                    </a:moveTo>
                    <a:lnTo>
                      <a:pt x="42" y="2"/>
                    </a:lnTo>
                    <a:lnTo>
                      <a:pt x="115" y="9"/>
                    </a:lnTo>
                    <a:lnTo>
                      <a:pt x="118" y="9"/>
                    </a:lnTo>
                    <a:lnTo>
                      <a:pt x="118" y="11"/>
                    </a:lnTo>
                    <a:lnTo>
                      <a:pt x="111" y="61"/>
                    </a:lnTo>
                    <a:lnTo>
                      <a:pt x="104" y="108"/>
                    </a:lnTo>
                    <a:lnTo>
                      <a:pt x="125" y="112"/>
                    </a:lnTo>
                    <a:lnTo>
                      <a:pt x="132" y="112"/>
                    </a:lnTo>
                    <a:lnTo>
                      <a:pt x="127" y="117"/>
                    </a:lnTo>
                    <a:lnTo>
                      <a:pt x="55" y="168"/>
                    </a:lnTo>
                    <a:lnTo>
                      <a:pt x="54" y="168"/>
                    </a:lnTo>
                    <a:lnTo>
                      <a:pt x="52" y="166"/>
                    </a:lnTo>
                    <a:lnTo>
                      <a:pt x="3" y="96"/>
                    </a:lnTo>
                    <a:lnTo>
                      <a:pt x="0" y="91"/>
                    </a:lnTo>
                    <a:lnTo>
                      <a:pt x="5" y="93"/>
                    </a:lnTo>
                    <a:lnTo>
                      <a:pt x="28" y="98"/>
                    </a:lnTo>
                    <a:lnTo>
                      <a:pt x="33" y="51"/>
                    </a:lnTo>
                    <a:lnTo>
                      <a:pt x="40" y="4"/>
                    </a:lnTo>
                    <a:lnTo>
                      <a:pt x="40"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37" name="Freeform 103"/>
              <p:cNvSpPr>
                <a:spLocks/>
              </p:cNvSpPr>
              <p:nvPr/>
            </p:nvSpPr>
            <p:spPr bwMode="auto">
              <a:xfrm>
                <a:off x="6373813" y="3524250"/>
                <a:ext cx="193675" cy="255588"/>
              </a:xfrm>
              <a:custGeom>
                <a:avLst/>
                <a:gdLst>
                  <a:gd name="T0" fmla="*/ 2147483647 w 122"/>
                  <a:gd name="T1" fmla="*/ 0 h 161"/>
                  <a:gd name="T2" fmla="*/ 2147483647 w 122"/>
                  <a:gd name="T3" fmla="*/ 2147483647 h 161"/>
                  <a:gd name="T4" fmla="*/ 2147483647 w 122"/>
                  <a:gd name="T5" fmla="*/ 2147483647 h 161"/>
                  <a:gd name="T6" fmla="*/ 2147483647 w 122"/>
                  <a:gd name="T7" fmla="*/ 2147483647 h 161"/>
                  <a:gd name="T8" fmla="*/ 0 w 122"/>
                  <a:gd name="T9" fmla="*/ 2147483647 h 161"/>
                  <a:gd name="T10" fmla="*/ 2147483647 w 122"/>
                  <a:gd name="T11" fmla="*/ 2147483647 h 161"/>
                  <a:gd name="T12" fmla="*/ 2147483647 w 122"/>
                  <a:gd name="T13" fmla="*/ 2147483647 h 161"/>
                  <a:gd name="T14" fmla="*/ 2147483647 w 122"/>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161"/>
                  <a:gd name="T26" fmla="*/ 122 w 122"/>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161">
                    <a:moveTo>
                      <a:pt x="94" y="0"/>
                    </a:moveTo>
                    <a:lnTo>
                      <a:pt x="97" y="100"/>
                    </a:lnTo>
                    <a:lnTo>
                      <a:pt x="122" y="100"/>
                    </a:lnTo>
                    <a:lnTo>
                      <a:pt x="61" y="161"/>
                    </a:lnTo>
                    <a:lnTo>
                      <a:pt x="0" y="101"/>
                    </a:lnTo>
                    <a:lnTo>
                      <a:pt x="24" y="101"/>
                    </a:lnTo>
                    <a:lnTo>
                      <a:pt x="20" y="4"/>
                    </a:lnTo>
                    <a:lnTo>
                      <a:pt x="94" y="0"/>
                    </a:lnTo>
                    <a:close/>
                  </a:path>
                </a:pathLst>
              </a:custGeom>
              <a:solidFill>
                <a:srgbClr val="CC3570"/>
              </a:solidFill>
              <a:ln w="0">
                <a:solidFill>
                  <a:srgbClr val="CC3570"/>
                </a:solidFill>
                <a:prstDash val="solid"/>
                <a:round/>
                <a:headEnd/>
                <a:tailEnd/>
              </a:ln>
            </p:spPr>
            <p:txBody>
              <a:bodyPr/>
              <a:lstStyle/>
              <a:p>
                <a:endParaRPr lang="en-US" smtClean="0">
                  <a:solidFill>
                    <a:prstClr val="black"/>
                  </a:solidFill>
                  <a:latin typeface="Arial"/>
                </a:endParaRPr>
              </a:p>
            </p:txBody>
          </p:sp>
          <p:sp>
            <p:nvSpPr>
              <p:cNvPr id="2338" name="Freeform 104"/>
              <p:cNvSpPr>
                <a:spLocks noEditPoints="1"/>
              </p:cNvSpPr>
              <p:nvPr/>
            </p:nvSpPr>
            <p:spPr bwMode="auto">
              <a:xfrm>
                <a:off x="6362700" y="3519488"/>
                <a:ext cx="215900" cy="265113"/>
              </a:xfrm>
              <a:custGeom>
                <a:avLst/>
                <a:gdLst>
                  <a:gd name="T0" fmla="*/ 2147483647 w 136"/>
                  <a:gd name="T1" fmla="*/ 2147483647 h 167"/>
                  <a:gd name="T2" fmla="*/ 2147483647 w 136"/>
                  <a:gd name="T3" fmla="*/ 2147483647 h 167"/>
                  <a:gd name="T4" fmla="*/ 2147483647 w 136"/>
                  <a:gd name="T5" fmla="*/ 2147483647 h 167"/>
                  <a:gd name="T6" fmla="*/ 2147483647 w 136"/>
                  <a:gd name="T7" fmla="*/ 2147483647 h 167"/>
                  <a:gd name="T8" fmla="*/ 2147483647 w 136"/>
                  <a:gd name="T9" fmla="*/ 2147483647 h 167"/>
                  <a:gd name="T10" fmla="*/ 2147483647 w 136"/>
                  <a:gd name="T11" fmla="*/ 2147483647 h 167"/>
                  <a:gd name="T12" fmla="*/ 2147483647 w 136"/>
                  <a:gd name="T13" fmla="*/ 2147483647 h 167"/>
                  <a:gd name="T14" fmla="*/ 2147483647 w 136"/>
                  <a:gd name="T15" fmla="*/ 2147483647 h 167"/>
                  <a:gd name="T16" fmla="*/ 2147483647 w 136"/>
                  <a:gd name="T17" fmla="*/ 2147483647 h 167"/>
                  <a:gd name="T18" fmla="*/ 2147483647 w 136"/>
                  <a:gd name="T19" fmla="*/ 2147483647 h 167"/>
                  <a:gd name="T20" fmla="*/ 2147483647 w 136"/>
                  <a:gd name="T21" fmla="*/ 2147483647 h 167"/>
                  <a:gd name="T22" fmla="*/ 2147483647 w 136"/>
                  <a:gd name="T23" fmla="*/ 2147483647 h 167"/>
                  <a:gd name="T24" fmla="*/ 2147483647 w 136"/>
                  <a:gd name="T25" fmla="*/ 2147483647 h 167"/>
                  <a:gd name="T26" fmla="*/ 2147483647 w 136"/>
                  <a:gd name="T27" fmla="*/ 0 h 167"/>
                  <a:gd name="T28" fmla="*/ 2147483647 w 136"/>
                  <a:gd name="T29" fmla="*/ 2147483647 h 167"/>
                  <a:gd name="T30" fmla="*/ 2147483647 w 136"/>
                  <a:gd name="T31" fmla="*/ 2147483647 h 167"/>
                  <a:gd name="T32" fmla="*/ 2147483647 w 136"/>
                  <a:gd name="T33" fmla="*/ 2147483647 h 167"/>
                  <a:gd name="T34" fmla="*/ 2147483647 w 136"/>
                  <a:gd name="T35" fmla="*/ 2147483647 h 167"/>
                  <a:gd name="T36" fmla="*/ 2147483647 w 136"/>
                  <a:gd name="T37" fmla="*/ 2147483647 h 167"/>
                  <a:gd name="T38" fmla="*/ 2147483647 w 136"/>
                  <a:gd name="T39" fmla="*/ 2147483647 h 167"/>
                  <a:gd name="T40" fmla="*/ 2147483647 w 136"/>
                  <a:gd name="T41" fmla="*/ 2147483647 h 167"/>
                  <a:gd name="T42" fmla="*/ 2147483647 w 136"/>
                  <a:gd name="T43" fmla="*/ 2147483647 h 167"/>
                  <a:gd name="T44" fmla="*/ 2147483647 w 136"/>
                  <a:gd name="T45" fmla="*/ 2147483647 h 167"/>
                  <a:gd name="T46" fmla="*/ 2147483647 w 136"/>
                  <a:gd name="T47" fmla="*/ 2147483647 h 167"/>
                  <a:gd name="T48" fmla="*/ 2147483647 w 136"/>
                  <a:gd name="T49" fmla="*/ 2147483647 h 167"/>
                  <a:gd name="T50" fmla="*/ 2147483647 w 136"/>
                  <a:gd name="T51" fmla="*/ 2147483647 h 167"/>
                  <a:gd name="T52" fmla="*/ 0 w 136"/>
                  <a:gd name="T53" fmla="*/ 2147483647 h 167"/>
                  <a:gd name="T54" fmla="*/ 2147483647 w 136"/>
                  <a:gd name="T55" fmla="*/ 2147483647 h 167"/>
                  <a:gd name="T56" fmla="*/ 2147483647 w 136"/>
                  <a:gd name="T57" fmla="*/ 2147483647 h 167"/>
                  <a:gd name="T58" fmla="*/ 2147483647 w 136"/>
                  <a:gd name="T59" fmla="*/ 2147483647 h 167"/>
                  <a:gd name="T60" fmla="*/ 2147483647 w 136"/>
                  <a:gd name="T61" fmla="*/ 2147483647 h 167"/>
                  <a:gd name="T62" fmla="*/ 2147483647 w 136"/>
                  <a:gd name="T63" fmla="*/ 2147483647 h 167"/>
                  <a:gd name="T64" fmla="*/ 2147483647 w 136"/>
                  <a:gd name="T65" fmla="*/ 2147483647 h 167"/>
                  <a:gd name="T66" fmla="*/ 2147483647 w 136"/>
                  <a:gd name="T67" fmla="*/ 2147483647 h 167"/>
                  <a:gd name="T68" fmla="*/ 2147483647 w 136"/>
                  <a:gd name="T69" fmla="*/ 0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6"/>
                  <a:gd name="T106" fmla="*/ 0 h 167"/>
                  <a:gd name="T107" fmla="*/ 136 w 136"/>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6" h="167">
                    <a:moveTo>
                      <a:pt x="99" y="7"/>
                    </a:moveTo>
                    <a:lnTo>
                      <a:pt x="31" y="10"/>
                    </a:lnTo>
                    <a:lnTo>
                      <a:pt x="33" y="56"/>
                    </a:lnTo>
                    <a:lnTo>
                      <a:pt x="33" y="57"/>
                    </a:lnTo>
                    <a:lnTo>
                      <a:pt x="34" y="104"/>
                    </a:lnTo>
                    <a:lnTo>
                      <a:pt x="34" y="108"/>
                    </a:lnTo>
                    <a:lnTo>
                      <a:pt x="14" y="108"/>
                    </a:lnTo>
                    <a:lnTo>
                      <a:pt x="68" y="160"/>
                    </a:lnTo>
                    <a:lnTo>
                      <a:pt x="122" y="106"/>
                    </a:lnTo>
                    <a:lnTo>
                      <a:pt x="103" y="106"/>
                    </a:lnTo>
                    <a:lnTo>
                      <a:pt x="103" y="103"/>
                    </a:lnTo>
                    <a:lnTo>
                      <a:pt x="101" y="54"/>
                    </a:lnTo>
                    <a:lnTo>
                      <a:pt x="99" y="7"/>
                    </a:lnTo>
                    <a:close/>
                    <a:moveTo>
                      <a:pt x="103" y="0"/>
                    </a:moveTo>
                    <a:lnTo>
                      <a:pt x="104" y="3"/>
                    </a:lnTo>
                    <a:lnTo>
                      <a:pt x="106" y="52"/>
                    </a:lnTo>
                    <a:lnTo>
                      <a:pt x="108" y="101"/>
                    </a:lnTo>
                    <a:lnTo>
                      <a:pt x="136" y="101"/>
                    </a:lnTo>
                    <a:lnTo>
                      <a:pt x="130" y="104"/>
                    </a:lnTo>
                    <a:lnTo>
                      <a:pt x="129" y="106"/>
                    </a:lnTo>
                    <a:lnTo>
                      <a:pt x="68" y="167"/>
                    </a:lnTo>
                    <a:lnTo>
                      <a:pt x="66" y="166"/>
                    </a:lnTo>
                    <a:lnTo>
                      <a:pt x="7" y="108"/>
                    </a:lnTo>
                    <a:lnTo>
                      <a:pt x="5" y="106"/>
                    </a:lnTo>
                    <a:lnTo>
                      <a:pt x="0" y="103"/>
                    </a:lnTo>
                    <a:lnTo>
                      <a:pt x="29" y="103"/>
                    </a:lnTo>
                    <a:lnTo>
                      <a:pt x="27" y="57"/>
                    </a:lnTo>
                    <a:lnTo>
                      <a:pt x="26" y="7"/>
                    </a:lnTo>
                    <a:lnTo>
                      <a:pt x="24" y="5"/>
                    </a:lnTo>
                    <a:lnTo>
                      <a:pt x="27" y="5"/>
                    </a:lnTo>
                    <a:lnTo>
                      <a:pt x="101" y="1"/>
                    </a:lnTo>
                    <a:lnTo>
                      <a:pt x="103"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39" name="Freeform 105"/>
              <p:cNvSpPr>
                <a:spLocks/>
              </p:cNvSpPr>
              <p:nvPr/>
            </p:nvSpPr>
            <p:spPr bwMode="auto">
              <a:xfrm>
                <a:off x="3568700" y="6505575"/>
                <a:ext cx="255588" cy="193675"/>
              </a:xfrm>
              <a:custGeom>
                <a:avLst/>
                <a:gdLst>
                  <a:gd name="T0" fmla="*/ 2147483647 w 161"/>
                  <a:gd name="T1" fmla="*/ 0 h 122"/>
                  <a:gd name="T2" fmla="*/ 2147483647 w 161"/>
                  <a:gd name="T3" fmla="*/ 2147483647 h 122"/>
                  <a:gd name="T4" fmla="*/ 2147483647 w 161"/>
                  <a:gd name="T5" fmla="*/ 2147483647 h 122"/>
                  <a:gd name="T6" fmla="*/ 2147483647 w 161"/>
                  <a:gd name="T7" fmla="*/ 2147483647 h 122"/>
                  <a:gd name="T8" fmla="*/ 2147483647 w 161"/>
                  <a:gd name="T9" fmla="*/ 2147483647 h 122"/>
                  <a:gd name="T10" fmla="*/ 2147483647 w 161"/>
                  <a:gd name="T11" fmla="*/ 2147483647 h 122"/>
                  <a:gd name="T12" fmla="*/ 0 w 161"/>
                  <a:gd name="T13" fmla="*/ 2147483647 h 122"/>
                  <a:gd name="T14" fmla="*/ 2147483647 w 161"/>
                  <a:gd name="T15" fmla="*/ 0 h 122"/>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22"/>
                  <a:gd name="T26" fmla="*/ 161 w 161"/>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22">
                    <a:moveTo>
                      <a:pt x="58" y="0"/>
                    </a:moveTo>
                    <a:lnTo>
                      <a:pt x="59" y="25"/>
                    </a:lnTo>
                    <a:lnTo>
                      <a:pt x="155" y="19"/>
                    </a:lnTo>
                    <a:lnTo>
                      <a:pt x="161" y="93"/>
                    </a:lnTo>
                    <a:lnTo>
                      <a:pt x="61" y="98"/>
                    </a:lnTo>
                    <a:lnTo>
                      <a:pt x="61" y="122"/>
                    </a:lnTo>
                    <a:lnTo>
                      <a:pt x="0" y="61"/>
                    </a:lnTo>
                    <a:lnTo>
                      <a:pt x="58" y="0"/>
                    </a:lnTo>
                    <a:close/>
                  </a:path>
                </a:pathLst>
              </a:custGeom>
              <a:solidFill>
                <a:srgbClr val="68F2EC"/>
              </a:solidFill>
              <a:ln w="0">
                <a:solidFill>
                  <a:srgbClr val="68F2EC"/>
                </a:solidFill>
                <a:prstDash val="solid"/>
                <a:round/>
                <a:headEnd/>
                <a:tailEnd/>
              </a:ln>
            </p:spPr>
            <p:txBody>
              <a:bodyPr/>
              <a:lstStyle/>
              <a:p>
                <a:endParaRPr lang="en-US" smtClean="0">
                  <a:solidFill>
                    <a:prstClr val="black"/>
                  </a:solidFill>
                  <a:latin typeface="Arial"/>
                </a:endParaRPr>
              </a:p>
            </p:txBody>
          </p:sp>
          <p:sp>
            <p:nvSpPr>
              <p:cNvPr id="2340" name="Freeform 106"/>
              <p:cNvSpPr>
                <a:spLocks noEditPoints="1"/>
              </p:cNvSpPr>
              <p:nvPr/>
            </p:nvSpPr>
            <p:spPr bwMode="auto">
              <a:xfrm>
                <a:off x="3563938" y="6497638"/>
                <a:ext cx="265113" cy="212725"/>
              </a:xfrm>
              <a:custGeom>
                <a:avLst/>
                <a:gdLst>
                  <a:gd name="T0" fmla="*/ 2147483647 w 167"/>
                  <a:gd name="T1" fmla="*/ 2147483647 h 134"/>
                  <a:gd name="T2" fmla="*/ 2147483647 w 167"/>
                  <a:gd name="T3" fmla="*/ 2147483647 h 134"/>
                  <a:gd name="T4" fmla="*/ 2147483647 w 167"/>
                  <a:gd name="T5" fmla="*/ 2147483647 h 134"/>
                  <a:gd name="T6" fmla="*/ 2147483647 w 167"/>
                  <a:gd name="T7" fmla="*/ 2147483647 h 134"/>
                  <a:gd name="T8" fmla="*/ 2147483647 w 167"/>
                  <a:gd name="T9" fmla="*/ 2147483647 h 134"/>
                  <a:gd name="T10" fmla="*/ 2147483647 w 167"/>
                  <a:gd name="T11" fmla="*/ 2147483647 h 134"/>
                  <a:gd name="T12" fmla="*/ 2147483647 w 167"/>
                  <a:gd name="T13" fmla="*/ 2147483647 h 134"/>
                  <a:gd name="T14" fmla="*/ 2147483647 w 167"/>
                  <a:gd name="T15" fmla="*/ 2147483647 h 134"/>
                  <a:gd name="T16" fmla="*/ 2147483647 w 167"/>
                  <a:gd name="T17" fmla="*/ 2147483647 h 134"/>
                  <a:gd name="T18" fmla="*/ 2147483647 w 167"/>
                  <a:gd name="T19" fmla="*/ 2147483647 h 134"/>
                  <a:gd name="T20" fmla="*/ 2147483647 w 167"/>
                  <a:gd name="T21" fmla="*/ 2147483647 h 134"/>
                  <a:gd name="T22" fmla="*/ 2147483647 w 167"/>
                  <a:gd name="T23" fmla="*/ 2147483647 h 134"/>
                  <a:gd name="T24" fmla="*/ 2147483647 w 167"/>
                  <a:gd name="T25" fmla="*/ 0 h 134"/>
                  <a:gd name="T26" fmla="*/ 2147483647 w 167"/>
                  <a:gd name="T27" fmla="*/ 2147483647 h 134"/>
                  <a:gd name="T28" fmla="*/ 2147483647 w 167"/>
                  <a:gd name="T29" fmla="*/ 2147483647 h 134"/>
                  <a:gd name="T30" fmla="*/ 2147483647 w 167"/>
                  <a:gd name="T31" fmla="*/ 2147483647 h 134"/>
                  <a:gd name="T32" fmla="*/ 2147483647 w 167"/>
                  <a:gd name="T33" fmla="*/ 2147483647 h 134"/>
                  <a:gd name="T34" fmla="*/ 2147483647 w 167"/>
                  <a:gd name="T35" fmla="*/ 2147483647 h 134"/>
                  <a:gd name="T36" fmla="*/ 2147483647 w 167"/>
                  <a:gd name="T37" fmla="*/ 2147483647 h 134"/>
                  <a:gd name="T38" fmla="*/ 2147483647 w 167"/>
                  <a:gd name="T39" fmla="*/ 2147483647 h 134"/>
                  <a:gd name="T40" fmla="*/ 2147483647 w 167"/>
                  <a:gd name="T41" fmla="*/ 2147483647 h 134"/>
                  <a:gd name="T42" fmla="*/ 2147483647 w 167"/>
                  <a:gd name="T43" fmla="*/ 2147483647 h 134"/>
                  <a:gd name="T44" fmla="*/ 2147483647 w 167"/>
                  <a:gd name="T45" fmla="*/ 2147483647 h 134"/>
                  <a:gd name="T46" fmla="*/ 2147483647 w 167"/>
                  <a:gd name="T47" fmla="*/ 2147483647 h 134"/>
                  <a:gd name="T48" fmla="*/ 0 w 167"/>
                  <a:gd name="T49" fmla="*/ 2147483647 h 134"/>
                  <a:gd name="T50" fmla="*/ 2147483647 w 167"/>
                  <a:gd name="T51" fmla="*/ 2147483647 h 134"/>
                  <a:gd name="T52" fmla="*/ 2147483647 w 167"/>
                  <a:gd name="T53" fmla="*/ 2147483647 h 134"/>
                  <a:gd name="T54" fmla="*/ 2147483647 w 167"/>
                  <a:gd name="T55" fmla="*/ 0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7"/>
                  <a:gd name="T85" fmla="*/ 0 h 134"/>
                  <a:gd name="T86" fmla="*/ 167 w 167"/>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7" h="134">
                    <a:moveTo>
                      <a:pt x="59" y="10"/>
                    </a:moveTo>
                    <a:lnTo>
                      <a:pt x="7" y="66"/>
                    </a:lnTo>
                    <a:lnTo>
                      <a:pt x="62" y="122"/>
                    </a:lnTo>
                    <a:lnTo>
                      <a:pt x="62" y="101"/>
                    </a:lnTo>
                    <a:lnTo>
                      <a:pt x="64" y="101"/>
                    </a:lnTo>
                    <a:lnTo>
                      <a:pt x="162" y="96"/>
                    </a:lnTo>
                    <a:lnTo>
                      <a:pt x="157" y="28"/>
                    </a:lnTo>
                    <a:lnTo>
                      <a:pt x="111" y="31"/>
                    </a:lnTo>
                    <a:lnTo>
                      <a:pt x="62" y="33"/>
                    </a:lnTo>
                    <a:lnTo>
                      <a:pt x="61" y="33"/>
                    </a:lnTo>
                    <a:lnTo>
                      <a:pt x="61" y="30"/>
                    </a:lnTo>
                    <a:lnTo>
                      <a:pt x="59" y="10"/>
                    </a:lnTo>
                    <a:close/>
                    <a:moveTo>
                      <a:pt x="62" y="0"/>
                    </a:moveTo>
                    <a:lnTo>
                      <a:pt x="64" y="5"/>
                    </a:lnTo>
                    <a:lnTo>
                      <a:pt x="66" y="28"/>
                    </a:lnTo>
                    <a:lnTo>
                      <a:pt x="110" y="26"/>
                    </a:lnTo>
                    <a:lnTo>
                      <a:pt x="158" y="23"/>
                    </a:lnTo>
                    <a:lnTo>
                      <a:pt x="160" y="21"/>
                    </a:lnTo>
                    <a:lnTo>
                      <a:pt x="162" y="24"/>
                    </a:lnTo>
                    <a:lnTo>
                      <a:pt x="167" y="98"/>
                    </a:lnTo>
                    <a:lnTo>
                      <a:pt x="167" y="99"/>
                    </a:lnTo>
                    <a:lnTo>
                      <a:pt x="164" y="101"/>
                    </a:lnTo>
                    <a:lnTo>
                      <a:pt x="68" y="106"/>
                    </a:lnTo>
                    <a:lnTo>
                      <a:pt x="68" y="134"/>
                    </a:lnTo>
                    <a:lnTo>
                      <a:pt x="0" y="66"/>
                    </a:lnTo>
                    <a:lnTo>
                      <a:pt x="1" y="64"/>
                    </a:lnTo>
                    <a:lnTo>
                      <a:pt x="59" y="3"/>
                    </a:lnTo>
                    <a:lnTo>
                      <a:pt x="62"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41" name="Freeform 107"/>
              <p:cNvSpPr>
                <a:spLocks/>
              </p:cNvSpPr>
              <p:nvPr/>
            </p:nvSpPr>
            <p:spPr bwMode="auto">
              <a:xfrm>
                <a:off x="4546600" y="6289675"/>
                <a:ext cx="258763" cy="204788"/>
              </a:xfrm>
              <a:custGeom>
                <a:avLst/>
                <a:gdLst>
                  <a:gd name="T0" fmla="*/ 2147483647 w 163"/>
                  <a:gd name="T1" fmla="*/ 0 h 129"/>
                  <a:gd name="T2" fmla="*/ 2147483647 w 163"/>
                  <a:gd name="T3" fmla="*/ 2147483647 h 129"/>
                  <a:gd name="T4" fmla="*/ 2147483647 w 163"/>
                  <a:gd name="T5" fmla="*/ 2147483647 h 129"/>
                  <a:gd name="T6" fmla="*/ 2147483647 w 163"/>
                  <a:gd name="T7" fmla="*/ 2147483647 h 129"/>
                  <a:gd name="T8" fmla="*/ 0 w 163"/>
                  <a:gd name="T9" fmla="*/ 2147483647 h 129"/>
                  <a:gd name="T10" fmla="*/ 2147483647 w 163"/>
                  <a:gd name="T11" fmla="*/ 2147483647 h 129"/>
                  <a:gd name="T12" fmla="*/ 2147483647 w 163"/>
                  <a:gd name="T13" fmla="*/ 2147483647 h 129"/>
                  <a:gd name="T14" fmla="*/ 2147483647 w 163"/>
                  <a:gd name="T15" fmla="*/ 0 h 129"/>
                  <a:gd name="T16" fmla="*/ 0 60000 65536"/>
                  <a:gd name="T17" fmla="*/ 0 60000 65536"/>
                  <a:gd name="T18" fmla="*/ 0 60000 65536"/>
                  <a:gd name="T19" fmla="*/ 0 60000 65536"/>
                  <a:gd name="T20" fmla="*/ 0 60000 65536"/>
                  <a:gd name="T21" fmla="*/ 0 60000 65536"/>
                  <a:gd name="T22" fmla="*/ 0 60000 65536"/>
                  <a:gd name="T23" fmla="*/ 0 60000 65536"/>
                  <a:gd name="T24" fmla="*/ 0 w 163"/>
                  <a:gd name="T25" fmla="*/ 0 h 129"/>
                  <a:gd name="T26" fmla="*/ 163 w 163"/>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129">
                    <a:moveTo>
                      <a:pt x="133" y="0"/>
                    </a:moveTo>
                    <a:lnTo>
                      <a:pt x="163" y="66"/>
                    </a:lnTo>
                    <a:lnTo>
                      <a:pt x="70" y="106"/>
                    </a:lnTo>
                    <a:lnTo>
                      <a:pt x="79" y="129"/>
                    </a:lnTo>
                    <a:lnTo>
                      <a:pt x="0" y="92"/>
                    </a:lnTo>
                    <a:lnTo>
                      <a:pt x="35" y="16"/>
                    </a:lnTo>
                    <a:lnTo>
                      <a:pt x="44" y="38"/>
                    </a:lnTo>
                    <a:lnTo>
                      <a:pt x="133" y="0"/>
                    </a:lnTo>
                    <a:close/>
                  </a:path>
                </a:pathLst>
              </a:custGeom>
              <a:solidFill>
                <a:srgbClr val="68F2EC"/>
              </a:solidFill>
              <a:ln w="0">
                <a:solidFill>
                  <a:srgbClr val="68F2EC"/>
                </a:solidFill>
                <a:prstDash val="solid"/>
                <a:round/>
                <a:headEnd/>
                <a:tailEnd/>
              </a:ln>
            </p:spPr>
            <p:txBody>
              <a:bodyPr/>
              <a:lstStyle/>
              <a:p>
                <a:endParaRPr lang="en-US" smtClean="0">
                  <a:solidFill>
                    <a:prstClr val="black"/>
                  </a:solidFill>
                  <a:latin typeface="Arial"/>
                </a:endParaRPr>
              </a:p>
            </p:txBody>
          </p:sp>
          <p:sp>
            <p:nvSpPr>
              <p:cNvPr id="2342" name="Freeform 108"/>
              <p:cNvSpPr>
                <a:spLocks noEditPoints="1"/>
              </p:cNvSpPr>
              <p:nvPr/>
            </p:nvSpPr>
            <p:spPr bwMode="auto">
              <a:xfrm>
                <a:off x="4541838" y="6284913"/>
                <a:ext cx="268288" cy="217488"/>
              </a:xfrm>
              <a:custGeom>
                <a:avLst/>
                <a:gdLst>
                  <a:gd name="T0" fmla="*/ 2147483647 w 169"/>
                  <a:gd name="T1" fmla="*/ 2147483647 h 137"/>
                  <a:gd name="T2" fmla="*/ 2147483647 w 169"/>
                  <a:gd name="T3" fmla="*/ 2147483647 h 137"/>
                  <a:gd name="T4" fmla="*/ 2147483647 w 169"/>
                  <a:gd name="T5" fmla="*/ 2147483647 h 137"/>
                  <a:gd name="T6" fmla="*/ 2147483647 w 169"/>
                  <a:gd name="T7" fmla="*/ 2147483647 h 137"/>
                  <a:gd name="T8" fmla="*/ 2147483647 w 169"/>
                  <a:gd name="T9" fmla="*/ 2147483647 h 137"/>
                  <a:gd name="T10" fmla="*/ 2147483647 w 169"/>
                  <a:gd name="T11" fmla="*/ 2147483647 h 137"/>
                  <a:gd name="T12" fmla="*/ 2147483647 w 169"/>
                  <a:gd name="T13" fmla="*/ 2147483647 h 137"/>
                  <a:gd name="T14" fmla="*/ 2147483647 w 169"/>
                  <a:gd name="T15" fmla="*/ 2147483647 h 137"/>
                  <a:gd name="T16" fmla="*/ 2147483647 w 169"/>
                  <a:gd name="T17" fmla="*/ 2147483647 h 137"/>
                  <a:gd name="T18" fmla="*/ 2147483647 w 169"/>
                  <a:gd name="T19" fmla="*/ 2147483647 h 137"/>
                  <a:gd name="T20" fmla="*/ 2147483647 w 169"/>
                  <a:gd name="T21" fmla="*/ 2147483647 h 137"/>
                  <a:gd name="T22" fmla="*/ 2147483647 w 169"/>
                  <a:gd name="T23" fmla="*/ 2147483647 h 137"/>
                  <a:gd name="T24" fmla="*/ 2147483647 w 169"/>
                  <a:gd name="T25" fmla="*/ 2147483647 h 137"/>
                  <a:gd name="T26" fmla="*/ 2147483647 w 169"/>
                  <a:gd name="T27" fmla="*/ 2147483647 h 137"/>
                  <a:gd name="T28" fmla="*/ 2147483647 w 169"/>
                  <a:gd name="T29" fmla="*/ 0 h 137"/>
                  <a:gd name="T30" fmla="*/ 2147483647 w 169"/>
                  <a:gd name="T31" fmla="*/ 2147483647 h 137"/>
                  <a:gd name="T32" fmla="*/ 2147483647 w 169"/>
                  <a:gd name="T33" fmla="*/ 2147483647 h 137"/>
                  <a:gd name="T34" fmla="*/ 2147483647 w 169"/>
                  <a:gd name="T35" fmla="*/ 2147483647 h 137"/>
                  <a:gd name="T36" fmla="*/ 2147483647 w 169"/>
                  <a:gd name="T37" fmla="*/ 2147483647 h 137"/>
                  <a:gd name="T38" fmla="*/ 2147483647 w 169"/>
                  <a:gd name="T39" fmla="*/ 2147483647 h 137"/>
                  <a:gd name="T40" fmla="*/ 2147483647 w 169"/>
                  <a:gd name="T41" fmla="*/ 2147483647 h 137"/>
                  <a:gd name="T42" fmla="*/ 2147483647 w 169"/>
                  <a:gd name="T43" fmla="*/ 2147483647 h 137"/>
                  <a:gd name="T44" fmla="*/ 2147483647 w 169"/>
                  <a:gd name="T45" fmla="*/ 2147483647 h 137"/>
                  <a:gd name="T46" fmla="*/ 2147483647 w 169"/>
                  <a:gd name="T47" fmla="*/ 2147483647 h 137"/>
                  <a:gd name="T48" fmla="*/ 2147483647 w 169"/>
                  <a:gd name="T49" fmla="*/ 2147483647 h 137"/>
                  <a:gd name="T50" fmla="*/ 0 w 169"/>
                  <a:gd name="T51" fmla="*/ 2147483647 h 137"/>
                  <a:gd name="T52" fmla="*/ 2147483647 w 169"/>
                  <a:gd name="T53" fmla="*/ 2147483647 h 137"/>
                  <a:gd name="T54" fmla="*/ 2147483647 w 169"/>
                  <a:gd name="T55" fmla="*/ 2147483647 h 137"/>
                  <a:gd name="T56" fmla="*/ 2147483647 w 169"/>
                  <a:gd name="T57" fmla="*/ 2147483647 h 137"/>
                  <a:gd name="T58" fmla="*/ 2147483647 w 169"/>
                  <a:gd name="T59" fmla="*/ 2147483647 h 137"/>
                  <a:gd name="T60" fmla="*/ 2147483647 w 169"/>
                  <a:gd name="T61" fmla="*/ 2147483647 h 137"/>
                  <a:gd name="T62" fmla="*/ 2147483647 w 169"/>
                  <a:gd name="T63" fmla="*/ 2147483647 h 137"/>
                  <a:gd name="T64" fmla="*/ 2147483647 w 169"/>
                  <a:gd name="T65" fmla="*/ 2147483647 h 137"/>
                  <a:gd name="T66" fmla="*/ 2147483647 w 169"/>
                  <a:gd name="T67" fmla="*/ 0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9"/>
                  <a:gd name="T103" fmla="*/ 0 h 137"/>
                  <a:gd name="T104" fmla="*/ 169 w 169"/>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9" h="137">
                    <a:moveTo>
                      <a:pt x="136" y="8"/>
                    </a:moveTo>
                    <a:lnTo>
                      <a:pt x="92" y="26"/>
                    </a:lnTo>
                    <a:lnTo>
                      <a:pt x="49" y="45"/>
                    </a:lnTo>
                    <a:lnTo>
                      <a:pt x="45" y="45"/>
                    </a:lnTo>
                    <a:lnTo>
                      <a:pt x="45" y="43"/>
                    </a:lnTo>
                    <a:lnTo>
                      <a:pt x="38" y="27"/>
                    </a:lnTo>
                    <a:lnTo>
                      <a:pt x="9" y="95"/>
                    </a:lnTo>
                    <a:lnTo>
                      <a:pt x="78" y="127"/>
                    </a:lnTo>
                    <a:lnTo>
                      <a:pt x="71" y="111"/>
                    </a:lnTo>
                    <a:lnTo>
                      <a:pt x="70" y="108"/>
                    </a:lnTo>
                    <a:lnTo>
                      <a:pt x="73" y="108"/>
                    </a:lnTo>
                    <a:lnTo>
                      <a:pt x="118" y="87"/>
                    </a:lnTo>
                    <a:lnTo>
                      <a:pt x="162" y="69"/>
                    </a:lnTo>
                    <a:lnTo>
                      <a:pt x="136" y="8"/>
                    </a:lnTo>
                    <a:close/>
                    <a:moveTo>
                      <a:pt x="138" y="0"/>
                    </a:moveTo>
                    <a:lnTo>
                      <a:pt x="139" y="3"/>
                    </a:lnTo>
                    <a:lnTo>
                      <a:pt x="169" y="69"/>
                    </a:lnTo>
                    <a:lnTo>
                      <a:pt x="169" y="71"/>
                    </a:lnTo>
                    <a:lnTo>
                      <a:pt x="167" y="73"/>
                    </a:lnTo>
                    <a:lnTo>
                      <a:pt x="120" y="92"/>
                    </a:lnTo>
                    <a:lnTo>
                      <a:pt x="78" y="111"/>
                    </a:lnTo>
                    <a:lnTo>
                      <a:pt x="85" y="132"/>
                    </a:lnTo>
                    <a:lnTo>
                      <a:pt x="87" y="137"/>
                    </a:lnTo>
                    <a:lnTo>
                      <a:pt x="82" y="136"/>
                    </a:lnTo>
                    <a:lnTo>
                      <a:pt x="3" y="99"/>
                    </a:lnTo>
                    <a:lnTo>
                      <a:pt x="0" y="97"/>
                    </a:lnTo>
                    <a:lnTo>
                      <a:pt x="2" y="95"/>
                    </a:lnTo>
                    <a:lnTo>
                      <a:pt x="36" y="19"/>
                    </a:lnTo>
                    <a:lnTo>
                      <a:pt x="38" y="12"/>
                    </a:lnTo>
                    <a:lnTo>
                      <a:pt x="42" y="19"/>
                    </a:lnTo>
                    <a:lnTo>
                      <a:pt x="49" y="38"/>
                    </a:lnTo>
                    <a:lnTo>
                      <a:pt x="91" y="20"/>
                    </a:lnTo>
                    <a:lnTo>
                      <a:pt x="136" y="1"/>
                    </a:lnTo>
                    <a:lnTo>
                      <a:pt x="138"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43" name="Freeform 109"/>
              <p:cNvSpPr>
                <a:spLocks/>
              </p:cNvSpPr>
              <p:nvPr/>
            </p:nvSpPr>
            <p:spPr bwMode="auto">
              <a:xfrm>
                <a:off x="5214938" y="5903913"/>
                <a:ext cx="234950" cy="217488"/>
              </a:xfrm>
              <a:custGeom>
                <a:avLst/>
                <a:gdLst>
                  <a:gd name="T0" fmla="*/ 2147483647 w 148"/>
                  <a:gd name="T1" fmla="*/ 0 h 137"/>
                  <a:gd name="T2" fmla="*/ 2147483647 w 148"/>
                  <a:gd name="T3" fmla="*/ 2147483647 h 137"/>
                  <a:gd name="T4" fmla="*/ 2147483647 w 148"/>
                  <a:gd name="T5" fmla="*/ 2147483647 h 137"/>
                  <a:gd name="T6" fmla="*/ 2147483647 w 148"/>
                  <a:gd name="T7" fmla="*/ 2147483647 h 137"/>
                  <a:gd name="T8" fmla="*/ 0 w 148"/>
                  <a:gd name="T9" fmla="*/ 2147483647 h 137"/>
                  <a:gd name="T10" fmla="*/ 2147483647 w 148"/>
                  <a:gd name="T11" fmla="*/ 2147483647 h 137"/>
                  <a:gd name="T12" fmla="*/ 2147483647 w 148"/>
                  <a:gd name="T13" fmla="*/ 2147483647 h 137"/>
                  <a:gd name="T14" fmla="*/ 2147483647 w 148"/>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148"/>
                  <a:gd name="T25" fmla="*/ 0 h 137"/>
                  <a:gd name="T26" fmla="*/ 148 w 148"/>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 h="137">
                    <a:moveTo>
                      <a:pt x="103" y="0"/>
                    </a:moveTo>
                    <a:lnTo>
                      <a:pt x="148" y="56"/>
                    </a:lnTo>
                    <a:lnTo>
                      <a:pt x="70" y="117"/>
                    </a:lnTo>
                    <a:lnTo>
                      <a:pt x="84" y="137"/>
                    </a:lnTo>
                    <a:lnTo>
                      <a:pt x="0" y="123"/>
                    </a:lnTo>
                    <a:lnTo>
                      <a:pt x="12" y="39"/>
                    </a:lnTo>
                    <a:lnTo>
                      <a:pt x="26" y="60"/>
                    </a:lnTo>
                    <a:lnTo>
                      <a:pt x="103" y="0"/>
                    </a:lnTo>
                    <a:close/>
                  </a:path>
                </a:pathLst>
              </a:custGeom>
              <a:solidFill>
                <a:srgbClr val="68F2EC"/>
              </a:solidFill>
              <a:ln w="0">
                <a:solidFill>
                  <a:srgbClr val="68F2EC"/>
                </a:solidFill>
                <a:prstDash val="solid"/>
                <a:round/>
                <a:headEnd/>
                <a:tailEnd/>
              </a:ln>
            </p:spPr>
            <p:txBody>
              <a:bodyPr/>
              <a:lstStyle/>
              <a:p>
                <a:endParaRPr lang="en-US" smtClean="0">
                  <a:solidFill>
                    <a:prstClr val="black"/>
                  </a:solidFill>
                  <a:latin typeface="Arial"/>
                </a:endParaRPr>
              </a:p>
            </p:txBody>
          </p:sp>
          <p:sp>
            <p:nvSpPr>
              <p:cNvPr id="2344" name="Freeform 110"/>
              <p:cNvSpPr>
                <a:spLocks noEditPoints="1"/>
              </p:cNvSpPr>
              <p:nvPr/>
            </p:nvSpPr>
            <p:spPr bwMode="auto">
              <a:xfrm>
                <a:off x="5208588" y="5899150"/>
                <a:ext cx="247650" cy="227013"/>
              </a:xfrm>
              <a:custGeom>
                <a:avLst/>
                <a:gdLst>
                  <a:gd name="T0" fmla="*/ 2147483647 w 156"/>
                  <a:gd name="T1" fmla="*/ 2147483647 h 143"/>
                  <a:gd name="T2" fmla="*/ 2147483647 w 156"/>
                  <a:gd name="T3" fmla="*/ 2147483647 h 143"/>
                  <a:gd name="T4" fmla="*/ 2147483647 w 156"/>
                  <a:gd name="T5" fmla="*/ 2147483647 h 143"/>
                  <a:gd name="T6" fmla="*/ 2147483647 w 156"/>
                  <a:gd name="T7" fmla="*/ 2147483647 h 143"/>
                  <a:gd name="T8" fmla="*/ 2147483647 w 156"/>
                  <a:gd name="T9" fmla="*/ 2147483647 h 143"/>
                  <a:gd name="T10" fmla="*/ 2147483647 w 156"/>
                  <a:gd name="T11" fmla="*/ 2147483647 h 143"/>
                  <a:gd name="T12" fmla="*/ 2147483647 w 156"/>
                  <a:gd name="T13" fmla="*/ 2147483647 h 143"/>
                  <a:gd name="T14" fmla="*/ 2147483647 w 156"/>
                  <a:gd name="T15" fmla="*/ 2147483647 h 143"/>
                  <a:gd name="T16" fmla="*/ 2147483647 w 156"/>
                  <a:gd name="T17" fmla="*/ 2147483647 h 143"/>
                  <a:gd name="T18" fmla="*/ 2147483647 w 156"/>
                  <a:gd name="T19" fmla="*/ 2147483647 h 143"/>
                  <a:gd name="T20" fmla="*/ 2147483647 w 156"/>
                  <a:gd name="T21" fmla="*/ 2147483647 h 143"/>
                  <a:gd name="T22" fmla="*/ 2147483647 w 156"/>
                  <a:gd name="T23" fmla="*/ 2147483647 h 143"/>
                  <a:gd name="T24" fmla="*/ 2147483647 w 156"/>
                  <a:gd name="T25" fmla="*/ 2147483647 h 143"/>
                  <a:gd name="T26" fmla="*/ 2147483647 w 156"/>
                  <a:gd name="T27" fmla="*/ 2147483647 h 143"/>
                  <a:gd name="T28" fmla="*/ 2147483647 w 156"/>
                  <a:gd name="T29" fmla="*/ 0 h 143"/>
                  <a:gd name="T30" fmla="*/ 2147483647 w 156"/>
                  <a:gd name="T31" fmla="*/ 2147483647 h 143"/>
                  <a:gd name="T32" fmla="*/ 2147483647 w 156"/>
                  <a:gd name="T33" fmla="*/ 2147483647 h 143"/>
                  <a:gd name="T34" fmla="*/ 2147483647 w 156"/>
                  <a:gd name="T35" fmla="*/ 2147483647 h 143"/>
                  <a:gd name="T36" fmla="*/ 2147483647 w 156"/>
                  <a:gd name="T37" fmla="*/ 2147483647 h 143"/>
                  <a:gd name="T38" fmla="*/ 2147483647 w 156"/>
                  <a:gd name="T39" fmla="*/ 2147483647 h 143"/>
                  <a:gd name="T40" fmla="*/ 2147483647 w 156"/>
                  <a:gd name="T41" fmla="*/ 2147483647 h 143"/>
                  <a:gd name="T42" fmla="*/ 2147483647 w 156"/>
                  <a:gd name="T43" fmla="*/ 2147483647 h 143"/>
                  <a:gd name="T44" fmla="*/ 2147483647 w 156"/>
                  <a:gd name="T45" fmla="*/ 2147483647 h 143"/>
                  <a:gd name="T46" fmla="*/ 2147483647 w 156"/>
                  <a:gd name="T47" fmla="*/ 2147483647 h 143"/>
                  <a:gd name="T48" fmla="*/ 2147483647 w 156"/>
                  <a:gd name="T49" fmla="*/ 2147483647 h 143"/>
                  <a:gd name="T50" fmla="*/ 0 w 156"/>
                  <a:gd name="T51" fmla="*/ 2147483647 h 143"/>
                  <a:gd name="T52" fmla="*/ 2147483647 w 156"/>
                  <a:gd name="T53" fmla="*/ 2147483647 h 143"/>
                  <a:gd name="T54" fmla="*/ 2147483647 w 156"/>
                  <a:gd name="T55" fmla="*/ 2147483647 h 143"/>
                  <a:gd name="T56" fmla="*/ 2147483647 w 156"/>
                  <a:gd name="T57" fmla="*/ 2147483647 h 143"/>
                  <a:gd name="T58" fmla="*/ 2147483647 w 156"/>
                  <a:gd name="T59" fmla="*/ 2147483647 h 143"/>
                  <a:gd name="T60" fmla="*/ 2147483647 w 156"/>
                  <a:gd name="T61" fmla="*/ 2147483647 h 143"/>
                  <a:gd name="T62" fmla="*/ 2147483647 w 156"/>
                  <a:gd name="T63" fmla="*/ 2147483647 h 143"/>
                  <a:gd name="T64" fmla="*/ 2147483647 w 156"/>
                  <a:gd name="T65" fmla="*/ 2147483647 h 143"/>
                  <a:gd name="T66" fmla="*/ 2147483647 w 156"/>
                  <a:gd name="T67" fmla="*/ 0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
                  <a:gd name="T103" fmla="*/ 0 h 143"/>
                  <a:gd name="T104" fmla="*/ 156 w 156"/>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 h="143">
                    <a:moveTo>
                      <a:pt x="107" y="7"/>
                    </a:moveTo>
                    <a:lnTo>
                      <a:pt x="70" y="37"/>
                    </a:lnTo>
                    <a:lnTo>
                      <a:pt x="32" y="66"/>
                    </a:lnTo>
                    <a:lnTo>
                      <a:pt x="30" y="66"/>
                    </a:lnTo>
                    <a:lnTo>
                      <a:pt x="28" y="64"/>
                    </a:lnTo>
                    <a:lnTo>
                      <a:pt x="18" y="51"/>
                    </a:lnTo>
                    <a:lnTo>
                      <a:pt x="7" y="124"/>
                    </a:lnTo>
                    <a:lnTo>
                      <a:pt x="82" y="138"/>
                    </a:lnTo>
                    <a:lnTo>
                      <a:pt x="72" y="122"/>
                    </a:lnTo>
                    <a:lnTo>
                      <a:pt x="70" y="120"/>
                    </a:lnTo>
                    <a:lnTo>
                      <a:pt x="74" y="119"/>
                    </a:lnTo>
                    <a:lnTo>
                      <a:pt x="114" y="87"/>
                    </a:lnTo>
                    <a:lnTo>
                      <a:pt x="149" y="59"/>
                    </a:lnTo>
                    <a:lnTo>
                      <a:pt x="107" y="7"/>
                    </a:lnTo>
                    <a:close/>
                    <a:moveTo>
                      <a:pt x="107" y="0"/>
                    </a:moveTo>
                    <a:lnTo>
                      <a:pt x="109" y="2"/>
                    </a:lnTo>
                    <a:lnTo>
                      <a:pt x="154" y="58"/>
                    </a:lnTo>
                    <a:lnTo>
                      <a:pt x="156" y="59"/>
                    </a:lnTo>
                    <a:lnTo>
                      <a:pt x="154" y="61"/>
                    </a:lnTo>
                    <a:lnTo>
                      <a:pt x="116" y="92"/>
                    </a:lnTo>
                    <a:lnTo>
                      <a:pt x="77" y="122"/>
                    </a:lnTo>
                    <a:lnTo>
                      <a:pt x="89" y="138"/>
                    </a:lnTo>
                    <a:lnTo>
                      <a:pt x="93" y="143"/>
                    </a:lnTo>
                    <a:lnTo>
                      <a:pt x="88" y="143"/>
                    </a:lnTo>
                    <a:lnTo>
                      <a:pt x="4" y="129"/>
                    </a:lnTo>
                    <a:lnTo>
                      <a:pt x="0" y="127"/>
                    </a:lnTo>
                    <a:lnTo>
                      <a:pt x="2" y="126"/>
                    </a:lnTo>
                    <a:lnTo>
                      <a:pt x="14" y="42"/>
                    </a:lnTo>
                    <a:lnTo>
                      <a:pt x="14" y="35"/>
                    </a:lnTo>
                    <a:lnTo>
                      <a:pt x="20" y="42"/>
                    </a:lnTo>
                    <a:lnTo>
                      <a:pt x="32" y="59"/>
                    </a:lnTo>
                    <a:lnTo>
                      <a:pt x="69" y="31"/>
                    </a:lnTo>
                    <a:lnTo>
                      <a:pt x="105" y="2"/>
                    </a:lnTo>
                    <a:lnTo>
                      <a:pt x="107"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45" name="Freeform 111"/>
              <p:cNvSpPr>
                <a:spLocks/>
              </p:cNvSpPr>
              <p:nvPr/>
            </p:nvSpPr>
            <p:spPr bwMode="auto">
              <a:xfrm>
                <a:off x="4065588" y="6450013"/>
                <a:ext cx="260350" cy="188913"/>
              </a:xfrm>
              <a:custGeom>
                <a:avLst/>
                <a:gdLst>
                  <a:gd name="T0" fmla="*/ 2147483647 w 164"/>
                  <a:gd name="T1" fmla="*/ 0 h 119"/>
                  <a:gd name="T2" fmla="*/ 2147483647 w 164"/>
                  <a:gd name="T3" fmla="*/ 2147483647 h 119"/>
                  <a:gd name="T4" fmla="*/ 2147483647 w 164"/>
                  <a:gd name="T5" fmla="*/ 2147483647 h 119"/>
                  <a:gd name="T6" fmla="*/ 2147483647 w 164"/>
                  <a:gd name="T7" fmla="*/ 2147483647 h 119"/>
                  <a:gd name="T8" fmla="*/ 2147483647 w 164"/>
                  <a:gd name="T9" fmla="*/ 2147483647 h 119"/>
                  <a:gd name="T10" fmla="*/ 2147483647 w 164"/>
                  <a:gd name="T11" fmla="*/ 2147483647 h 119"/>
                  <a:gd name="T12" fmla="*/ 0 w 164"/>
                  <a:gd name="T13" fmla="*/ 2147483647 h 119"/>
                  <a:gd name="T14" fmla="*/ 2147483647 w 164"/>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119"/>
                  <a:gd name="T26" fmla="*/ 164 w 164"/>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119">
                    <a:moveTo>
                      <a:pt x="47" y="0"/>
                    </a:moveTo>
                    <a:lnTo>
                      <a:pt x="52" y="25"/>
                    </a:lnTo>
                    <a:lnTo>
                      <a:pt x="146" y="4"/>
                    </a:lnTo>
                    <a:lnTo>
                      <a:pt x="164" y="74"/>
                    </a:lnTo>
                    <a:lnTo>
                      <a:pt x="66" y="96"/>
                    </a:lnTo>
                    <a:lnTo>
                      <a:pt x="71" y="119"/>
                    </a:lnTo>
                    <a:lnTo>
                      <a:pt x="0" y="72"/>
                    </a:lnTo>
                    <a:lnTo>
                      <a:pt x="47" y="0"/>
                    </a:lnTo>
                    <a:close/>
                  </a:path>
                </a:pathLst>
              </a:custGeom>
              <a:solidFill>
                <a:srgbClr val="68F2EC"/>
              </a:solidFill>
              <a:ln w="0">
                <a:solidFill>
                  <a:srgbClr val="68F2EC"/>
                </a:solidFill>
                <a:prstDash val="solid"/>
                <a:round/>
                <a:headEnd/>
                <a:tailEnd/>
              </a:ln>
            </p:spPr>
            <p:txBody>
              <a:bodyPr/>
              <a:lstStyle/>
              <a:p>
                <a:endParaRPr lang="en-US" smtClean="0">
                  <a:solidFill>
                    <a:prstClr val="black"/>
                  </a:solidFill>
                  <a:latin typeface="Arial"/>
                </a:endParaRPr>
              </a:p>
            </p:txBody>
          </p:sp>
          <p:sp>
            <p:nvSpPr>
              <p:cNvPr id="2346" name="Freeform 112"/>
              <p:cNvSpPr>
                <a:spLocks noEditPoints="1"/>
              </p:cNvSpPr>
              <p:nvPr/>
            </p:nvSpPr>
            <p:spPr bwMode="auto">
              <a:xfrm>
                <a:off x="4059238" y="6438900"/>
                <a:ext cx="271463" cy="207963"/>
              </a:xfrm>
              <a:custGeom>
                <a:avLst/>
                <a:gdLst>
                  <a:gd name="T0" fmla="*/ 2147483647 w 171"/>
                  <a:gd name="T1" fmla="*/ 2147483647 h 131"/>
                  <a:gd name="T2" fmla="*/ 2147483647 w 171"/>
                  <a:gd name="T3" fmla="*/ 2147483647 h 131"/>
                  <a:gd name="T4" fmla="*/ 2147483647 w 171"/>
                  <a:gd name="T5" fmla="*/ 2147483647 h 131"/>
                  <a:gd name="T6" fmla="*/ 2147483647 w 171"/>
                  <a:gd name="T7" fmla="*/ 2147483647 h 131"/>
                  <a:gd name="T8" fmla="*/ 2147483647 w 171"/>
                  <a:gd name="T9" fmla="*/ 2147483647 h 131"/>
                  <a:gd name="T10" fmla="*/ 2147483647 w 171"/>
                  <a:gd name="T11" fmla="*/ 2147483647 h 131"/>
                  <a:gd name="T12" fmla="*/ 2147483647 w 171"/>
                  <a:gd name="T13" fmla="*/ 2147483647 h 131"/>
                  <a:gd name="T14" fmla="*/ 2147483647 w 171"/>
                  <a:gd name="T15" fmla="*/ 2147483647 h 131"/>
                  <a:gd name="T16" fmla="*/ 2147483647 w 171"/>
                  <a:gd name="T17" fmla="*/ 2147483647 h 131"/>
                  <a:gd name="T18" fmla="*/ 2147483647 w 171"/>
                  <a:gd name="T19" fmla="*/ 2147483647 h 131"/>
                  <a:gd name="T20" fmla="*/ 2147483647 w 171"/>
                  <a:gd name="T21" fmla="*/ 2147483647 h 131"/>
                  <a:gd name="T22" fmla="*/ 2147483647 w 171"/>
                  <a:gd name="T23" fmla="*/ 2147483647 h 131"/>
                  <a:gd name="T24" fmla="*/ 2147483647 w 171"/>
                  <a:gd name="T25" fmla="*/ 2147483647 h 131"/>
                  <a:gd name="T26" fmla="*/ 2147483647 w 171"/>
                  <a:gd name="T27" fmla="*/ 0 h 131"/>
                  <a:gd name="T28" fmla="*/ 2147483647 w 171"/>
                  <a:gd name="T29" fmla="*/ 2147483647 h 131"/>
                  <a:gd name="T30" fmla="*/ 2147483647 w 171"/>
                  <a:gd name="T31" fmla="*/ 2147483647 h 131"/>
                  <a:gd name="T32" fmla="*/ 2147483647 w 171"/>
                  <a:gd name="T33" fmla="*/ 2147483647 h 131"/>
                  <a:gd name="T34" fmla="*/ 2147483647 w 171"/>
                  <a:gd name="T35" fmla="*/ 2147483647 h 131"/>
                  <a:gd name="T36" fmla="*/ 2147483647 w 171"/>
                  <a:gd name="T37" fmla="*/ 2147483647 h 131"/>
                  <a:gd name="T38" fmla="*/ 2147483647 w 171"/>
                  <a:gd name="T39" fmla="*/ 2147483647 h 131"/>
                  <a:gd name="T40" fmla="*/ 2147483647 w 171"/>
                  <a:gd name="T41" fmla="*/ 2147483647 h 131"/>
                  <a:gd name="T42" fmla="*/ 2147483647 w 171"/>
                  <a:gd name="T43" fmla="*/ 2147483647 h 131"/>
                  <a:gd name="T44" fmla="*/ 2147483647 w 171"/>
                  <a:gd name="T45" fmla="*/ 2147483647 h 131"/>
                  <a:gd name="T46" fmla="*/ 2147483647 w 171"/>
                  <a:gd name="T47" fmla="*/ 2147483647 h 131"/>
                  <a:gd name="T48" fmla="*/ 2147483647 w 171"/>
                  <a:gd name="T49" fmla="*/ 2147483647 h 131"/>
                  <a:gd name="T50" fmla="*/ 2147483647 w 171"/>
                  <a:gd name="T51" fmla="*/ 2147483647 h 131"/>
                  <a:gd name="T52" fmla="*/ 2147483647 w 171"/>
                  <a:gd name="T53" fmla="*/ 2147483647 h 131"/>
                  <a:gd name="T54" fmla="*/ 2147483647 w 171"/>
                  <a:gd name="T55" fmla="*/ 2147483647 h 131"/>
                  <a:gd name="T56" fmla="*/ 0 w 171"/>
                  <a:gd name="T57" fmla="*/ 2147483647 h 131"/>
                  <a:gd name="T58" fmla="*/ 2147483647 w 171"/>
                  <a:gd name="T59" fmla="*/ 2147483647 h 131"/>
                  <a:gd name="T60" fmla="*/ 2147483647 w 171"/>
                  <a:gd name="T61" fmla="*/ 2147483647 h 131"/>
                  <a:gd name="T62" fmla="*/ 2147483647 w 171"/>
                  <a:gd name="T63" fmla="*/ 0 h 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
                  <a:gd name="T97" fmla="*/ 0 h 131"/>
                  <a:gd name="T98" fmla="*/ 171 w 171"/>
                  <a:gd name="T99" fmla="*/ 131 h 1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 h="131">
                    <a:moveTo>
                      <a:pt x="148" y="14"/>
                    </a:moveTo>
                    <a:lnTo>
                      <a:pt x="56" y="35"/>
                    </a:lnTo>
                    <a:lnTo>
                      <a:pt x="54" y="35"/>
                    </a:lnTo>
                    <a:lnTo>
                      <a:pt x="54" y="32"/>
                    </a:lnTo>
                    <a:lnTo>
                      <a:pt x="51" y="14"/>
                    </a:lnTo>
                    <a:lnTo>
                      <a:pt x="9" y="79"/>
                    </a:lnTo>
                    <a:lnTo>
                      <a:pt x="72" y="121"/>
                    </a:lnTo>
                    <a:lnTo>
                      <a:pt x="68" y="105"/>
                    </a:lnTo>
                    <a:lnTo>
                      <a:pt x="66" y="101"/>
                    </a:lnTo>
                    <a:lnTo>
                      <a:pt x="70" y="101"/>
                    </a:lnTo>
                    <a:lnTo>
                      <a:pt x="119" y="89"/>
                    </a:lnTo>
                    <a:lnTo>
                      <a:pt x="166" y="79"/>
                    </a:lnTo>
                    <a:lnTo>
                      <a:pt x="148" y="14"/>
                    </a:lnTo>
                    <a:close/>
                    <a:moveTo>
                      <a:pt x="52" y="0"/>
                    </a:moveTo>
                    <a:lnTo>
                      <a:pt x="54" y="7"/>
                    </a:lnTo>
                    <a:lnTo>
                      <a:pt x="59" y="30"/>
                    </a:lnTo>
                    <a:lnTo>
                      <a:pt x="150" y="9"/>
                    </a:lnTo>
                    <a:lnTo>
                      <a:pt x="152" y="7"/>
                    </a:lnTo>
                    <a:lnTo>
                      <a:pt x="154" y="11"/>
                    </a:lnTo>
                    <a:lnTo>
                      <a:pt x="171" y="81"/>
                    </a:lnTo>
                    <a:lnTo>
                      <a:pt x="171" y="82"/>
                    </a:lnTo>
                    <a:lnTo>
                      <a:pt x="168" y="84"/>
                    </a:lnTo>
                    <a:lnTo>
                      <a:pt x="121" y="94"/>
                    </a:lnTo>
                    <a:lnTo>
                      <a:pt x="73" y="105"/>
                    </a:lnTo>
                    <a:lnTo>
                      <a:pt x="79" y="126"/>
                    </a:lnTo>
                    <a:lnTo>
                      <a:pt x="79" y="131"/>
                    </a:lnTo>
                    <a:lnTo>
                      <a:pt x="75" y="129"/>
                    </a:lnTo>
                    <a:lnTo>
                      <a:pt x="4" y="82"/>
                    </a:lnTo>
                    <a:lnTo>
                      <a:pt x="0" y="79"/>
                    </a:lnTo>
                    <a:lnTo>
                      <a:pt x="2" y="79"/>
                    </a:lnTo>
                    <a:lnTo>
                      <a:pt x="49" y="7"/>
                    </a:lnTo>
                    <a:lnTo>
                      <a:pt x="52"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47" name="Freeform 113"/>
              <p:cNvSpPr>
                <a:spLocks/>
              </p:cNvSpPr>
              <p:nvPr/>
            </p:nvSpPr>
            <p:spPr bwMode="auto">
              <a:xfrm>
                <a:off x="2170113" y="6196013"/>
                <a:ext cx="242888" cy="201613"/>
              </a:xfrm>
              <a:custGeom>
                <a:avLst/>
                <a:gdLst>
                  <a:gd name="T0" fmla="*/ 2147483647 w 153"/>
                  <a:gd name="T1" fmla="*/ 0 h 127"/>
                  <a:gd name="T2" fmla="*/ 2147483647 w 153"/>
                  <a:gd name="T3" fmla="*/ 2147483647 h 127"/>
                  <a:gd name="T4" fmla="*/ 2147483647 w 153"/>
                  <a:gd name="T5" fmla="*/ 2147483647 h 127"/>
                  <a:gd name="T6" fmla="*/ 2147483647 w 153"/>
                  <a:gd name="T7" fmla="*/ 2147483647 h 127"/>
                  <a:gd name="T8" fmla="*/ 2147483647 w 153"/>
                  <a:gd name="T9" fmla="*/ 2147483647 h 127"/>
                  <a:gd name="T10" fmla="*/ 2147483647 w 153"/>
                  <a:gd name="T11" fmla="*/ 2147483647 h 127"/>
                  <a:gd name="T12" fmla="*/ 0 w 153"/>
                  <a:gd name="T13" fmla="*/ 2147483647 h 127"/>
                  <a:gd name="T14" fmla="*/ 2147483647 w 153"/>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27"/>
                  <a:gd name="T26" fmla="*/ 153 w 153"/>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27">
                    <a:moveTo>
                      <a:pt x="82" y="0"/>
                    </a:moveTo>
                    <a:lnTo>
                      <a:pt x="70" y="21"/>
                    </a:lnTo>
                    <a:lnTo>
                      <a:pt x="153" y="61"/>
                    </a:lnTo>
                    <a:lnTo>
                      <a:pt x="124" y="127"/>
                    </a:lnTo>
                    <a:lnTo>
                      <a:pt x="36" y="85"/>
                    </a:lnTo>
                    <a:lnTo>
                      <a:pt x="26" y="106"/>
                    </a:lnTo>
                    <a:lnTo>
                      <a:pt x="0" y="24"/>
                    </a:lnTo>
                    <a:lnTo>
                      <a:pt x="82" y="0"/>
                    </a:lnTo>
                    <a:close/>
                  </a:path>
                </a:pathLst>
              </a:custGeom>
              <a:solidFill>
                <a:srgbClr val="1C4007"/>
              </a:solidFill>
              <a:ln w="0">
                <a:solidFill>
                  <a:srgbClr val="1C4007"/>
                </a:solidFill>
                <a:prstDash val="solid"/>
                <a:round/>
                <a:headEnd/>
                <a:tailEnd/>
              </a:ln>
            </p:spPr>
            <p:txBody>
              <a:bodyPr/>
              <a:lstStyle/>
              <a:p>
                <a:endParaRPr lang="en-US" smtClean="0">
                  <a:solidFill>
                    <a:prstClr val="black"/>
                  </a:solidFill>
                  <a:latin typeface="Arial"/>
                </a:endParaRPr>
              </a:p>
            </p:txBody>
          </p:sp>
          <p:sp>
            <p:nvSpPr>
              <p:cNvPr id="2348" name="Freeform 114"/>
              <p:cNvSpPr>
                <a:spLocks noEditPoints="1"/>
              </p:cNvSpPr>
              <p:nvPr/>
            </p:nvSpPr>
            <p:spPr bwMode="auto">
              <a:xfrm>
                <a:off x="2163763" y="6186488"/>
                <a:ext cx="255588" cy="217488"/>
              </a:xfrm>
              <a:custGeom>
                <a:avLst/>
                <a:gdLst>
                  <a:gd name="T0" fmla="*/ 2147483647 w 161"/>
                  <a:gd name="T1" fmla="*/ 2147483647 h 137"/>
                  <a:gd name="T2" fmla="*/ 2147483647 w 161"/>
                  <a:gd name="T3" fmla="*/ 2147483647 h 137"/>
                  <a:gd name="T4" fmla="*/ 2147483647 w 161"/>
                  <a:gd name="T5" fmla="*/ 2147483647 h 137"/>
                  <a:gd name="T6" fmla="*/ 2147483647 w 161"/>
                  <a:gd name="T7" fmla="*/ 2147483647 h 137"/>
                  <a:gd name="T8" fmla="*/ 2147483647 w 161"/>
                  <a:gd name="T9" fmla="*/ 2147483647 h 137"/>
                  <a:gd name="T10" fmla="*/ 2147483647 w 161"/>
                  <a:gd name="T11" fmla="*/ 2147483647 h 137"/>
                  <a:gd name="T12" fmla="*/ 2147483647 w 161"/>
                  <a:gd name="T13" fmla="*/ 2147483647 h 137"/>
                  <a:gd name="T14" fmla="*/ 2147483647 w 161"/>
                  <a:gd name="T15" fmla="*/ 2147483647 h 137"/>
                  <a:gd name="T16" fmla="*/ 2147483647 w 161"/>
                  <a:gd name="T17" fmla="*/ 2147483647 h 137"/>
                  <a:gd name="T18" fmla="*/ 2147483647 w 161"/>
                  <a:gd name="T19" fmla="*/ 2147483647 h 137"/>
                  <a:gd name="T20" fmla="*/ 2147483647 w 161"/>
                  <a:gd name="T21" fmla="*/ 2147483647 h 137"/>
                  <a:gd name="T22" fmla="*/ 2147483647 w 161"/>
                  <a:gd name="T23" fmla="*/ 2147483647 h 137"/>
                  <a:gd name="T24" fmla="*/ 2147483647 w 161"/>
                  <a:gd name="T25" fmla="*/ 2147483647 h 137"/>
                  <a:gd name="T26" fmla="*/ 2147483647 w 161"/>
                  <a:gd name="T27" fmla="*/ 0 h 137"/>
                  <a:gd name="T28" fmla="*/ 2147483647 w 161"/>
                  <a:gd name="T29" fmla="*/ 2147483647 h 137"/>
                  <a:gd name="T30" fmla="*/ 2147483647 w 161"/>
                  <a:gd name="T31" fmla="*/ 2147483647 h 137"/>
                  <a:gd name="T32" fmla="*/ 2147483647 w 161"/>
                  <a:gd name="T33" fmla="*/ 2147483647 h 137"/>
                  <a:gd name="T34" fmla="*/ 2147483647 w 161"/>
                  <a:gd name="T35" fmla="*/ 2147483647 h 137"/>
                  <a:gd name="T36" fmla="*/ 2147483647 w 161"/>
                  <a:gd name="T37" fmla="*/ 2147483647 h 137"/>
                  <a:gd name="T38" fmla="*/ 2147483647 w 161"/>
                  <a:gd name="T39" fmla="*/ 2147483647 h 137"/>
                  <a:gd name="T40" fmla="*/ 2147483647 w 161"/>
                  <a:gd name="T41" fmla="*/ 2147483647 h 137"/>
                  <a:gd name="T42" fmla="*/ 2147483647 w 161"/>
                  <a:gd name="T43" fmla="*/ 2147483647 h 137"/>
                  <a:gd name="T44" fmla="*/ 2147483647 w 161"/>
                  <a:gd name="T45" fmla="*/ 2147483647 h 137"/>
                  <a:gd name="T46" fmla="*/ 2147483647 w 161"/>
                  <a:gd name="T47" fmla="*/ 2147483647 h 137"/>
                  <a:gd name="T48" fmla="*/ 2147483647 w 161"/>
                  <a:gd name="T49" fmla="*/ 2147483647 h 137"/>
                  <a:gd name="T50" fmla="*/ 2147483647 w 161"/>
                  <a:gd name="T51" fmla="*/ 2147483647 h 137"/>
                  <a:gd name="T52" fmla="*/ 2147483647 w 161"/>
                  <a:gd name="T53" fmla="*/ 2147483647 h 137"/>
                  <a:gd name="T54" fmla="*/ 2147483647 w 161"/>
                  <a:gd name="T55" fmla="*/ 2147483647 h 137"/>
                  <a:gd name="T56" fmla="*/ 2147483647 w 161"/>
                  <a:gd name="T57" fmla="*/ 2147483647 h 137"/>
                  <a:gd name="T58" fmla="*/ 0 w 161"/>
                  <a:gd name="T59" fmla="*/ 2147483647 h 137"/>
                  <a:gd name="T60" fmla="*/ 2147483647 w 161"/>
                  <a:gd name="T61" fmla="*/ 2147483647 h 137"/>
                  <a:gd name="T62" fmla="*/ 2147483647 w 161"/>
                  <a:gd name="T63" fmla="*/ 2147483647 h 137"/>
                  <a:gd name="T64" fmla="*/ 2147483647 w 161"/>
                  <a:gd name="T65" fmla="*/ 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137"/>
                  <a:gd name="T101" fmla="*/ 161 w 161"/>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137">
                    <a:moveTo>
                      <a:pt x="80" y="11"/>
                    </a:moveTo>
                    <a:lnTo>
                      <a:pt x="7" y="34"/>
                    </a:lnTo>
                    <a:lnTo>
                      <a:pt x="32" y="105"/>
                    </a:lnTo>
                    <a:lnTo>
                      <a:pt x="39" y="91"/>
                    </a:lnTo>
                    <a:lnTo>
                      <a:pt x="39" y="88"/>
                    </a:lnTo>
                    <a:lnTo>
                      <a:pt x="84" y="110"/>
                    </a:lnTo>
                    <a:lnTo>
                      <a:pt x="128" y="130"/>
                    </a:lnTo>
                    <a:lnTo>
                      <a:pt x="154" y="68"/>
                    </a:lnTo>
                    <a:lnTo>
                      <a:pt x="115" y="49"/>
                    </a:lnTo>
                    <a:lnTo>
                      <a:pt x="74" y="30"/>
                    </a:lnTo>
                    <a:lnTo>
                      <a:pt x="70" y="28"/>
                    </a:lnTo>
                    <a:lnTo>
                      <a:pt x="72" y="27"/>
                    </a:lnTo>
                    <a:lnTo>
                      <a:pt x="80" y="11"/>
                    </a:lnTo>
                    <a:close/>
                    <a:moveTo>
                      <a:pt x="91" y="0"/>
                    </a:moveTo>
                    <a:lnTo>
                      <a:pt x="89" y="7"/>
                    </a:lnTo>
                    <a:lnTo>
                      <a:pt x="79" y="27"/>
                    </a:lnTo>
                    <a:lnTo>
                      <a:pt x="117" y="44"/>
                    </a:lnTo>
                    <a:lnTo>
                      <a:pt x="159" y="65"/>
                    </a:lnTo>
                    <a:lnTo>
                      <a:pt x="161" y="65"/>
                    </a:lnTo>
                    <a:lnTo>
                      <a:pt x="161" y="68"/>
                    </a:lnTo>
                    <a:lnTo>
                      <a:pt x="131" y="135"/>
                    </a:lnTo>
                    <a:lnTo>
                      <a:pt x="129" y="137"/>
                    </a:lnTo>
                    <a:lnTo>
                      <a:pt x="128" y="137"/>
                    </a:lnTo>
                    <a:lnTo>
                      <a:pt x="82" y="116"/>
                    </a:lnTo>
                    <a:lnTo>
                      <a:pt x="42" y="96"/>
                    </a:lnTo>
                    <a:lnTo>
                      <a:pt x="33" y="114"/>
                    </a:lnTo>
                    <a:lnTo>
                      <a:pt x="30" y="119"/>
                    </a:lnTo>
                    <a:lnTo>
                      <a:pt x="28" y="114"/>
                    </a:lnTo>
                    <a:lnTo>
                      <a:pt x="2" y="32"/>
                    </a:lnTo>
                    <a:lnTo>
                      <a:pt x="0" y="28"/>
                    </a:lnTo>
                    <a:lnTo>
                      <a:pt x="4" y="28"/>
                    </a:lnTo>
                    <a:lnTo>
                      <a:pt x="86" y="4"/>
                    </a:lnTo>
                    <a:lnTo>
                      <a:pt x="9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49" name="Freeform 115"/>
              <p:cNvSpPr>
                <a:spLocks/>
              </p:cNvSpPr>
              <p:nvPr/>
            </p:nvSpPr>
            <p:spPr bwMode="auto">
              <a:xfrm>
                <a:off x="3084513" y="6480175"/>
                <a:ext cx="249238" cy="188913"/>
              </a:xfrm>
              <a:custGeom>
                <a:avLst/>
                <a:gdLst>
                  <a:gd name="T0" fmla="*/ 2147483647 w 157"/>
                  <a:gd name="T1" fmla="*/ 0 h 119"/>
                  <a:gd name="T2" fmla="*/ 2147483647 w 157"/>
                  <a:gd name="T3" fmla="*/ 2147483647 h 119"/>
                  <a:gd name="T4" fmla="*/ 2147483647 w 157"/>
                  <a:gd name="T5" fmla="*/ 2147483647 h 119"/>
                  <a:gd name="T6" fmla="*/ 2147483647 w 157"/>
                  <a:gd name="T7" fmla="*/ 2147483647 h 119"/>
                  <a:gd name="T8" fmla="*/ 2147483647 w 157"/>
                  <a:gd name="T9" fmla="*/ 2147483647 h 119"/>
                  <a:gd name="T10" fmla="*/ 2147483647 w 157"/>
                  <a:gd name="T11" fmla="*/ 2147483647 h 119"/>
                  <a:gd name="T12" fmla="*/ 0 w 157"/>
                  <a:gd name="T13" fmla="*/ 2147483647 h 119"/>
                  <a:gd name="T14" fmla="*/ 2147483647 w 157"/>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19"/>
                  <a:gd name="T26" fmla="*/ 157 w 157"/>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19">
                    <a:moveTo>
                      <a:pt x="68" y="0"/>
                    </a:moveTo>
                    <a:lnTo>
                      <a:pt x="64" y="25"/>
                    </a:lnTo>
                    <a:lnTo>
                      <a:pt x="157" y="35"/>
                    </a:lnTo>
                    <a:lnTo>
                      <a:pt x="150" y="107"/>
                    </a:lnTo>
                    <a:lnTo>
                      <a:pt x="54" y="96"/>
                    </a:lnTo>
                    <a:lnTo>
                      <a:pt x="52" y="119"/>
                    </a:lnTo>
                    <a:lnTo>
                      <a:pt x="0" y="51"/>
                    </a:lnTo>
                    <a:lnTo>
                      <a:pt x="68" y="0"/>
                    </a:lnTo>
                    <a:close/>
                  </a:path>
                </a:pathLst>
              </a:custGeom>
              <a:solidFill>
                <a:srgbClr val="1C4007"/>
              </a:solidFill>
              <a:ln w="0">
                <a:solidFill>
                  <a:srgbClr val="1C4007"/>
                </a:solidFill>
                <a:prstDash val="solid"/>
                <a:round/>
                <a:headEnd/>
                <a:tailEnd/>
              </a:ln>
            </p:spPr>
            <p:txBody>
              <a:bodyPr/>
              <a:lstStyle/>
              <a:p>
                <a:endParaRPr lang="en-US" smtClean="0">
                  <a:solidFill>
                    <a:prstClr val="black"/>
                  </a:solidFill>
                  <a:latin typeface="Arial"/>
                </a:endParaRPr>
              </a:p>
            </p:txBody>
          </p:sp>
          <p:sp>
            <p:nvSpPr>
              <p:cNvPr id="2350" name="Freeform 116"/>
              <p:cNvSpPr>
                <a:spLocks noEditPoints="1"/>
              </p:cNvSpPr>
              <p:nvPr/>
            </p:nvSpPr>
            <p:spPr bwMode="auto">
              <a:xfrm>
                <a:off x="3078163" y="6472238"/>
                <a:ext cx="260350" cy="207963"/>
              </a:xfrm>
              <a:custGeom>
                <a:avLst/>
                <a:gdLst>
                  <a:gd name="T0" fmla="*/ 2147483647 w 164"/>
                  <a:gd name="T1" fmla="*/ 2147483647 h 131"/>
                  <a:gd name="T2" fmla="*/ 2147483647 w 164"/>
                  <a:gd name="T3" fmla="*/ 2147483647 h 131"/>
                  <a:gd name="T4" fmla="*/ 2147483647 w 164"/>
                  <a:gd name="T5" fmla="*/ 2147483647 h 131"/>
                  <a:gd name="T6" fmla="*/ 2147483647 w 164"/>
                  <a:gd name="T7" fmla="*/ 2147483647 h 131"/>
                  <a:gd name="T8" fmla="*/ 2147483647 w 164"/>
                  <a:gd name="T9" fmla="*/ 2147483647 h 131"/>
                  <a:gd name="T10" fmla="*/ 2147483647 w 164"/>
                  <a:gd name="T11" fmla="*/ 2147483647 h 131"/>
                  <a:gd name="T12" fmla="*/ 2147483647 w 164"/>
                  <a:gd name="T13" fmla="*/ 2147483647 h 131"/>
                  <a:gd name="T14" fmla="*/ 2147483647 w 164"/>
                  <a:gd name="T15" fmla="*/ 2147483647 h 131"/>
                  <a:gd name="T16" fmla="*/ 2147483647 w 164"/>
                  <a:gd name="T17" fmla="*/ 2147483647 h 131"/>
                  <a:gd name="T18" fmla="*/ 2147483647 w 164"/>
                  <a:gd name="T19" fmla="*/ 2147483647 h 131"/>
                  <a:gd name="T20" fmla="*/ 2147483647 w 164"/>
                  <a:gd name="T21" fmla="*/ 2147483647 h 131"/>
                  <a:gd name="T22" fmla="*/ 2147483647 w 164"/>
                  <a:gd name="T23" fmla="*/ 2147483647 h 131"/>
                  <a:gd name="T24" fmla="*/ 2147483647 w 164"/>
                  <a:gd name="T25" fmla="*/ 2147483647 h 131"/>
                  <a:gd name="T26" fmla="*/ 2147483647 w 164"/>
                  <a:gd name="T27" fmla="*/ 2147483647 h 131"/>
                  <a:gd name="T28" fmla="*/ 2147483647 w 164"/>
                  <a:gd name="T29" fmla="*/ 0 h 131"/>
                  <a:gd name="T30" fmla="*/ 2147483647 w 164"/>
                  <a:gd name="T31" fmla="*/ 2147483647 h 131"/>
                  <a:gd name="T32" fmla="*/ 2147483647 w 164"/>
                  <a:gd name="T33" fmla="*/ 2147483647 h 131"/>
                  <a:gd name="T34" fmla="*/ 2147483647 w 164"/>
                  <a:gd name="T35" fmla="*/ 2147483647 h 131"/>
                  <a:gd name="T36" fmla="*/ 2147483647 w 164"/>
                  <a:gd name="T37" fmla="*/ 2147483647 h 131"/>
                  <a:gd name="T38" fmla="*/ 2147483647 w 164"/>
                  <a:gd name="T39" fmla="*/ 2147483647 h 131"/>
                  <a:gd name="T40" fmla="*/ 2147483647 w 164"/>
                  <a:gd name="T41" fmla="*/ 2147483647 h 131"/>
                  <a:gd name="T42" fmla="*/ 2147483647 w 164"/>
                  <a:gd name="T43" fmla="*/ 2147483647 h 131"/>
                  <a:gd name="T44" fmla="*/ 2147483647 w 164"/>
                  <a:gd name="T45" fmla="*/ 2147483647 h 131"/>
                  <a:gd name="T46" fmla="*/ 2147483647 w 164"/>
                  <a:gd name="T47" fmla="*/ 2147483647 h 131"/>
                  <a:gd name="T48" fmla="*/ 2147483647 w 164"/>
                  <a:gd name="T49" fmla="*/ 2147483647 h 131"/>
                  <a:gd name="T50" fmla="*/ 2147483647 w 164"/>
                  <a:gd name="T51" fmla="*/ 2147483647 h 131"/>
                  <a:gd name="T52" fmla="*/ 2147483647 w 164"/>
                  <a:gd name="T53" fmla="*/ 2147483647 h 131"/>
                  <a:gd name="T54" fmla="*/ 2147483647 w 164"/>
                  <a:gd name="T55" fmla="*/ 2147483647 h 131"/>
                  <a:gd name="T56" fmla="*/ 2147483647 w 164"/>
                  <a:gd name="T57" fmla="*/ 2147483647 h 131"/>
                  <a:gd name="T58" fmla="*/ 2147483647 w 164"/>
                  <a:gd name="T59" fmla="*/ 2147483647 h 131"/>
                  <a:gd name="T60" fmla="*/ 0 w 164"/>
                  <a:gd name="T61" fmla="*/ 2147483647 h 131"/>
                  <a:gd name="T62" fmla="*/ 2147483647 w 164"/>
                  <a:gd name="T63" fmla="*/ 2147483647 h 131"/>
                  <a:gd name="T64" fmla="*/ 2147483647 w 164"/>
                  <a:gd name="T65" fmla="*/ 2147483647 h 131"/>
                  <a:gd name="T66" fmla="*/ 2147483647 w 164"/>
                  <a:gd name="T67" fmla="*/ 0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4"/>
                  <a:gd name="T103" fmla="*/ 0 h 131"/>
                  <a:gd name="T104" fmla="*/ 164 w 164"/>
                  <a:gd name="T105" fmla="*/ 131 h 1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4" h="131">
                    <a:moveTo>
                      <a:pt x="68" y="12"/>
                    </a:moveTo>
                    <a:lnTo>
                      <a:pt x="7" y="58"/>
                    </a:lnTo>
                    <a:lnTo>
                      <a:pt x="54" y="119"/>
                    </a:lnTo>
                    <a:lnTo>
                      <a:pt x="56" y="101"/>
                    </a:lnTo>
                    <a:lnTo>
                      <a:pt x="56" y="98"/>
                    </a:lnTo>
                    <a:lnTo>
                      <a:pt x="58" y="100"/>
                    </a:lnTo>
                    <a:lnTo>
                      <a:pt x="107" y="105"/>
                    </a:lnTo>
                    <a:lnTo>
                      <a:pt x="152" y="110"/>
                    </a:lnTo>
                    <a:lnTo>
                      <a:pt x="159" y="44"/>
                    </a:lnTo>
                    <a:lnTo>
                      <a:pt x="114" y="39"/>
                    </a:lnTo>
                    <a:lnTo>
                      <a:pt x="68" y="33"/>
                    </a:lnTo>
                    <a:lnTo>
                      <a:pt x="65" y="32"/>
                    </a:lnTo>
                    <a:lnTo>
                      <a:pt x="67" y="30"/>
                    </a:lnTo>
                    <a:lnTo>
                      <a:pt x="68" y="12"/>
                    </a:lnTo>
                    <a:close/>
                    <a:moveTo>
                      <a:pt x="75" y="0"/>
                    </a:moveTo>
                    <a:lnTo>
                      <a:pt x="75" y="5"/>
                    </a:lnTo>
                    <a:lnTo>
                      <a:pt x="72" y="28"/>
                    </a:lnTo>
                    <a:lnTo>
                      <a:pt x="115" y="33"/>
                    </a:lnTo>
                    <a:lnTo>
                      <a:pt x="161" y="39"/>
                    </a:lnTo>
                    <a:lnTo>
                      <a:pt x="164" y="39"/>
                    </a:lnTo>
                    <a:lnTo>
                      <a:pt x="164" y="40"/>
                    </a:lnTo>
                    <a:lnTo>
                      <a:pt x="157" y="112"/>
                    </a:lnTo>
                    <a:lnTo>
                      <a:pt x="156" y="115"/>
                    </a:lnTo>
                    <a:lnTo>
                      <a:pt x="154" y="115"/>
                    </a:lnTo>
                    <a:lnTo>
                      <a:pt x="105" y="110"/>
                    </a:lnTo>
                    <a:lnTo>
                      <a:pt x="61" y="105"/>
                    </a:lnTo>
                    <a:lnTo>
                      <a:pt x="60" y="124"/>
                    </a:lnTo>
                    <a:lnTo>
                      <a:pt x="58" y="131"/>
                    </a:lnTo>
                    <a:lnTo>
                      <a:pt x="54" y="126"/>
                    </a:lnTo>
                    <a:lnTo>
                      <a:pt x="2" y="58"/>
                    </a:lnTo>
                    <a:lnTo>
                      <a:pt x="0" y="56"/>
                    </a:lnTo>
                    <a:lnTo>
                      <a:pt x="4" y="54"/>
                    </a:lnTo>
                    <a:lnTo>
                      <a:pt x="72" y="4"/>
                    </a:lnTo>
                    <a:lnTo>
                      <a:pt x="75"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51" name="Freeform 117"/>
              <p:cNvSpPr>
                <a:spLocks/>
              </p:cNvSpPr>
              <p:nvPr/>
            </p:nvSpPr>
            <p:spPr bwMode="auto">
              <a:xfrm>
                <a:off x="1768475" y="5943600"/>
                <a:ext cx="228600" cy="209550"/>
              </a:xfrm>
              <a:custGeom>
                <a:avLst/>
                <a:gdLst>
                  <a:gd name="T0" fmla="*/ 2147483647 w 144"/>
                  <a:gd name="T1" fmla="*/ 0 h 132"/>
                  <a:gd name="T2" fmla="*/ 2147483647 w 144"/>
                  <a:gd name="T3" fmla="*/ 2147483647 h 132"/>
                  <a:gd name="T4" fmla="*/ 2147483647 w 144"/>
                  <a:gd name="T5" fmla="*/ 2147483647 h 132"/>
                  <a:gd name="T6" fmla="*/ 2147483647 w 144"/>
                  <a:gd name="T7" fmla="*/ 2147483647 h 132"/>
                  <a:gd name="T8" fmla="*/ 2147483647 w 144"/>
                  <a:gd name="T9" fmla="*/ 2147483647 h 132"/>
                  <a:gd name="T10" fmla="*/ 2147483647 w 144"/>
                  <a:gd name="T11" fmla="*/ 2147483647 h 132"/>
                  <a:gd name="T12" fmla="*/ 0 w 144"/>
                  <a:gd name="T13" fmla="*/ 2147483647 h 132"/>
                  <a:gd name="T14" fmla="*/ 2147483647 w 144"/>
                  <a:gd name="T15" fmla="*/ 0 h 13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32"/>
                  <a:gd name="T26" fmla="*/ 144 w 144"/>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32">
                    <a:moveTo>
                      <a:pt x="83" y="0"/>
                    </a:moveTo>
                    <a:lnTo>
                      <a:pt x="68" y="19"/>
                    </a:lnTo>
                    <a:lnTo>
                      <a:pt x="144" y="73"/>
                    </a:lnTo>
                    <a:lnTo>
                      <a:pt x="103" y="132"/>
                    </a:lnTo>
                    <a:lnTo>
                      <a:pt x="24" y="77"/>
                    </a:lnTo>
                    <a:lnTo>
                      <a:pt x="10" y="96"/>
                    </a:lnTo>
                    <a:lnTo>
                      <a:pt x="0" y="10"/>
                    </a:lnTo>
                    <a:lnTo>
                      <a:pt x="83" y="0"/>
                    </a:lnTo>
                    <a:close/>
                  </a:path>
                </a:pathLst>
              </a:custGeom>
              <a:solidFill>
                <a:srgbClr val="1C4007"/>
              </a:solidFill>
              <a:ln w="0">
                <a:solidFill>
                  <a:srgbClr val="1C4007"/>
                </a:solidFill>
                <a:prstDash val="solid"/>
                <a:round/>
                <a:headEnd/>
                <a:tailEnd/>
              </a:ln>
            </p:spPr>
            <p:txBody>
              <a:bodyPr/>
              <a:lstStyle/>
              <a:p>
                <a:endParaRPr lang="en-US" smtClean="0">
                  <a:solidFill>
                    <a:prstClr val="black"/>
                  </a:solidFill>
                  <a:latin typeface="Arial"/>
                </a:endParaRPr>
              </a:p>
            </p:txBody>
          </p:sp>
          <p:sp>
            <p:nvSpPr>
              <p:cNvPr id="2352" name="Freeform 118"/>
              <p:cNvSpPr>
                <a:spLocks noEditPoints="1"/>
              </p:cNvSpPr>
              <p:nvPr/>
            </p:nvSpPr>
            <p:spPr bwMode="auto">
              <a:xfrm>
                <a:off x="1762125" y="5937250"/>
                <a:ext cx="241300" cy="222250"/>
              </a:xfrm>
              <a:custGeom>
                <a:avLst/>
                <a:gdLst>
                  <a:gd name="T0" fmla="*/ 2147483647 w 152"/>
                  <a:gd name="T1" fmla="*/ 2147483647 h 140"/>
                  <a:gd name="T2" fmla="*/ 2147483647 w 152"/>
                  <a:gd name="T3" fmla="*/ 2147483647 h 140"/>
                  <a:gd name="T4" fmla="*/ 2147483647 w 152"/>
                  <a:gd name="T5" fmla="*/ 2147483647 h 140"/>
                  <a:gd name="T6" fmla="*/ 2147483647 w 152"/>
                  <a:gd name="T7" fmla="*/ 2147483647 h 140"/>
                  <a:gd name="T8" fmla="*/ 2147483647 w 152"/>
                  <a:gd name="T9" fmla="*/ 2147483647 h 140"/>
                  <a:gd name="T10" fmla="*/ 2147483647 w 152"/>
                  <a:gd name="T11" fmla="*/ 2147483647 h 140"/>
                  <a:gd name="T12" fmla="*/ 2147483647 w 152"/>
                  <a:gd name="T13" fmla="*/ 2147483647 h 140"/>
                  <a:gd name="T14" fmla="*/ 2147483647 w 152"/>
                  <a:gd name="T15" fmla="*/ 2147483647 h 140"/>
                  <a:gd name="T16" fmla="*/ 2147483647 w 152"/>
                  <a:gd name="T17" fmla="*/ 2147483647 h 140"/>
                  <a:gd name="T18" fmla="*/ 2147483647 w 152"/>
                  <a:gd name="T19" fmla="*/ 2147483647 h 140"/>
                  <a:gd name="T20" fmla="*/ 2147483647 w 152"/>
                  <a:gd name="T21" fmla="*/ 2147483647 h 140"/>
                  <a:gd name="T22" fmla="*/ 2147483647 w 152"/>
                  <a:gd name="T23" fmla="*/ 2147483647 h 140"/>
                  <a:gd name="T24" fmla="*/ 2147483647 w 152"/>
                  <a:gd name="T25" fmla="*/ 2147483647 h 140"/>
                  <a:gd name="T26" fmla="*/ 2147483647 w 152"/>
                  <a:gd name="T27" fmla="*/ 2147483647 h 140"/>
                  <a:gd name="T28" fmla="*/ 2147483647 w 152"/>
                  <a:gd name="T29" fmla="*/ 0 h 140"/>
                  <a:gd name="T30" fmla="*/ 2147483647 w 152"/>
                  <a:gd name="T31" fmla="*/ 2147483647 h 140"/>
                  <a:gd name="T32" fmla="*/ 2147483647 w 152"/>
                  <a:gd name="T33" fmla="*/ 2147483647 h 140"/>
                  <a:gd name="T34" fmla="*/ 2147483647 w 152"/>
                  <a:gd name="T35" fmla="*/ 2147483647 h 140"/>
                  <a:gd name="T36" fmla="*/ 2147483647 w 152"/>
                  <a:gd name="T37" fmla="*/ 2147483647 h 140"/>
                  <a:gd name="T38" fmla="*/ 2147483647 w 152"/>
                  <a:gd name="T39" fmla="*/ 2147483647 h 140"/>
                  <a:gd name="T40" fmla="*/ 2147483647 w 152"/>
                  <a:gd name="T41" fmla="*/ 2147483647 h 140"/>
                  <a:gd name="T42" fmla="*/ 2147483647 w 152"/>
                  <a:gd name="T43" fmla="*/ 2147483647 h 140"/>
                  <a:gd name="T44" fmla="*/ 2147483647 w 152"/>
                  <a:gd name="T45" fmla="*/ 2147483647 h 140"/>
                  <a:gd name="T46" fmla="*/ 2147483647 w 152"/>
                  <a:gd name="T47" fmla="*/ 2147483647 h 140"/>
                  <a:gd name="T48" fmla="*/ 2147483647 w 152"/>
                  <a:gd name="T49" fmla="*/ 2147483647 h 140"/>
                  <a:gd name="T50" fmla="*/ 2147483647 w 152"/>
                  <a:gd name="T51" fmla="*/ 2147483647 h 140"/>
                  <a:gd name="T52" fmla="*/ 2147483647 w 152"/>
                  <a:gd name="T53" fmla="*/ 2147483647 h 140"/>
                  <a:gd name="T54" fmla="*/ 2147483647 w 152"/>
                  <a:gd name="T55" fmla="*/ 2147483647 h 140"/>
                  <a:gd name="T56" fmla="*/ 2147483647 w 152"/>
                  <a:gd name="T57" fmla="*/ 2147483647 h 140"/>
                  <a:gd name="T58" fmla="*/ 2147483647 w 152"/>
                  <a:gd name="T59" fmla="*/ 2147483647 h 140"/>
                  <a:gd name="T60" fmla="*/ 2147483647 w 152"/>
                  <a:gd name="T61" fmla="*/ 2147483647 h 140"/>
                  <a:gd name="T62" fmla="*/ 2147483647 w 152"/>
                  <a:gd name="T63" fmla="*/ 2147483647 h 140"/>
                  <a:gd name="T64" fmla="*/ 0 w 152"/>
                  <a:gd name="T65" fmla="*/ 2147483647 h 140"/>
                  <a:gd name="T66" fmla="*/ 2147483647 w 152"/>
                  <a:gd name="T67" fmla="*/ 2147483647 h 140"/>
                  <a:gd name="T68" fmla="*/ 2147483647 w 152"/>
                  <a:gd name="T69" fmla="*/ 2147483647 h 140"/>
                  <a:gd name="T70" fmla="*/ 2147483647 w 152"/>
                  <a:gd name="T71" fmla="*/ 2147483647 h 140"/>
                  <a:gd name="T72" fmla="*/ 2147483647 w 152"/>
                  <a:gd name="T73" fmla="*/ 2147483647 h 140"/>
                  <a:gd name="T74" fmla="*/ 2147483647 w 152"/>
                  <a:gd name="T75" fmla="*/ 2147483647 h 140"/>
                  <a:gd name="T76" fmla="*/ 2147483647 w 152"/>
                  <a:gd name="T77" fmla="*/ 0 h 1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140"/>
                  <a:gd name="T119" fmla="*/ 152 w 152"/>
                  <a:gd name="T120" fmla="*/ 140 h 1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140">
                    <a:moveTo>
                      <a:pt x="80" y="7"/>
                    </a:moveTo>
                    <a:lnTo>
                      <a:pt x="7" y="18"/>
                    </a:lnTo>
                    <a:lnTo>
                      <a:pt x="16" y="93"/>
                    </a:lnTo>
                    <a:lnTo>
                      <a:pt x="26" y="79"/>
                    </a:lnTo>
                    <a:lnTo>
                      <a:pt x="28" y="77"/>
                    </a:lnTo>
                    <a:lnTo>
                      <a:pt x="30" y="79"/>
                    </a:lnTo>
                    <a:lnTo>
                      <a:pt x="68" y="107"/>
                    </a:lnTo>
                    <a:lnTo>
                      <a:pt x="107" y="133"/>
                    </a:lnTo>
                    <a:lnTo>
                      <a:pt x="145" y="79"/>
                    </a:lnTo>
                    <a:lnTo>
                      <a:pt x="110" y="53"/>
                    </a:lnTo>
                    <a:lnTo>
                      <a:pt x="72" y="27"/>
                    </a:lnTo>
                    <a:lnTo>
                      <a:pt x="68" y="23"/>
                    </a:lnTo>
                    <a:lnTo>
                      <a:pt x="70" y="21"/>
                    </a:lnTo>
                    <a:lnTo>
                      <a:pt x="80" y="7"/>
                    </a:lnTo>
                    <a:close/>
                    <a:moveTo>
                      <a:pt x="93" y="0"/>
                    </a:moveTo>
                    <a:lnTo>
                      <a:pt x="89" y="6"/>
                    </a:lnTo>
                    <a:lnTo>
                      <a:pt x="75" y="23"/>
                    </a:lnTo>
                    <a:lnTo>
                      <a:pt x="112" y="47"/>
                    </a:lnTo>
                    <a:lnTo>
                      <a:pt x="150" y="75"/>
                    </a:lnTo>
                    <a:lnTo>
                      <a:pt x="152" y="77"/>
                    </a:lnTo>
                    <a:lnTo>
                      <a:pt x="152" y="79"/>
                    </a:lnTo>
                    <a:lnTo>
                      <a:pt x="110" y="138"/>
                    </a:lnTo>
                    <a:lnTo>
                      <a:pt x="107" y="140"/>
                    </a:lnTo>
                    <a:lnTo>
                      <a:pt x="66" y="112"/>
                    </a:lnTo>
                    <a:lnTo>
                      <a:pt x="28" y="84"/>
                    </a:lnTo>
                    <a:lnTo>
                      <a:pt x="18" y="100"/>
                    </a:lnTo>
                    <a:lnTo>
                      <a:pt x="16" y="102"/>
                    </a:lnTo>
                    <a:lnTo>
                      <a:pt x="12" y="107"/>
                    </a:lnTo>
                    <a:lnTo>
                      <a:pt x="12" y="100"/>
                    </a:lnTo>
                    <a:lnTo>
                      <a:pt x="2" y="14"/>
                    </a:lnTo>
                    <a:lnTo>
                      <a:pt x="0" y="13"/>
                    </a:lnTo>
                    <a:lnTo>
                      <a:pt x="4" y="13"/>
                    </a:lnTo>
                    <a:lnTo>
                      <a:pt x="86" y="2"/>
                    </a:lnTo>
                    <a:lnTo>
                      <a:pt x="87" y="2"/>
                    </a:lnTo>
                    <a:lnTo>
                      <a:pt x="93"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53" name="Freeform 119"/>
              <p:cNvSpPr>
                <a:spLocks/>
              </p:cNvSpPr>
              <p:nvPr/>
            </p:nvSpPr>
            <p:spPr bwMode="auto">
              <a:xfrm>
                <a:off x="2613025" y="6375400"/>
                <a:ext cx="249238" cy="188913"/>
              </a:xfrm>
              <a:custGeom>
                <a:avLst/>
                <a:gdLst>
                  <a:gd name="T0" fmla="*/ 2147483647 w 157"/>
                  <a:gd name="T1" fmla="*/ 0 h 119"/>
                  <a:gd name="T2" fmla="*/ 2147483647 w 157"/>
                  <a:gd name="T3" fmla="*/ 2147483647 h 119"/>
                  <a:gd name="T4" fmla="*/ 2147483647 w 157"/>
                  <a:gd name="T5" fmla="*/ 2147483647 h 119"/>
                  <a:gd name="T6" fmla="*/ 2147483647 w 157"/>
                  <a:gd name="T7" fmla="*/ 2147483647 h 119"/>
                  <a:gd name="T8" fmla="*/ 2147483647 w 157"/>
                  <a:gd name="T9" fmla="*/ 2147483647 h 119"/>
                  <a:gd name="T10" fmla="*/ 2147483647 w 157"/>
                  <a:gd name="T11" fmla="*/ 2147483647 h 119"/>
                  <a:gd name="T12" fmla="*/ 0 w 157"/>
                  <a:gd name="T13" fmla="*/ 2147483647 h 119"/>
                  <a:gd name="T14" fmla="*/ 2147483647 w 157"/>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19"/>
                  <a:gd name="T26" fmla="*/ 157 w 157"/>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19">
                    <a:moveTo>
                      <a:pt x="77" y="0"/>
                    </a:moveTo>
                    <a:lnTo>
                      <a:pt x="68" y="23"/>
                    </a:lnTo>
                    <a:lnTo>
                      <a:pt x="157" y="49"/>
                    </a:lnTo>
                    <a:lnTo>
                      <a:pt x="140" y="119"/>
                    </a:lnTo>
                    <a:lnTo>
                      <a:pt x="47" y="93"/>
                    </a:lnTo>
                    <a:lnTo>
                      <a:pt x="38" y="115"/>
                    </a:lnTo>
                    <a:lnTo>
                      <a:pt x="0" y="38"/>
                    </a:lnTo>
                    <a:lnTo>
                      <a:pt x="77" y="0"/>
                    </a:lnTo>
                    <a:close/>
                  </a:path>
                </a:pathLst>
              </a:custGeom>
              <a:solidFill>
                <a:srgbClr val="1C4007"/>
              </a:solidFill>
              <a:ln w="0">
                <a:solidFill>
                  <a:srgbClr val="1C4007"/>
                </a:solidFill>
                <a:prstDash val="solid"/>
                <a:round/>
                <a:headEnd/>
                <a:tailEnd/>
              </a:ln>
            </p:spPr>
            <p:txBody>
              <a:bodyPr/>
              <a:lstStyle/>
              <a:p>
                <a:endParaRPr lang="en-US" smtClean="0">
                  <a:solidFill>
                    <a:prstClr val="black"/>
                  </a:solidFill>
                  <a:latin typeface="Arial"/>
                </a:endParaRPr>
              </a:p>
            </p:txBody>
          </p:sp>
          <p:sp>
            <p:nvSpPr>
              <p:cNvPr id="2354" name="Freeform 120"/>
              <p:cNvSpPr>
                <a:spLocks noEditPoints="1"/>
              </p:cNvSpPr>
              <p:nvPr/>
            </p:nvSpPr>
            <p:spPr bwMode="auto">
              <a:xfrm>
                <a:off x="2606675" y="6367463"/>
                <a:ext cx="261938" cy="201613"/>
              </a:xfrm>
              <a:custGeom>
                <a:avLst/>
                <a:gdLst>
                  <a:gd name="T0" fmla="*/ 2147483647 w 165"/>
                  <a:gd name="T1" fmla="*/ 2147483647 h 127"/>
                  <a:gd name="T2" fmla="*/ 2147483647 w 165"/>
                  <a:gd name="T3" fmla="*/ 2147483647 h 127"/>
                  <a:gd name="T4" fmla="*/ 2147483647 w 165"/>
                  <a:gd name="T5" fmla="*/ 2147483647 h 127"/>
                  <a:gd name="T6" fmla="*/ 2147483647 w 165"/>
                  <a:gd name="T7" fmla="*/ 2147483647 h 127"/>
                  <a:gd name="T8" fmla="*/ 2147483647 w 165"/>
                  <a:gd name="T9" fmla="*/ 2147483647 h 127"/>
                  <a:gd name="T10" fmla="*/ 2147483647 w 165"/>
                  <a:gd name="T11" fmla="*/ 2147483647 h 127"/>
                  <a:gd name="T12" fmla="*/ 2147483647 w 165"/>
                  <a:gd name="T13" fmla="*/ 2147483647 h 127"/>
                  <a:gd name="T14" fmla="*/ 2147483647 w 165"/>
                  <a:gd name="T15" fmla="*/ 2147483647 h 127"/>
                  <a:gd name="T16" fmla="*/ 2147483647 w 165"/>
                  <a:gd name="T17" fmla="*/ 2147483647 h 127"/>
                  <a:gd name="T18" fmla="*/ 2147483647 w 165"/>
                  <a:gd name="T19" fmla="*/ 2147483647 h 127"/>
                  <a:gd name="T20" fmla="*/ 2147483647 w 165"/>
                  <a:gd name="T21" fmla="*/ 2147483647 h 127"/>
                  <a:gd name="T22" fmla="*/ 2147483647 w 165"/>
                  <a:gd name="T23" fmla="*/ 2147483647 h 127"/>
                  <a:gd name="T24" fmla="*/ 2147483647 w 165"/>
                  <a:gd name="T25" fmla="*/ 2147483647 h 127"/>
                  <a:gd name="T26" fmla="*/ 2147483647 w 165"/>
                  <a:gd name="T27" fmla="*/ 2147483647 h 127"/>
                  <a:gd name="T28" fmla="*/ 2147483647 w 165"/>
                  <a:gd name="T29" fmla="*/ 0 h 127"/>
                  <a:gd name="T30" fmla="*/ 2147483647 w 165"/>
                  <a:gd name="T31" fmla="*/ 2147483647 h 127"/>
                  <a:gd name="T32" fmla="*/ 2147483647 w 165"/>
                  <a:gd name="T33" fmla="*/ 2147483647 h 127"/>
                  <a:gd name="T34" fmla="*/ 2147483647 w 165"/>
                  <a:gd name="T35" fmla="*/ 2147483647 h 127"/>
                  <a:gd name="T36" fmla="*/ 2147483647 w 165"/>
                  <a:gd name="T37" fmla="*/ 2147483647 h 127"/>
                  <a:gd name="T38" fmla="*/ 2147483647 w 165"/>
                  <a:gd name="T39" fmla="*/ 2147483647 h 127"/>
                  <a:gd name="T40" fmla="*/ 2147483647 w 165"/>
                  <a:gd name="T41" fmla="*/ 2147483647 h 127"/>
                  <a:gd name="T42" fmla="*/ 2147483647 w 165"/>
                  <a:gd name="T43" fmla="*/ 2147483647 h 127"/>
                  <a:gd name="T44" fmla="*/ 2147483647 w 165"/>
                  <a:gd name="T45" fmla="*/ 2147483647 h 127"/>
                  <a:gd name="T46" fmla="*/ 2147483647 w 165"/>
                  <a:gd name="T47" fmla="*/ 2147483647 h 127"/>
                  <a:gd name="T48" fmla="*/ 2147483647 w 165"/>
                  <a:gd name="T49" fmla="*/ 2147483647 h 127"/>
                  <a:gd name="T50" fmla="*/ 2147483647 w 165"/>
                  <a:gd name="T51" fmla="*/ 2147483647 h 127"/>
                  <a:gd name="T52" fmla="*/ 2147483647 w 165"/>
                  <a:gd name="T53" fmla="*/ 2147483647 h 127"/>
                  <a:gd name="T54" fmla="*/ 2147483647 w 165"/>
                  <a:gd name="T55" fmla="*/ 2147483647 h 127"/>
                  <a:gd name="T56" fmla="*/ 2147483647 w 165"/>
                  <a:gd name="T57" fmla="*/ 2147483647 h 127"/>
                  <a:gd name="T58" fmla="*/ 0 w 165"/>
                  <a:gd name="T59" fmla="*/ 2147483647 h 127"/>
                  <a:gd name="T60" fmla="*/ 2147483647 w 165"/>
                  <a:gd name="T61" fmla="*/ 2147483647 h 127"/>
                  <a:gd name="T62" fmla="*/ 2147483647 w 165"/>
                  <a:gd name="T63" fmla="*/ 2147483647 h 127"/>
                  <a:gd name="T64" fmla="*/ 2147483647 w 165"/>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
                  <a:gd name="T100" fmla="*/ 0 h 127"/>
                  <a:gd name="T101" fmla="*/ 165 w 165"/>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 h="127">
                    <a:moveTo>
                      <a:pt x="77" y="12"/>
                    </a:moveTo>
                    <a:lnTo>
                      <a:pt x="9" y="45"/>
                    </a:lnTo>
                    <a:lnTo>
                      <a:pt x="42" y="115"/>
                    </a:lnTo>
                    <a:lnTo>
                      <a:pt x="49" y="98"/>
                    </a:lnTo>
                    <a:lnTo>
                      <a:pt x="49" y="94"/>
                    </a:lnTo>
                    <a:lnTo>
                      <a:pt x="53" y="96"/>
                    </a:lnTo>
                    <a:lnTo>
                      <a:pt x="98" y="108"/>
                    </a:lnTo>
                    <a:lnTo>
                      <a:pt x="142" y="122"/>
                    </a:lnTo>
                    <a:lnTo>
                      <a:pt x="159" y="57"/>
                    </a:lnTo>
                    <a:lnTo>
                      <a:pt x="116" y="45"/>
                    </a:lnTo>
                    <a:lnTo>
                      <a:pt x="72" y="31"/>
                    </a:lnTo>
                    <a:lnTo>
                      <a:pt x="69" y="30"/>
                    </a:lnTo>
                    <a:lnTo>
                      <a:pt x="70" y="28"/>
                    </a:lnTo>
                    <a:lnTo>
                      <a:pt x="77" y="12"/>
                    </a:lnTo>
                    <a:close/>
                    <a:moveTo>
                      <a:pt x="86" y="0"/>
                    </a:moveTo>
                    <a:lnTo>
                      <a:pt x="84" y="7"/>
                    </a:lnTo>
                    <a:lnTo>
                      <a:pt x="77" y="28"/>
                    </a:lnTo>
                    <a:lnTo>
                      <a:pt x="117" y="40"/>
                    </a:lnTo>
                    <a:lnTo>
                      <a:pt x="161" y="52"/>
                    </a:lnTo>
                    <a:lnTo>
                      <a:pt x="165" y="52"/>
                    </a:lnTo>
                    <a:lnTo>
                      <a:pt x="165" y="56"/>
                    </a:lnTo>
                    <a:lnTo>
                      <a:pt x="147" y="126"/>
                    </a:lnTo>
                    <a:lnTo>
                      <a:pt x="145" y="127"/>
                    </a:lnTo>
                    <a:lnTo>
                      <a:pt x="144" y="127"/>
                    </a:lnTo>
                    <a:lnTo>
                      <a:pt x="96" y="113"/>
                    </a:lnTo>
                    <a:lnTo>
                      <a:pt x="53" y="101"/>
                    </a:lnTo>
                    <a:lnTo>
                      <a:pt x="46" y="122"/>
                    </a:lnTo>
                    <a:lnTo>
                      <a:pt x="42" y="127"/>
                    </a:lnTo>
                    <a:lnTo>
                      <a:pt x="41" y="122"/>
                    </a:lnTo>
                    <a:lnTo>
                      <a:pt x="0" y="42"/>
                    </a:lnTo>
                    <a:lnTo>
                      <a:pt x="4" y="42"/>
                    </a:lnTo>
                    <a:lnTo>
                      <a:pt x="81" y="3"/>
                    </a:lnTo>
                    <a:lnTo>
                      <a:pt x="86"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55" name="Freeform 121"/>
              <p:cNvSpPr>
                <a:spLocks/>
              </p:cNvSpPr>
              <p:nvPr/>
            </p:nvSpPr>
            <p:spPr bwMode="auto">
              <a:xfrm>
                <a:off x="6189663" y="2571750"/>
                <a:ext cx="196850" cy="252413"/>
              </a:xfrm>
              <a:custGeom>
                <a:avLst/>
                <a:gdLst>
                  <a:gd name="T0" fmla="*/ 2147483647 w 124"/>
                  <a:gd name="T1" fmla="*/ 0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0 w 124"/>
                  <a:gd name="T13" fmla="*/ 2147483647 h 159"/>
                  <a:gd name="T14" fmla="*/ 2147483647 w 124"/>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9"/>
                  <a:gd name="T26" fmla="*/ 124 w 124"/>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9">
                    <a:moveTo>
                      <a:pt x="67" y="0"/>
                    </a:moveTo>
                    <a:lnTo>
                      <a:pt x="102" y="89"/>
                    </a:lnTo>
                    <a:lnTo>
                      <a:pt x="124" y="80"/>
                    </a:lnTo>
                    <a:lnTo>
                      <a:pt x="88" y="159"/>
                    </a:lnTo>
                    <a:lnTo>
                      <a:pt x="11" y="122"/>
                    </a:lnTo>
                    <a:lnTo>
                      <a:pt x="34" y="113"/>
                    </a:lnTo>
                    <a:lnTo>
                      <a:pt x="0" y="28"/>
                    </a:lnTo>
                    <a:lnTo>
                      <a:pt x="67" y="0"/>
                    </a:lnTo>
                    <a:close/>
                  </a:path>
                </a:pathLst>
              </a:custGeom>
              <a:solidFill>
                <a:srgbClr val="28DE4F"/>
              </a:solidFill>
              <a:ln w="0">
                <a:solidFill>
                  <a:srgbClr val="28DE4F"/>
                </a:solidFill>
                <a:prstDash val="solid"/>
                <a:round/>
                <a:headEnd/>
                <a:tailEnd/>
              </a:ln>
            </p:spPr>
            <p:txBody>
              <a:bodyPr/>
              <a:lstStyle/>
              <a:p>
                <a:endParaRPr lang="en-US" smtClean="0">
                  <a:solidFill>
                    <a:prstClr val="black"/>
                  </a:solidFill>
                  <a:latin typeface="Arial"/>
                </a:endParaRPr>
              </a:p>
            </p:txBody>
          </p:sp>
          <p:sp>
            <p:nvSpPr>
              <p:cNvPr id="2356" name="Freeform 122"/>
              <p:cNvSpPr>
                <a:spLocks noEditPoints="1"/>
              </p:cNvSpPr>
              <p:nvPr/>
            </p:nvSpPr>
            <p:spPr bwMode="auto">
              <a:xfrm>
                <a:off x="6184900" y="2565400"/>
                <a:ext cx="211138" cy="263525"/>
              </a:xfrm>
              <a:custGeom>
                <a:avLst/>
                <a:gdLst>
                  <a:gd name="T0" fmla="*/ 2147483647 w 133"/>
                  <a:gd name="T1" fmla="*/ 2147483647 h 166"/>
                  <a:gd name="T2" fmla="*/ 2147483647 w 133"/>
                  <a:gd name="T3" fmla="*/ 2147483647 h 166"/>
                  <a:gd name="T4" fmla="*/ 2147483647 w 133"/>
                  <a:gd name="T5" fmla="*/ 2147483647 h 166"/>
                  <a:gd name="T6" fmla="*/ 2147483647 w 133"/>
                  <a:gd name="T7" fmla="*/ 2147483647 h 166"/>
                  <a:gd name="T8" fmla="*/ 2147483647 w 133"/>
                  <a:gd name="T9" fmla="*/ 2147483647 h 166"/>
                  <a:gd name="T10" fmla="*/ 2147483647 w 133"/>
                  <a:gd name="T11" fmla="*/ 2147483647 h 166"/>
                  <a:gd name="T12" fmla="*/ 2147483647 w 133"/>
                  <a:gd name="T13" fmla="*/ 2147483647 h 166"/>
                  <a:gd name="T14" fmla="*/ 2147483647 w 133"/>
                  <a:gd name="T15" fmla="*/ 2147483647 h 166"/>
                  <a:gd name="T16" fmla="*/ 2147483647 w 133"/>
                  <a:gd name="T17" fmla="*/ 2147483647 h 166"/>
                  <a:gd name="T18" fmla="*/ 2147483647 w 133"/>
                  <a:gd name="T19" fmla="*/ 2147483647 h 166"/>
                  <a:gd name="T20" fmla="*/ 2147483647 w 133"/>
                  <a:gd name="T21" fmla="*/ 2147483647 h 166"/>
                  <a:gd name="T22" fmla="*/ 2147483647 w 133"/>
                  <a:gd name="T23" fmla="*/ 2147483647 h 166"/>
                  <a:gd name="T24" fmla="*/ 2147483647 w 133"/>
                  <a:gd name="T25" fmla="*/ 2147483647 h 166"/>
                  <a:gd name="T26" fmla="*/ 2147483647 w 133"/>
                  <a:gd name="T27" fmla="*/ 2147483647 h 166"/>
                  <a:gd name="T28" fmla="*/ 2147483647 w 133"/>
                  <a:gd name="T29" fmla="*/ 0 h 166"/>
                  <a:gd name="T30" fmla="*/ 2147483647 w 133"/>
                  <a:gd name="T31" fmla="*/ 2147483647 h 166"/>
                  <a:gd name="T32" fmla="*/ 2147483647 w 133"/>
                  <a:gd name="T33" fmla="*/ 2147483647 h 166"/>
                  <a:gd name="T34" fmla="*/ 2147483647 w 133"/>
                  <a:gd name="T35" fmla="*/ 2147483647 h 166"/>
                  <a:gd name="T36" fmla="*/ 2147483647 w 133"/>
                  <a:gd name="T37" fmla="*/ 2147483647 h 166"/>
                  <a:gd name="T38" fmla="*/ 2147483647 w 133"/>
                  <a:gd name="T39" fmla="*/ 2147483647 h 166"/>
                  <a:gd name="T40" fmla="*/ 2147483647 w 133"/>
                  <a:gd name="T41" fmla="*/ 2147483647 h 166"/>
                  <a:gd name="T42" fmla="*/ 2147483647 w 133"/>
                  <a:gd name="T43" fmla="*/ 2147483647 h 166"/>
                  <a:gd name="T44" fmla="*/ 2147483647 w 133"/>
                  <a:gd name="T45" fmla="*/ 2147483647 h 166"/>
                  <a:gd name="T46" fmla="*/ 2147483647 w 133"/>
                  <a:gd name="T47" fmla="*/ 2147483647 h 166"/>
                  <a:gd name="T48" fmla="*/ 2147483647 w 133"/>
                  <a:gd name="T49" fmla="*/ 2147483647 h 166"/>
                  <a:gd name="T50" fmla="*/ 2147483647 w 133"/>
                  <a:gd name="T51" fmla="*/ 2147483647 h 166"/>
                  <a:gd name="T52" fmla="*/ 2147483647 w 133"/>
                  <a:gd name="T53" fmla="*/ 2147483647 h 166"/>
                  <a:gd name="T54" fmla="*/ 2147483647 w 133"/>
                  <a:gd name="T55" fmla="*/ 2147483647 h 166"/>
                  <a:gd name="T56" fmla="*/ 2147483647 w 133"/>
                  <a:gd name="T57" fmla="*/ 2147483647 h 166"/>
                  <a:gd name="T58" fmla="*/ 2147483647 w 133"/>
                  <a:gd name="T59" fmla="*/ 2147483647 h 166"/>
                  <a:gd name="T60" fmla="*/ 0 w 133"/>
                  <a:gd name="T61" fmla="*/ 2147483647 h 166"/>
                  <a:gd name="T62" fmla="*/ 2147483647 w 133"/>
                  <a:gd name="T63" fmla="*/ 2147483647 h 166"/>
                  <a:gd name="T64" fmla="*/ 2147483647 w 133"/>
                  <a:gd name="T65" fmla="*/ 2147483647 h 166"/>
                  <a:gd name="T66" fmla="*/ 2147483647 w 133"/>
                  <a:gd name="T67" fmla="*/ 0 h 1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
                  <a:gd name="T103" fmla="*/ 0 h 166"/>
                  <a:gd name="T104" fmla="*/ 133 w 133"/>
                  <a:gd name="T105" fmla="*/ 166 h 1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 h="166">
                    <a:moveTo>
                      <a:pt x="70" y="9"/>
                    </a:moveTo>
                    <a:lnTo>
                      <a:pt x="9" y="34"/>
                    </a:lnTo>
                    <a:lnTo>
                      <a:pt x="23" y="74"/>
                    </a:lnTo>
                    <a:lnTo>
                      <a:pt x="40" y="117"/>
                    </a:lnTo>
                    <a:lnTo>
                      <a:pt x="40" y="119"/>
                    </a:lnTo>
                    <a:lnTo>
                      <a:pt x="38" y="121"/>
                    </a:lnTo>
                    <a:lnTo>
                      <a:pt x="21" y="128"/>
                    </a:lnTo>
                    <a:lnTo>
                      <a:pt x="91" y="159"/>
                    </a:lnTo>
                    <a:lnTo>
                      <a:pt x="122" y="89"/>
                    </a:lnTo>
                    <a:lnTo>
                      <a:pt x="106" y="96"/>
                    </a:lnTo>
                    <a:lnTo>
                      <a:pt x="103" y="96"/>
                    </a:lnTo>
                    <a:lnTo>
                      <a:pt x="103" y="95"/>
                    </a:lnTo>
                    <a:lnTo>
                      <a:pt x="85" y="49"/>
                    </a:lnTo>
                    <a:lnTo>
                      <a:pt x="70" y="9"/>
                    </a:lnTo>
                    <a:close/>
                    <a:moveTo>
                      <a:pt x="71" y="0"/>
                    </a:moveTo>
                    <a:lnTo>
                      <a:pt x="73" y="4"/>
                    </a:lnTo>
                    <a:lnTo>
                      <a:pt x="91" y="47"/>
                    </a:lnTo>
                    <a:lnTo>
                      <a:pt x="106" y="89"/>
                    </a:lnTo>
                    <a:lnTo>
                      <a:pt x="127" y="82"/>
                    </a:lnTo>
                    <a:lnTo>
                      <a:pt x="133" y="79"/>
                    </a:lnTo>
                    <a:lnTo>
                      <a:pt x="131" y="86"/>
                    </a:lnTo>
                    <a:lnTo>
                      <a:pt x="94" y="164"/>
                    </a:lnTo>
                    <a:lnTo>
                      <a:pt x="92" y="166"/>
                    </a:lnTo>
                    <a:lnTo>
                      <a:pt x="91" y="166"/>
                    </a:lnTo>
                    <a:lnTo>
                      <a:pt x="14" y="129"/>
                    </a:lnTo>
                    <a:lnTo>
                      <a:pt x="7" y="126"/>
                    </a:lnTo>
                    <a:lnTo>
                      <a:pt x="14" y="124"/>
                    </a:lnTo>
                    <a:lnTo>
                      <a:pt x="33" y="117"/>
                    </a:lnTo>
                    <a:lnTo>
                      <a:pt x="17" y="75"/>
                    </a:lnTo>
                    <a:lnTo>
                      <a:pt x="2" y="34"/>
                    </a:lnTo>
                    <a:lnTo>
                      <a:pt x="0" y="30"/>
                    </a:lnTo>
                    <a:lnTo>
                      <a:pt x="3" y="30"/>
                    </a:lnTo>
                    <a:lnTo>
                      <a:pt x="70" y="2"/>
                    </a:lnTo>
                    <a:lnTo>
                      <a:pt x="7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57" name="Freeform 123"/>
              <p:cNvSpPr>
                <a:spLocks/>
              </p:cNvSpPr>
              <p:nvPr/>
            </p:nvSpPr>
            <p:spPr bwMode="auto">
              <a:xfrm>
                <a:off x="5969000" y="2130425"/>
                <a:ext cx="209550" cy="244475"/>
              </a:xfrm>
              <a:custGeom>
                <a:avLst/>
                <a:gdLst>
                  <a:gd name="T0" fmla="*/ 2147483647 w 132"/>
                  <a:gd name="T1" fmla="*/ 0 h 154"/>
                  <a:gd name="T2" fmla="*/ 2147483647 w 132"/>
                  <a:gd name="T3" fmla="*/ 2147483647 h 154"/>
                  <a:gd name="T4" fmla="*/ 2147483647 w 132"/>
                  <a:gd name="T5" fmla="*/ 2147483647 h 154"/>
                  <a:gd name="T6" fmla="*/ 2147483647 w 132"/>
                  <a:gd name="T7" fmla="*/ 2147483647 h 154"/>
                  <a:gd name="T8" fmla="*/ 2147483647 w 132"/>
                  <a:gd name="T9" fmla="*/ 2147483647 h 154"/>
                  <a:gd name="T10" fmla="*/ 2147483647 w 132"/>
                  <a:gd name="T11" fmla="*/ 2147483647 h 154"/>
                  <a:gd name="T12" fmla="*/ 0 w 132"/>
                  <a:gd name="T13" fmla="*/ 2147483647 h 154"/>
                  <a:gd name="T14" fmla="*/ 2147483647 w 132"/>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154"/>
                  <a:gd name="T26" fmla="*/ 132 w 132"/>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154">
                    <a:moveTo>
                      <a:pt x="61" y="0"/>
                    </a:moveTo>
                    <a:lnTo>
                      <a:pt x="111" y="84"/>
                    </a:lnTo>
                    <a:lnTo>
                      <a:pt x="132" y="72"/>
                    </a:lnTo>
                    <a:lnTo>
                      <a:pt x="108" y="154"/>
                    </a:lnTo>
                    <a:lnTo>
                      <a:pt x="28" y="131"/>
                    </a:lnTo>
                    <a:lnTo>
                      <a:pt x="49" y="119"/>
                    </a:lnTo>
                    <a:lnTo>
                      <a:pt x="0" y="40"/>
                    </a:lnTo>
                    <a:lnTo>
                      <a:pt x="61" y="0"/>
                    </a:lnTo>
                    <a:close/>
                  </a:path>
                </a:pathLst>
              </a:custGeom>
              <a:solidFill>
                <a:srgbClr val="28DE4F"/>
              </a:solidFill>
              <a:ln w="0">
                <a:solidFill>
                  <a:srgbClr val="28DE4F"/>
                </a:solidFill>
                <a:prstDash val="solid"/>
                <a:round/>
                <a:headEnd/>
                <a:tailEnd/>
              </a:ln>
            </p:spPr>
            <p:txBody>
              <a:bodyPr/>
              <a:lstStyle/>
              <a:p>
                <a:endParaRPr lang="en-US" smtClean="0">
                  <a:solidFill>
                    <a:prstClr val="black"/>
                  </a:solidFill>
                  <a:latin typeface="Arial"/>
                </a:endParaRPr>
              </a:p>
            </p:txBody>
          </p:sp>
          <p:sp>
            <p:nvSpPr>
              <p:cNvPr id="2358" name="Freeform 124"/>
              <p:cNvSpPr>
                <a:spLocks noEditPoints="1"/>
              </p:cNvSpPr>
              <p:nvPr/>
            </p:nvSpPr>
            <p:spPr bwMode="auto">
              <a:xfrm>
                <a:off x="5962650" y="2125663"/>
                <a:ext cx="225425" cy="254000"/>
              </a:xfrm>
              <a:custGeom>
                <a:avLst/>
                <a:gdLst>
                  <a:gd name="T0" fmla="*/ 2147483647 w 142"/>
                  <a:gd name="T1" fmla="*/ 2147483647 h 160"/>
                  <a:gd name="T2" fmla="*/ 2147483647 w 142"/>
                  <a:gd name="T3" fmla="*/ 2147483647 h 160"/>
                  <a:gd name="T4" fmla="*/ 2147483647 w 142"/>
                  <a:gd name="T5" fmla="*/ 2147483647 h 160"/>
                  <a:gd name="T6" fmla="*/ 2147483647 w 142"/>
                  <a:gd name="T7" fmla="*/ 2147483647 h 160"/>
                  <a:gd name="T8" fmla="*/ 2147483647 w 142"/>
                  <a:gd name="T9" fmla="*/ 2147483647 h 160"/>
                  <a:gd name="T10" fmla="*/ 2147483647 w 142"/>
                  <a:gd name="T11" fmla="*/ 2147483647 h 160"/>
                  <a:gd name="T12" fmla="*/ 2147483647 w 142"/>
                  <a:gd name="T13" fmla="*/ 2147483647 h 160"/>
                  <a:gd name="T14" fmla="*/ 2147483647 w 142"/>
                  <a:gd name="T15" fmla="*/ 2147483647 h 160"/>
                  <a:gd name="T16" fmla="*/ 2147483647 w 142"/>
                  <a:gd name="T17" fmla="*/ 2147483647 h 160"/>
                  <a:gd name="T18" fmla="*/ 2147483647 w 142"/>
                  <a:gd name="T19" fmla="*/ 2147483647 h 160"/>
                  <a:gd name="T20" fmla="*/ 2147483647 w 142"/>
                  <a:gd name="T21" fmla="*/ 2147483647 h 160"/>
                  <a:gd name="T22" fmla="*/ 2147483647 w 142"/>
                  <a:gd name="T23" fmla="*/ 2147483647 h 160"/>
                  <a:gd name="T24" fmla="*/ 2147483647 w 142"/>
                  <a:gd name="T25" fmla="*/ 2147483647 h 160"/>
                  <a:gd name="T26" fmla="*/ 2147483647 w 142"/>
                  <a:gd name="T27" fmla="*/ 2147483647 h 160"/>
                  <a:gd name="T28" fmla="*/ 2147483647 w 142"/>
                  <a:gd name="T29" fmla="*/ 0 h 160"/>
                  <a:gd name="T30" fmla="*/ 2147483647 w 142"/>
                  <a:gd name="T31" fmla="*/ 2147483647 h 160"/>
                  <a:gd name="T32" fmla="*/ 2147483647 w 142"/>
                  <a:gd name="T33" fmla="*/ 2147483647 h 160"/>
                  <a:gd name="T34" fmla="*/ 2147483647 w 142"/>
                  <a:gd name="T35" fmla="*/ 2147483647 h 160"/>
                  <a:gd name="T36" fmla="*/ 2147483647 w 142"/>
                  <a:gd name="T37" fmla="*/ 2147483647 h 160"/>
                  <a:gd name="T38" fmla="*/ 2147483647 w 142"/>
                  <a:gd name="T39" fmla="*/ 2147483647 h 160"/>
                  <a:gd name="T40" fmla="*/ 2147483647 w 142"/>
                  <a:gd name="T41" fmla="*/ 2147483647 h 160"/>
                  <a:gd name="T42" fmla="*/ 2147483647 w 142"/>
                  <a:gd name="T43" fmla="*/ 2147483647 h 160"/>
                  <a:gd name="T44" fmla="*/ 2147483647 w 142"/>
                  <a:gd name="T45" fmla="*/ 2147483647 h 160"/>
                  <a:gd name="T46" fmla="*/ 2147483647 w 142"/>
                  <a:gd name="T47" fmla="*/ 2147483647 h 160"/>
                  <a:gd name="T48" fmla="*/ 2147483647 w 142"/>
                  <a:gd name="T49" fmla="*/ 2147483647 h 160"/>
                  <a:gd name="T50" fmla="*/ 2147483647 w 142"/>
                  <a:gd name="T51" fmla="*/ 2147483647 h 160"/>
                  <a:gd name="T52" fmla="*/ 2147483647 w 142"/>
                  <a:gd name="T53" fmla="*/ 2147483647 h 160"/>
                  <a:gd name="T54" fmla="*/ 2147483647 w 142"/>
                  <a:gd name="T55" fmla="*/ 2147483647 h 160"/>
                  <a:gd name="T56" fmla="*/ 2147483647 w 142"/>
                  <a:gd name="T57" fmla="*/ 2147483647 h 160"/>
                  <a:gd name="T58" fmla="*/ 2147483647 w 142"/>
                  <a:gd name="T59" fmla="*/ 2147483647 h 160"/>
                  <a:gd name="T60" fmla="*/ 0 w 142"/>
                  <a:gd name="T61" fmla="*/ 2147483647 h 160"/>
                  <a:gd name="T62" fmla="*/ 2147483647 w 142"/>
                  <a:gd name="T63" fmla="*/ 2147483647 h 160"/>
                  <a:gd name="T64" fmla="*/ 2147483647 w 142"/>
                  <a:gd name="T65" fmla="*/ 2147483647 h 160"/>
                  <a:gd name="T66" fmla="*/ 2147483647 w 142"/>
                  <a:gd name="T67" fmla="*/ 0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160"/>
                  <a:gd name="T104" fmla="*/ 142 w 142"/>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160">
                    <a:moveTo>
                      <a:pt x="65" y="9"/>
                    </a:moveTo>
                    <a:lnTo>
                      <a:pt x="9" y="45"/>
                    </a:lnTo>
                    <a:lnTo>
                      <a:pt x="32" y="82"/>
                    </a:lnTo>
                    <a:lnTo>
                      <a:pt x="56" y="122"/>
                    </a:lnTo>
                    <a:lnTo>
                      <a:pt x="56" y="124"/>
                    </a:lnTo>
                    <a:lnTo>
                      <a:pt x="54" y="126"/>
                    </a:lnTo>
                    <a:lnTo>
                      <a:pt x="39" y="134"/>
                    </a:lnTo>
                    <a:lnTo>
                      <a:pt x="110" y="155"/>
                    </a:lnTo>
                    <a:lnTo>
                      <a:pt x="133" y="82"/>
                    </a:lnTo>
                    <a:lnTo>
                      <a:pt x="117" y="91"/>
                    </a:lnTo>
                    <a:lnTo>
                      <a:pt x="114" y="91"/>
                    </a:lnTo>
                    <a:lnTo>
                      <a:pt x="114" y="89"/>
                    </a:lnTo>
                    <a:lnTo>
                      <a:pt x="87" y="47"/>
                    </a:lnTo>
                    <a:lnTo>
                      <a:pt x="65" y="9"/>
                    </a:lnTo>
                    <a:close/>
                    <a:moveTo>
                      <a:pt x="67" y="0"/>
                    </a:moveTo>
                    <a:lnTo>
                      <a:pt x="68" y="3"/>
                    </a:lnTo>
                    <a:lnTo>
                      <a:pt x="93" y="45"/>
                    </a:lnTo>
                    <a:lnTo>
                      <a:pt x="117" y="84"/>
                    </a:lnTo>
                    <a:lnTo>
                      <a:pt x="136" y="73"/>
                    </a:lnTo>
                    <a:lnTo>
                      <a:pt x="142" y="70"/>
                    </a:lnTo>
                    <a:lnTo>
                      <a:pt x="140" y="77"/>
                    </a:lnTo>
                    <a:lnTo>
                      <a:pt x="115" y="159"/>
                    </a:lnTo>
                    <a:lnTo>
                      <a:pt x="114" y="160"/>
                    </a:lnTo>
                    <a:lnTo>
                      <a:pt x="112" y="160"/>
                    </a:lnTo>
                    <a:lnTo>
                      <a:pt x="32" y="138"/>
                    </a:lnTo>
                    <a:lnTo>
                      <a:pt x="25" y="136"/>
                    </a:lnTo>
                    <a:lnTo>
                      <a:pt x="32" y="132"/>
                    </a:lnTo>
                    <a:lnTo>
                      <a:pt x="49" y="122"/>
                    </a:lnTo>
                    <a:lnTo>
                      <a:pt x="26" y="84"/>
                    </a:lnTo>
                    <a:lnTo>
                      <a:pt x="2" y="45"/>
                    </a:lnTo>
                    <a:lnTo>
                      <a:pt x="0" y="43"/>
                    </a:lnTo>
                    <a:lnTo>
                      <a:pt x="4" y="42"/>
                    </a:lnTo>
                    <a:lnTo>
                      <a:pt x="65" y="2"/>
                    </a:lnTo>
                    <a:lnTo>
                      <a:pt x="67"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59" name="Freeform 125"/>
              <p:cNvSpPr>
                <a:spLocks/>
              </p:cNvSpPr>
              <p:nvPr/>
            </p:nvSpPr>
            <p:spPr bwMode="auto">
              <a:xfrm>
                <a:off x="6329363" y="3043238"/>
                <a:ext cx="190500" cy="250825"/>
              </a:xfrm>
              <a:custGeom>
                <a:avLst/>
                <a:gdLst>
                  <a:gd name="T0" fmla="*/ 2147483647 w 120"/>
                  <a:gd name="T1" fmla="*/ 0 h 158"/>
                  <a:gd name="T2" fmla="*/ 2147483647 w 120"/>
                  <a:gd name="T3" fmla="*/ 2147483647 h 158"/>
                  <a:gd name="T4" fmla="*/ 2147483647 w 120"/>
                  <a:gd name="T5" fmla="*/ 2147483647 h 158"/>
                  <a:gd name="T6" fmla="*/ 2147483647 w 120"/>
                  <a:gd name="T7" fmla="*/ 2147483647 h 158"/>
                  <a:gd name="T8" fmla="*/ 0 w 120"/>
                  <a:gd name="T9" fmla="*/ 2147483647 h 158"/>
                  <a:gd name="T10" fmla="*/ 2147483647 w 120"/>
                  <a:gd name="T11" fmla="*/ 2147483647 h 158"/>
                  <a:gd name="T12" fmla="*/ 2147483647 w 120"/>
                  <a:gd name="T13" fmla="*/ 2147483647 h 158"/>
                  <a:gd name="T14" fmla="*/ 2147483647 w 120"/>
                  <a:gd name="T15" fmla="*/ 0 h 15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8"/>
                  <a:gd name="T26" fmla="*/ 120 w 12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8">
                    <a:moveTo>
                      <a:pt x="76" y="0"/>
                    </a:moveTo>
                    <a:lnTo>
                      <a:pt x="96" y="92"/>
                    </a:lnTo>
                    <a:lnTo>
                      <a:pt x="120" y="89"/>
                    </a:lnTo>
                    <a:lnTo>
                      <a:pt x="69" y="158"/>
                    </a:lnTo>
                    <a:lnTo>
                      <a:pt x="0" y="109"/>
                    </a:lnTo>
                    <a:lnTo>
                      <a:pt x="24" y="106"/>
                    </a:lnTo>
                    <a:lnTo>
                      <a:pt x="5" y="15"/>
                    </a:lnTo>
                    <a:lnTo>
                      <a:pt x="76" y="0"/>
                    </a:lnTo>
                    <a:close/>
                  </a:path>
                </a:pathLst>
              </a:custGeom>
              <a:solidFill>
                <a:srgbClr val="28DE4F"/>
              </a:solidFill>
              <a:ln w="0">
                <a:solidFill>
                  <a:srgbClr val="28DE4F"/>
                </a:solidFill>
                <a:prstDash val="solid"/>
                <a:round/>
                <a:headEnd/>
                <a:tailEnd/>
              </a:ln>
            </p:spPr>
            <p:txBody>
              <a:bodyPr/>
              <a:lstStyle/>
              <a:p>
                <a:endParaRPr lang="en-US" smtClean="0">
                  <a:solidFill>
                    <a:prstClr val="black"/>
                  </a:solidFill>
                  <a:latin typeface="Arial"/>
                </a:endParaRPr>
              </a:p>
            </p:txBody>
          </p:sp>
          <p:sp>
            <p:nvSpPr>
              <p:cNvPr id="2360" name="Freeform 126"/>
              <p:cNvSpPr>
                <a:spLocks noEditPoints="1"/>
              </p:cNvSpPr>
              <p:nvPr/>
            </p:nvSpPr>
            <p:spPr bwMode="auto">
              <a:xfrm>
                <a:off x="6318250" y="3036888"/>
                <a:ext cx="209550" cy="263525"/>
              </a:xfrm>
              <a:custGeom>
                <a:avLst/>
                <a:gdLst>
                  <a:gd name="T0" fmla="*/ 2147483647 w 132"/>
                  <a:gd name="T1" fmla="*/ 2147483647 h 166"/>
                  <a:gd name="T2" fmla="*/ 2147483647 w 132"/>
                  <a:gd name="T3" fmla="*/ 2147483647 h 166"/>
                  <a:gd name="T4" fmla="*/ 2147483647 w 132"/>
                  <a:gd name="T5" fmla="*/ 2147483647 h 166"/>
                  <a:gd name="T6" fmla="*/ 2147483647 w 132"/>
                  <a:gd name="T7" fmla="*/ 2147483647 h 166"/>
                  <a:gd name="T8" fmla="*/ 2147483647 w 132"/>
                  <a:gd name="T9" fmla="*/ 2147483647 h 166"/>
                  <a:gd name="T10" fmla="*/ 2147483647 w 132"/>
                  <a:gd name="T11" fmla="*/ 2147483647 h 166"/>
                  <a:gd name="T12" fmla="*/ 2147483647 w 132"/>
                  <a:gd name="T13" fmla="*/ 2147483647 h 166"/>
                  <a:gd name="T14" fmla="*/ 2147483647 w 132"/>
                  <a:gd name="T15" fmla="*/ 2147483647 h 166"/>
                  <a:gd name="T16" fmla="*/ 2147483647 w 132"/>
                  <a:gd name="T17" fmla="*/ 2147483647 h 166"/>
                  <a:gd name="T18" fmla="*/ 2147483647 w 132"/>
                  <a:gd name="T19" fmla="*/ 2147483647 h 166"/>
                  <a:gd name="T20" fmla="*/ 2147483647 w 132"/>
                  <a:gd name="T21" fmla="*/ 2147483647 h 166"/>
                  <a:gd name="T22" fmla="*/ 2147483647 w 132"/>
                  <a:gd name="T23" fmla="*/ 2147483647 h 166"/>
                  <a:gd name="T24" fmla="*/ 2147483647 w 132"/>
                  <a:gd name="T25" fmla="*/ 2147483647 h 166"/>
                  <a:gd name="T26" fmla="*/ 2147483647 w 132"/>
                  <a:gd name="T27" fmla="*/ 2147483647 h 166"/>
                  <a:gd name="T28" fmla="*/ 2147483647 w 132"/>
                  <a:gd name="T29" fmla="*/ 0 h 166"/>
                  <a:gd name="T30" fmla="*/ 2147483647 w 132"/>
                  <a:gd name="T31" fmla="*/ 2147483647 h 166"/>
                  <a:gd name="T32" fmla="*/ 2147483647 w 132"/>
                  <a:gd name="T33" fmla="*/ 2147483647 h 166"/>
                  <a:gd name="T34" fmla="*/ 2147483647 w 132"/>
                  <a:gd name="T35" fmla="*/ 2147483647 h 166"/>
                  <a:gd name="T36" fmla="*/ 2147483647 w 132"/>
                  <a:gd name="T37" fmla="*/ 2147483647 h 166"/>
                  <a:gd name="T38" fmla="*/ 2147483647 w 132"/>
                  <a:gd name="T39" fmla="*/ 2147483647 h 166"/>
                  <a:gd name="T40" fmla="*/ 2147483647 w 132"/>
                  <a:gd name="T41" fmla="*/ 2147483647 h 166"/>
                  <a:gd name="T42" fmla="*/ 2147483647 w 132"/>
                  <a:gd name="T43" fmla="*/ 2147483647 h 166"/>
                  <a:gd name="T44" fmla="*/ 2147483647 w 132"/>
                  <a:gd name="T45" fmla="*/ 2147483647 h 166"/>
                  <a:gd name="T46" fmla="*/ 2147483647 w 132"/>
                  <a:gd name="T47" fmla="*/ 2147483647 h 166"/>
                  <a:gd name="T48" fmla="*/ 2147483647 w 132"/>
                  <a:gd name="T49" fmla="*/ 2147483647 h 166"/>
                  <a:gd name="T50" fmla="*/ 2147483647 w 132"/>
                  <a:gd name="T51" fmla="*/ 2147483647 h 166"/>
                  <a:gd name="T52" fmla="*/ 2147483647 w 132"/>
                  <a:gd name="T53" fmla="*/ 2147483647 h 166"/>
                  <a:gd name="T54" fmla="*/ 0 w 132"/>
                  <a:gd name="T55" fmla="*/ 2147483647 h 166"/>
                  <a:gd name="T56" fmla="*/ 2147483647 w 132"/>
                  <a:gd name="T57" fmla="*/ 2147483647 h 166"/>
                  <a:gd name="T58" fmla="*/ 2147483647 w 132"/>
                  <a:gd name="T59" fmla="*/ 2147483647 h 166"/>
                  <a:gd name="T60" fmla="*/ 2147483647 w 132"/>
                  <a:gd name="T61" fmla="*/ 2147483647 h 166"/>
                  <a:gd name="T62" fmla="*/ 2147483647 w 132"/>
                  <a:gd name="T63" fmla="*/ 2147483647 h 166"/>
                  <a:gd name="T64" fmla="*/ 2147483647 w 132"/>
                  <a:gd name="T65" fmla="*/ 2147483647 h 166"/>
                  <a:gd name="T66" fmla="*/ 2147483647 w 132"/>
                  <a:gd name="T67" fmla="*/ 2147483647 h 166"/>
                  <a:gd name="T68" fmla="*/ 2147483647 w 132"/>
                  <a:gd name="T69" fmla="*/ 2147483647 h 166"/>
                  <a:gd name="T70" fmla="*/ 2147483647 w 132"/>
                  <a:gd name="T71" fmla="*/ 0 h 1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166"/>
                  <a:gd name="T110" fmla="*/ 132 w 132"/>
                  <a:gd name="T111" fmla="*/ 166 h 1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166">
                    <a:moveTo>
                      <a:pt x="82" y="7"/>
                    </a:moveTo>
                    <a:lnTo>
                      <a:pt x="15" y="21"/>
                    </a:lnTo>
                    <a:lnTo>
                      <a:pt x="24" y="65"/>
                    </a:lnTo>
                    <a:lnTo>
                      <a:pt x="35" y="110"/>
                    </a:lnTo>
                    <a:lnTo>
                      <a:pt x="35" y="112"/>
                    </a:lnTo>
                    <a:lnTo>
                      <a:pt x="31" y="113"/>
                    </a:lnTo>
                    <a:lnTo>
                      <a:pt x="14" y="115"/>
                    </a:lnTo>
                    <a:lnTo>
                      <a:pt x="76" y="159"/>
                    </a:lnTo>
                    <a:lnTo>
                      <a:pt x="120" y="98"/>
                    </a:lnTo>
                    <a:lnTo>
                      <a:pt x="103" y="100"/>
                    </a:lnTo>
                    <a:lnTo>
                      <a:pt x="101" y="100"/>
                    </a:lnTo>
                    <a:lnTo>
                      <a:pt x="101" y="96"/>
                    </a:lnTo>
                    <a:lnTo>
                      <a:pt x="90" y="51"/>
                    </a:lnTo>
                    <a:lnTo>
                      <a:pt x="82" y="7"/>
                    </a:lnTo>
                    <a:close/>
                    <a:moveTo>
                      <a:pt x="85" y="0"/>
                    </a:moveTo>
                    <a:lnTo>
                      <a:pt x="87" y="4"/>
                    </a:lnTo>
                    <a:lnTo>
                      <a:pt x="96" y="49"/>
                    </a:lnTo>
                    <a:lnTo>
                      <a:pt x="106" y="94"/>
                    </a:lnTo>
                    <a:lnTo>
                      <a:pt x="125" y="91"/>
                    </a:lnTo>
                    <a:lnTo>
                      <a:pt x="127" y="91"/>
                    </a:lnTo>
                    <a:lnTo>
                      <a:pt x="132" y="89"/>
                    </a:lnTo>
                    <a:lnTo>
                      <a:pt x="129" y="94"/>
                    </a:lnTo>
                    <a:lnTo>
                      <a:pt x="78" y="164"/>
                    </a:lnTo>
                    <a:lnTo>
                      <a:pt x="76" y="166"/>
                    </a:lnTo>
                    <a:lnTo>
                      <a:pt x="7" y="117"/>
                    </a:lnTo>
                    <a:lnTo>
                      <a:pt x="0" y="112"/>
                    </a:lnTo>
                    <a:lnTo>
                      <a:pt x="7" y="112"/>
                    </a:lnTo>
                    <a:lnTo>
                      <a:pt x="29" y="108"/>
                    </a:lnTo>
                    <a:lnTo>
                      <a:pt x="19" y="66"/>
                    </a:lnTo>
                    <a:lnTo>
                      <a:pt x="10" y="21"/>
                    </a:lnTo>
                    <a:lnTo>
                      <a:pt x="8" y="17"/>
                    </a:lnTo>
                    <a:lnTo>
                      <a:pt x="12" y="17"/>
                    </a:lnTo>
                    <a:lnTo>
                      <a:pt x="83" y="2"/>
                    </a:lnTo>
                    <a:lnTo>
                      <a:pt x="85"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61" name="Freeform 127"/>
              <p:cNvSpPr>
                <a:spLocks/>
              </p:cNvSpPr>
              <p:nvPr/>
            </p:nvSpPr>
            <p:spPr bwMode="auto">
              <a:xfrm>
                <a:off x="1527175" y="1479550"/>
                <a:ext cx="215900" cy="211138"/>
              </a:xfrm>
              <a:custGeom>
                <a:avLst/>
                <a:gdLst>
                  <a:gd name="T0" fmla="*/ 2147483647 w 136"/>
                  <a:gd name="T1" fmla="*/ 0 h 133"/>
                  <a:gd name="T2" fmla="*/ 2147483647 w 136"/>
                  <a:gd name="T3" fmla="*/ 2147483647 h 133"/>
                  <a:gd name="T4" fmla="*/ 2147483647 w 136"/>
                  <a:gd name="T5" fmla="*/ 2147483647 h 133"/>
                  <a:gd name="T6" fmla="*/ 2147483647 w 136"/>
                  <a:gd name="T7" fmla="*/ 2147483647 h 133"/>
                  <a:gd name="T8" fmla="*/ 2147483647 w 136"/>
                  <a:gd name="T9" fmla="*/ 2147483647 h 133"/>
                  <a:gd name="T10" fmla="*/ 0 w 136"/>
                  <a:gd name="T11" fmla="*/ 2147483647 h 133"/>
                  <a:gd name="T12" fmla="*/ 2147483647 w 136"/>
                  <a:gd name="T13" fmla="*/ 2147483647 h 133"/>
                  <a:gd name="T14" fmla="*/ 2147483647 w 136"/>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33"/>
                  <a:gd name="T26" fmla="*/ 136 w 136"/>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33">
                    <a:moveTo>
                      <a:pt x="50" y="0"/>
                    </a:moveTo>
                    <a:lnTo>
                      <a:pt x="136" y="5"/>
                    </a:lnTo>
                    <a:lnTo>
                      <a:pt x="131" y="91"/>
                    </a:lnTo>
                    <a:lnTo>
                      <a:pt x="115" y="72"/>
                    </a:lnTo>
                    <a:lnTo>
                      <a:pt x="50" y="133"/>
                    </a:lnTo>
                    <a:lnTo>
                      <a:pt x="0" y="80"/>
                    </a:lnTo>
                    <a:lnTo>
                      <a:pt x="66" y="18"/>
                    </a:lnTo>
                    <a:lnTo>
                      <a:pt x="50" y="0"/>
                    </a:lnTo>
                    <a:close/>
                  </a:path>
                </a:pathLst>
              </a:custGeom>
              <a:solidFill>
                <a:srgbClr val="CCD571"/>
              </a:solidFill>
              <a:ln w="0">
                <a:solidFill>
                  <a:srgbClr val="CCD571"/>
                </a:solidFill>
                <a:prstDash val="solid"/>
                <a:round/>
                <a:headEnd/>
                <a:tailEnd/>
              </a:ln>
            </p:spPr>
            <p:txBody>
              <a:bodyPr/>
              <a:lstStyle/>
              <a:p>
                <a:endParaRPr lang="en-US" smtClean="0">
                  <a:solidFill>
                    <a:prstClr val="black"/>
                  </a:solidFill>
                  <a:latin typeface="Arial"/>
                </a:endParaRPr>
              </a:p>
            </p:txBody>
          </p:sp>
          <p:sp>
            <p:nvSpPr>
              <p:cNvPr id="2362" name="Freeform 128"/>
              <p:cNvSpPr>
                <a:spLocks noEditPoints="1"/>
              </p:cNvSpPr>
              <p:nvPr/>
            </p:nvSpPr>
            <p:spPr bwMode="auto">
              <a:xfrm>
                <a:off x="1520825" y="1474788"/>
                <a:ext cx="227013" cy="220663"/>
              </a:xfrm>
              <a:custGeom>
                <a:avLst/>
                <a:gdLst>
                  <a:gd name="T0" fmla="*/ 2147483647 w 143"/>
                  <a:gd name="T1" fmla="*/ 2147483647 h 139"/>
                  <a:gd name="T2" fmla="*/ 2147483647 w 143"/>
                  <a:gd name="T3" fmla="*/ 2147483647 h 139"/>
                  <a:gd name="T4" fmla="*/ 2147483647 w 143"/>
                  <a:gd name="T5" fmla="*/ 2147483647 h 139"/>
                  <a:gd name="T6" fmla="*/ 2147483647 w 143"/>
                  <a:gd name="T7" fmla="*/ 2147483647 h 139"/>
                  <a:gd name="T8" fmla="*/ 2147483647 w 143"/>
                  <a:gd name="T9" fmla="*/ 2147483647 h 139"/>
                  <a:gd name="T10" fmla="*/ 2147483647 w 143"/>
                  <a:gd name="T11" fmla="*/ 2147483647 h 139"/>
                  <a:gd name="T12" fmla="*/ 2147483647 w 143"/>
                  <a:gd name="T13" fmla="*/ 2147483647 h 139"/>
                  <a:gd name="T14" fmla="*/ 2147483647 w 143"/>
                  <a:gd name="T15" fmla="*/ 2147483647 h 139"/>
                  <a:gd name="T16" fmla="*/ 2147483647 w 143"/>
                  <a:gd name="T17" fmla="*/ 2147483647 h 139"/>
                  <a:gd name="T18" fmla="*/ 2147483647 w 143"/>
                  <a:gd name="T19" fmla="*/ 2147483647 h 139"/>
                  <a:gd name="T20" fmla="*/ 2147483647 w 143"/>
                  <a:gd name="T21" fmla="*/ 2147483647 h 139"/>
                  <a:gd name="T22" fmla="*/ 2147483647 w 143"/>
                  <a:gd name="T23" fmla="*/ 2147483647 h 139"/>
                  <a:gd name="T24" fmla="*/ 2147483647 w 143"/>
                  <a:gd name="T25" fmla="*/ 2147483647 h 139"/>
                  <a:gd name="T26" fmla="*/ 2147483647 w 143"/>
                  <a:gd name="T27" fmla="*/ 2147483647 h 139"/>
                  <a:gd name="T28" fmla="*/ 2147483647 w 143"/>
                  <a:gd name="T29" fmla="*/ 2147483647 h 139"/>
                  <a:gd name="T30" fmla="*/ 2147483647 w 143"/>
                  <a:gd name="T31" fmla="*/ 0 h 139"/>
                  <a:gd name="T32" fmla="*/ 2147483647 w 143"/>
                  <a:gd name="T33" fmla="*/ 2147483647 h 139"/>
                  <a:gd name="T34" fmla="*/ 2147483647 w 143"/>
                  <a:gd name="T35" fmla="*/ 2147483647 h 139"/>
                  <a:gd name="T36" fmla="*/ 2147483647 w 143"/>
                  <a:gd name="T37" fmla="*/ 2147483647 h 139"/>
                  <a:gd name="T38" fmla="*/ 2147483647 w 143"/>
                  <a:gd name="T39" fmla="*/ 2147483647 h 139"/>
                  <a:gd name="T40" fmla="*/ 2147483647 w 143"/>
                  <a:gd name="T41" fmla="*/ 2147483647 h 139"/>
                  <a:gd name="T42" fmla="*/ 2147483647 w 143"/>
                  <a:gd name="T43" fmla="*/ 2147483647 h 139"/>
                  <a:gd name="T44" fmla="*/ 2147483647 w 143"/>
                  <a:gd name="T45" fmla="*/ 2147483647 h 139"/>
                  <a:gd name="T46" fmla="*/ 2147483647 w 143"/>
                  <a:gd name="T47" fmla="*/ 2147483647 h 139"/>
                  <a:gd name="T48" fmla="*/ 2147483647 w 143"/>
                  <a:gd name="T49" fmla="*/ 2147483647 h 139"/>
                  <a:gd name="T50" fmla="*/ 2147483647 w 143"/>
                  <a:gd name="T51" fmla="*/ 2147483647 h 139"/>
                  <a:gd name="T52" fmla="*/ 2147483647 w 143"/>
                  <a:gd name="T53" fmla="*/ 2147483647 h 139"/>
                  <a:gd name="T54" fmla="*/ 2147483647 w 143"/>
                  <a:gd name="T55" fmla="*/ 2147483647 h 139"/>
                  <a:gd name="T56" fmla="*/ 2147483647 w 143"/>
                  <a:gd name="T57" fmla="*/ 2147483647 h 139"/>
                  <a:gd name="T58" fmla="*/ 2147483647 w 143"/>
                  <a:gd name="T59" fmla="*/ 2147483647 h 139"/>
                  <a:gd name="T60" fmla="*/ 2147483647 w 143"/>
                  <a:gd name="T61" fmla="*/ 2147483647 h 139"/>
                  <a:gd name="T62" fmla="*/ 2147483647 w 143"/>
                  <a:gd name="T63" fmla="*/ 2147483647 h 139"/>
                  <a:gd name="T64" fmla="*/ 0 w 143"/>
                  <a:gd name="T65" fmla="*/ 2147483647 h 139"/>
                  <a:gd name="T66" fmla="*/ 2147483647 w 143"/>
                  <a:gd name="T67" fmla="*/ 2147483647 h 139"/>
                  <a:gd name="T68" fmla="*/ 2147483647 w 143"/>
                  <a:gd name="T69" fmla="*/ 2147483647 h 139"/>
                  <a:gd name="T70" fmla="*/ 2147483647 w 143"/>
                  <a:gd name="T71" fmla="*/ 2147483647 h 139"/>
                  <a:gd name="T72" fmla="*/ 2147483647 w 143"/>
                  <a:gd name="T73" fmla="*/ 2147483647 h 139"/>
                  <a:gd name="T74" fmla="*/ 2147483647 w 143"/>
                  <a:gd name="T75" fmla="*/ 2147483647 h 139"/>
                  <a:gd name="T76" fmla="*/ 2147483647 w 143"/>
                  <a:gd name="T77" fmla="*/ 0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3"/>
                  <a:gd name="T118" fmla="*/ 0 h 139"/>
                  <a:gd name="T119" fmla="*/ 143 w 143"/>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3" h="139">
                    <a:moveTo>
                      <a:pt x="61" y="7"/>
                    </a:moveTo>
                    <a:lnTo>
                      <a:pt x="72" y="19"/>
                    </a:lnTo>
                    <a:lnTo>
                      <a:pt x="74" y="21"/>
                    </a:lnTo>
                    <a:lnTo>
                      <a:pt x="72" y="22"/>
                    </a:lnTo>
                    <a:lnTo>
                      <a:pt x="37" y="56"/>
                    </a:lnTo>
                    <a:lnTo>
                      <a:pt x="7" y="83"/>
                    </a:lnTo>
                    <a:lnTo>
                      <a:pt x="54" y="132"/>
                    </a:lnTo>
                    <a:lnTo>
                      <a:pt x="86" y="103"/>
                    </a:lnTo>
                    <a:lnTo>
                      <a:pt x="117" y="73"/>
                    </a:lnTo>
                    <a:lnTo>
                      <a:pt x="119" y="71"/>
                    </a:lnTo>
                    <a:lnTo>
                      <a:pt x="121" y="73"/>
                    </a:lnTo>
                    <a:lnTo>
                      <a:pt x="133" y="89"/>
                    </a:lnTo>
                    <a:lnTo>
                      <a:pt x="138" y="12"/>
                    </a:lnTo>
                    <a:lnTo>
                      <a:pt x="61" y="7"/>
                    </a:lnTo>
                    <a:close/>
                    <a:moveTo>
                      <a:pt x="49" y="0"/>
                    </a:moveTo>
                    <a:lnTo>
                      <a:pt x="54" y="1"/>
                    </a:lnTo>
                    <a:lnTo>
                      <a:pt x="56" y="1"/>
                    </a:lnTo>
                    <a:lnTo>
                      <a:pt x="140" y="7"/>
                    </a:lnTo>
                    <a:lnTo>
                      <a:pt x="143" y="7"/>
                    </a:lnTo>
                    <a:lnTo>
                      <a:pt x="143" y="8"/>
                    </a:lnTo>
                    <a:lnTo>
                      <a:pt x="138" y="94"/>
                    </a:lnTo>
                    <a:lnTo>
                      <a:pt x="136" y="101"/>
                    </a:lnTo>
                    <a:lnTo>
                      <a:pt x="133" y="96"/>
                    </a:lnTo>
                    <a:lnTo>
                      <a:pt x="119" y="78"/>
                    </a:lnTo>
                    <a:lnTo>
                      <a:pt x="88" y="108"/>
                    </a:lnTo>
                    <a:lnTo>
                      <a:pt x="56" y="138"/>
                    </a:lnTo>
                    <a:lnTo>
                      <a:pt x="54" y="139"/>
                    </a:lnTo>
                    <a:lnTo>
                      <a:pt x="53" y="138"/>
                    </a:lnTo>
                    <a:lnTo>
                      <a:pt x="2" y="85"/>
                    </a:lnTo>
                    <a:lnTo>
                      <a:pt x="0" y="83"/>
                    </a:lnTo>
                    <a:lnTo>
                      <a:pt x="2" y="82"/>
                    </a:lnTo>
                    <a:lnTo>
                      <a:pt x="33" y="52"/>
                    </a:lnTo>
                    <a:lnTo>
                      <a:pt x="35" y="50"/>
                    </a:lnTo>
                    <a:lnTo>
                      <a:pt x="67" y="21"/>
                    </a:lnTo>
                    <a:lnTo>
                      <a:pt x="53" y="5"/>
                    </a:lnTo>
                    <a:lnTo>
                      <a:pt x="49"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63" name="Freeform 129"/>
              <p:cNvSpPr>
                <a:spLocks/>
              </p:cNvSpPr>
              <p:nvPr/>
            </p:nvSpPr>
            <p:spPr bwMode="auto">
              <a:xfrm>
                <a:off x="2765425" y="812800"/>
                <a:ext cx="246063" cy="185738"/>
              </a:xfrm>
              <a:custGeom>
                <a:avLst/>
                <a:gdLst>
                  <a:gd name="T0" fmla="*/ 2147483647 w 155"/>
                  <a:gd name="T1" fmla="*/ 0 h 117"/>
                  <a:gd name="T2" fmla="*/ 2147483647 w 155"/>
                  <a:gd name="T3" fmla="*/ 2147483647 h 117"/>
                  <a:gd name="T4" fmla="*/ 2147483647 w 155"/>
                  <a:gd name="T5" fmla="*/ 2147483647 h 117"/>
                  <a:gd name="T6" fmla="*/ 2147483647 w 155"/>
                  <a:gd name="T7" fmla="*/ 2147483647 h 117"/>
                  <a:gd name="T8" fmla="*/ 2147483647 w 155"/>
                  <a:gd name="T9" fmla="*/ 2147483647 h 117"/>
                  <a:gd name="T10" fmla="*/ 0 w 155"/>
                  <a:gd name="T11" fmla="*/ 2147483647 h 117"/>
                  <a:gd name="T12" fmla="*/ 2147483647 w 155"/>
                  <a:gd name="T13" fmla="*/ 2147483647 h 117"/>
                  <a:gd name="T14" fmla="*/ 2147483647 w 155"/>
                  <a:gd name="T15" fmla="*/ 0 h 117"/>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17"/>
                  <a:gd name="T26" fmla="*/ 155 w 155"/>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17">
                    <a:moveTo>
                      <a:pt x="82" y="0"/>
                    </a:moveTo>
                    <a:lnTo>
                      <a:pt x="155" y="45"/>
                    </a:lnTo>
                    <a:lnTo>
                      <a:pt x="110" y="117"/>
                    </a:lnTo>
                    <a:lnTo>
                      <a:pt x="105" y="94"/>
                    </a:lnTo>
                    <a:lnTo>
                      <a:pt x="19" y="115"/>
                    </a:lnTo>
                    <a:lnTo>
                      <a:pt x="0" y="45"/>
                    </a:lnTo>
                    <a:lnTo>
                      <a:pt x="89" y="22"/>
                    </a:lnTo>
                    <a:lnTo>
                      <a:pt x="82" y="0"/>
                    </a:lnTo>
                    <a:close/>
                  </a:path>
                </a:pathLst>
              </a:custGeom>
              <a:solidFill>
                <a:srgbClr val="CCD571"/>
              </a:solidFill>
              <a:ln w="0">
                <a:solidFill>
                  <a:srgbClr val="CCD571"/>
                </a:solidFill>
                <a:prstDash val="solid"/>
                <a:round/>
                <a:headEnd/>
                <a:tailEnd/>
              </a:ln>
            </p:spPr>
            <p:txBody>
              <a:bodyPr/>
              <a:lstStyle/>
              <a:p>
                <a:endParaRPr lang="en-US" smtClean="0">
                  <a:solidFill>
                    <a:prstClr val="black"/>
                  </a:solidFill>
                  <a:latin typeface="Arial"/>
                </a:endParaRPr>
              </a:p>
            </p:txBody>
          </p:sp>
          <p:sp>
            <p:nvSpPr>
              <p:cNvPr id="2364" name="Freeform 130"/>
              <p:cNvSpPr>
                <a:spLocks noEditPoints="1"/>
              </p:cNvSpPr>
              <p:nvPr/>
            </p:nvSpPr>
            <p:spPr bwMode="auto">
              <a:xfrm>
                <a:off x="2759075" y="803275"/>
                <a:ext cx="258763" cy="206375"/>
              </a:xfrm>
              <a:custGeom>
                <a:avLst/>
                <a:gdLst>
                  <a:gd name="T0" fmla="*/ 2147483647 w 163"/>
                  <a:gd name="T1" fmla="*/ 2147483647 h 130"/>
                  <a:gd name="T2" fmla="*/ 2147483647 w 163"/>
                  <a:gd name="T3" fmla="*/ 2147483647 h 130"/>
                  <a:gd name="T4" fmla="*/ 2147483647 w 163"/>
                  <a:gd name="T5" fmla="*/ 2147483647 h 130"/>
                  <a:gd name="T6" fmla="*/ 2147483647 w 163"/>
                  <a:gd name="T7" fmla="*/ 2147483647 h 130"/>
                  <a:gd name="T8" fmla="*/ 2147483647 w 163"/>
                  <a:gd name="T9" fmla="*/ 2147483647 h 130"/>
                  <a:gd name="T10" fmla="*/ 2147483647 w 163"/>
                  <a:gd name="T11" fmla="*/ 2147483647 h 130"/>
                  <a:gd name="T12" fmla="*/ 2147483647 w 163"/>
                  <a:gd name="T13" fmla="*/ 2147483647 h 130"/>
                  <a:gd name="T14" fmla="*/ 2147483647 w 163"/>
                  <a:gd name="T15" fmla="*/ 2147483647 h 130"/>
                  <a:gd name="T16" fmla="*/ 2147483647 w 163"/>
                  <a:gd name="T17" fmla="*/ 2147483647 h 130"/>
                  <a:gd name="T18" fmla="*/ 2147483647 w 163"/>
                  <a:gd name="T19" fmla="*/ 2147483647 h 130"/>
                  <a:gd name="T20" fmla="*/ 2147483647 w 163"/>
                  <a:gd name="T21" fmla="*/ 2147483647 h 130"/>
                  <a:gd name="T22" fmla="*/ 2147483647 w 163"/>
                  <a:gd name="T23" fmla="*/ 2147483647 h 130"/>
                  <a:gd name="T24" fmla="*/ 2147483647 w 163"/>
                  <a:gd name="T25" fmla="*/ 2147483647 h 130"/>
                  <a:gd name="T26" fmla="*/ 2147483647 w 163"/>
                  <a:gd name="T27" fmla="*/ 2147483647 h 130"/>
                  <a:gd name="T28" fmla="*/ 2147483647 w 163"/>
                  <a:gd name="T29" fmla="*/ 0 h 130"/>
                  <a:gd name="T30" fmla="*/ 2147483647 w 163"/>
                  <a:gd name="T31" fmla="*/ 2147483647 h 130"/>
                  <a:gd name="T32" fmla="*/ 2147483647 w 163"/>
                  <a:gd name="T33" fmla="*/ 2147483647 h 130"/>
                  <a:gd name="T34" fmla="*/ 2147483647 w 163"/>
                  <a:gd name="T35" fmla="*/ 2147483647 h 130"/>
                  <a:gd name="T36" fmla="*/ 2147483647 w 163"/>
                  <a:gd name="T37" fmla="*/ 2147483647 h 130"/>
                  <a:gd name="T38" fmla="*/ 2147483647 w 163"/>
                  <a:gd name="T39" fmla="*/ 2147483647 h 130"/>
                  <a:gd name="T40" fmla="*/ 2147483647 w 163"/>
                  <a:gd name="T41" fmla="*/ 2147483647 h 130"/>
                  <a:gd name="T42" fmla="*/ 2147483647 w 163"/>
                  <a:gd name="T43" fmla="*/ 2147483647 h 130"/>
                  <a:gd name="T44" fmla="*/ 2147483647 w 163"/>
                  <a:gd name="T45" fmla="*/ 2147483647 h 130"/>
                  <a:gd name="T46" fmla="*/ 2147483647 w 163"/>
                  <a:gd name="T47" fmla="*/ 2147483647 h 130"/>
                  <a:gd name="T48" fmla="*/ 2147483647 w 163"/>
                  <a:gd name="T49" fmla="*/ 2147483647 h 130"/>
                  <a:gd name="T50" fmla="*/ 2147483647 w 163"/>
                  <a:gd name="T51" fmla="*/ 2147483647 h 130"/>
                  <a:gd name="T52" fmla="*/ 2147483647 w 163"/>
                  <a:gd name="T53" fmla="*/ 2147483647 h 130"/>
                  <a:gd name="T54" fmla="*/ 2147483647 w 163"/>
                  <a:gd name="T55" fmla="*/ 2147483647 h 130"/>
                  <a:gd name="T56" fmla="*/ 0 w 163"/>
                  <a:gd name="T57" fmla="*/ 2147483647 h 130"/>
                  <a:gd name="T58" fmla="*/ 2147483647 w 163"/>
                  <a:gd name="T59" fmla="*/ 2147483647 h 130"/>
                  <a:gd name="T60" fmla="*/ 2147483647 w 163"/>
                  <a:gd name="T61" fmla="*/ 2147483647 h 130"/>
                  <a:gd name="T62" fmla="*/ 2147483647 w 163"/>
                  <a:gd name="T63" fmla="*/ 2147483647 h 130"/>
                  <a:gd name="T64" fmla="*/ 2147483647 w 163"/>
                  <a:gd name="T65" fmla="*/ 2147483647 h 130"/>
                  <a:gd name="T66" fmla="*/ 2147483647 w 163"/>
                  <a:gd name="T67" fmla="*/ 0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
                  <a:gd name="T103" fmla="*/ 0 h 130"/>
                  <a:gd name="T104" fmla="*/ 163 w 163"/>
                  <a:gd name="T105" fmla="*/ 130 h 1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 h="130">
                    <a:moveTo>
                      <a:pt x="91" y="13"/>
                    </a:moveTo>
                    <a:lnTo>
                      <a:pt x="96" y="28"/>
                    </a:lnTo>
                    <a:lnTo>
                      <a:pt x="96" y="30"/>
                    </a:lnTo>
                    <a:lnTo>
                      <a:pt x="93" y="32"/>
                    </a:lnTo>
                    <a:lnTo>
                      <a:pt x="49" y="42"/>
                    </a:lnTo>
                    <a:lnTo>
                      <a:pt x="7" y="53"/>
                    </a:lnTo>
                    <a:lnTo>
                      <a:pt x="27" y="119"/>
                    </a:lnTo>
                    <a:lnTo>
                      <a:pt x="65" y="107"/>
                    </a:lnTo>
                    <a:lnTo>
                      <a:pt x="109" y="98"/>
                    </a:lnTo>
                    <a:lnTo>
                      <a:pt x="110" y="96"/>
                    </a:lnTo>
                    <a:lnTo>
                      <a:pt x="112" y="100"/>
                    </a:lnTo>
                    <a:lnTo>
                      <a:pt x="116" y="117"/>
                    </a:lnTo>
                    <a:lnTo>
                      <a:pt x="156" y="53"/>
                    </a:lnTo>
                    <a:lnTo>
                      <a:pt x="91" y="13"/>
                    </a:lnTo>
                    <a:close/>
                    <a:moveTo>
                      <a:pt x="81" y="0"/>
                    </a:moveTo>
                    <a:lnTo>
                      <a:pt x="88" y="4"/>
                    </a:lnTo>
                    <a:lnTo>
                      <a:pt x="161" y="49"/>
                    </a:lnTo>
                    <a:lnTo>
                      <a:pt x="163" y="51"/>
                    </a:lnTo>
                    <a:lnTo>
                      <a:pt x="163" y="53"/>
                    </a:lnTo>
                    <a:lnTo>
                      <a:pt x="117" y="124"/>
                    </a:lnTo>
                    <a:lnTo>
                      <a:pt x="112" y="130"/>
                    </a:lnTo>
                    <a:lnTo>
                      <a:pt x="112" y="124"/>
                    </a:lnTo>
                    <a:lnTo>
                      <a:pt x="107" y="103"/>
                    </a:lnTo>
                    <a:lnTo>
                      <a:pt x="67" y="112"/>
                    </a:lnTo>
                    <a:lnTo>
                      <a:pt x="23" y="124"/>
                    </a:lnTo>
                    <a:lnTo>
                      <a:pt x="21" y="124"/>
                    </a:lnTo>
                    <a:lnTo>
                      <a:pt x="21" y="123"/>
                    </a:lnTo>
                    <a:lnTo>
                      <a:pt x="2" y="53"/>
                    </a:lnTo>
                    <a:lnTo>
                      <a:pt x="0" y="49"/>
                    </a:lnTo>
                    <a:lnTo>
                      <a:pt x="4" y="49"/>
                    </a:lnTo>
                    <a:lnTo>
                      <a:pt x="48" y="37"/>
                    </a:lnTo>
                    <a:lnTo>
                      <a:pt x="89" y="27"/>
                    </a:lnTo>
                    <a:lnTo>
                      <a:pt x="84" y="7"/>
                    </a:lnTo>
                    <a:lnTo>
                      <a:pt x="8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65" name="Freeform 131"/>
              <p:cNvSpPr>
                <a:spLocks/>
              </p:cNvSpPr>
              <p:nvPr/>
            </p:nvSpPr>
            <p:spPr bwMode="auto">
              <a:xfrm>
                <a:off x="2312988" y="962025"/>
                <a:ext cx="244475" cy="198438"/>
              </a:xfrm>
              <a:custGeom>
                <a:avLst/>
                <a:gdLst>
                  <a:gd name="T0" fmla="*/ 2147483647 w 154"/>
                  <a:gd name="T1" fmla="*/ 0 h 125"/>
                  <a:gd name="T2" fmla="*/ 2147483647 w 154"/>
                  <a:gd name="T3" fmla="*/ 2147483647 h 125"/>
                  <a:gd name="T4" fmla="*/ 2147483647 w 154"/>
                  <a:gd name="T5" fmla="*/ 2147483647 h 125"/>
                  <a:gd name="T6" fmla="*/ 2147483647 w 154"/>
                  <a:gd name="T7" fmla="*/ 2147483647 h 125"/>
                  <a:gd name="T8" fmla="*/ 2147483647 w 154"/>
                  <a:gd name="T9" fmla="*/ 2147483647 h 125"/>
                  <a:gd name="T10" fmla="*/ 0 w 154"/>
                  <a:gd name="T11" fmla="*/ 2147483647 h 125"/>
                  <a:gd name="T12" fmla="*/ 2147483647 w 154"/>
                  <a:gd name="T13" fmla="*/ 2147483647 h 125"/>
                  <a:gd name="T14" fmla="*/ 2147483647 w 15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125"/>
                  <a:gd name="T26" fmla="*/ 154 w 15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125">
                    <a:moveTo>
                      <a:pt x="76" y="0"/>
                    </a:moveTo>
                    <a:lnTo>
                      <a:pt x="154" y="33"/>
                    </a:lnTo>
                    <a:lnTo>
                      <a:pt x="121" y="112"/>
                    </a:lnTo>
                    <a:lnTo>
                      <a:pt x="112" y="89"/>
                    </a:lnTo>
                    <a:lnTo>
                      <a:pt x="32" y="125"/>
                    </a:lnTo>
                    <a:lnTo>
                      <a:pt x="0" y="59"/>
                    </a:lnTo>
                    <a:lnTo>
                      <a:pt x="84" y="23"/>
                    </a:lnTo>
                    <a:lnTo>
                      <a:pt x="76" y="0"/>
                    </a:lnTo>
                    <a:close/>
                  </a:path>
                </a:pathLst>
              </a:custGeom>
              <a:solidFill>
                <a:srgbClr val="CCD571"/>
              </a:solidFill>
              <a:ln w="0">
                <a:solidFill>
                  <a:srgbClr val="CCD571"/>
                </a:solidFill>
                <a:prstDash val="solid"/>
                <a:round/>
                <a:headEnd/>
                <a:tailEnd/>
              </a:ln>
            </p:spPr>
            <p:txBody>
              <a:bodyPr/>
              <a:lstStyle/>
              <a:p>
                <a:endParaRPr lang="en-US" smtClean="0">
                  <a:solidFill>
                    <a:prstClr val="black"/>
                  </a:solidFill>
                  <a:latin typeface="Arial"/>
                </a:endParaRPr>
              </a:p>
            </p:txBody>
          </p:sp>
          <p:sp>
            <p:nvSpPr>
              <p:cNvPr id="2366" name="Freeform 132"/>
              <p:cNvSpPr>
                <a:spLocks noEditPoints="1"/>
              </p:cNvSpPr>
              <p:nvPr/>
            </p:nvSpPr>
            <p:spPr bwMode="auto">
              <a:xfrm>
                <a:off x="2308225" y="954088"/>
                <a:ext cx="255588" cy="212725"/>
              </a:xfrm>
              <a:custGeom>
                <a:avLst/>
                <a:gdLst>
                  <a:gd name="T0" fmla="*/ 2147483647 w 161"/>
                  <a:gd name="T1" fmla="*/ 2147483647 h 134"/>
                  <a:gd name="T2" fmla="*/ 2147483647 w 161"/>
                  <a:gd name="T3" fmla="*/ 2147483647 h 134"/>
                  <a:gd name="T4" fmla="*/ 2147483647 w 161"/>
                  <a:gd name="T5" fmla="*/ 2147483647 h 134"/>
                  <a:gd name="T6" fmla="*/ 2147483647 w 161"/>
                  <a:gd name="T7" fmla="*/ 2147483647 h 134"/>
                  <a:gd name="T8" fmla="*/ 2147483647 w 161"/>
                  <a:gd name="T9" fmla="*/ 2147483647 h 134"/>
                  <a:gd name="T10" fmla="*/ 2147483647 w 161"/>
                  <a:gd name="T11" fmla="*/ 2147483647 h 134"/>
                  <a:gd name="T12" fmla="*/ 2147483647 w 161"/>
                  <a:gd name="T13" fmla="*/ 2147483647 h 134"/>
                  <a:gd name="T14" fmla="*/ 2147483647 w 161"/>
                  <a:gd name="T15" fmla="*/ 2147483647 h 134"/>
                  <a:gd name="T16" fmla="*/ 2147483647 w 161"/>
                  <a:gd name="T17" fmla="*/ 2147483647 h 134"/>
                  <a:gd name="T18" fmla="*/ 2147483647 w 161"/>
                  <a:gd name="T19" fmla="*/ 2147483647 h 134"/>
                  <a:gd name="T20" fmla="*/ 2147483647 w 161"/>
                  <a:gd name="T21" fmla="*/ 2147483647 h 134"/>
                  <a:gd name="T22" fmla="*/ 2147483647 w 161"/>
                  <a:gd name="T23" fmla="*/ 2147483647 h 134"/>
                  <a:gd name="T24" fmla="*/ 2147483647 w 161"/>
                  <a:gd name="T25" fmla="*/ 2147483647 h 134"/>
                  <a:gd name="T26" fmla="*/ 2147483647 w 161"/>
                  <a:gd name="T27" fmla="*/ 0 h 134"/>
                  <a:gd name="T28" fmla="*/ 2147483647 w 161"/>
                  <a:gd name="T29" fmla="*/ 2147483647 h 134"/>
                  <a:gd name="T30" fmla="*/ 2147483647 w 161"/>
                  <a:gd name="T31" fmla="*/ 2147483647 h 134"/>
                  <a:gd name="T32" fmla="*/ 2147483647 w 161"/>
                  <a:gd name="T33" fmla="*/ 2147483647 h 134"/>
                  <a:gd name="T34" fmla="*/ 2147483647 w 161"/>
                  <a:gd name="T35" fmla="*/ 2147483647 h 134"/>
                  <a:gd name="T36" fmla="*/ 2147483647 w 161"/>
                  <a:gd name="T37" fmla="*/ 2147483647 h 134"/>
                  <a:gd name="T38" fmla="*/ 2147483647 w 161"/>
                  <a:gd name="T39" fmla="*/ 2147483647 h 134"/>
                  <a:gd name="T40" fmla="*/ 2147483647 w 161"/>
                  <a:gd name="T41" fmla="*/ 2147483647 h 134"/>
                  <a:gd name="T42" fmla="*/ 2147483647 w 161"/>
                  <a:gd name="T43" fmla="*/ 2147483647 h 134"/>
                  <a:gd name="T44" fmla="*/ 2147483647 w 161"/>
                  <a:gd name="T45" fmla="*/ 2147483647 h 134"/>
                  <a:gd name="T46" fmla="*/ 2147483647 w 161"/>
                  <a:gd name="T47" fmla="*/ 2147483647 h 134"/>
                  <a:gd name="T48" fmla="*/ 2147483647 w 161"/>
                  <a:gd name="T49" fmla="*/ 2147483647 h 134"/>
                  <a:gd name="T50" fmla="*/ 2147483647 w 161"/>
                  <a:gd name="T51" fmla="*/ 2147483647 h 134"/>
                  <a:gd name="T52" fmla="*/ 2147483647 w 161"/>
                  <a:gd name="T53" fmla="*/ 2147483647 h 134"/>
                  <a:gd name="T54" fmla="*/ 0 w 161"/>
                  <a:gd name="T55" fmla="*/ 2147483647 h 134"/>
                  <a:gd name="T56" fmla="*/ 2147483647 w 161"/>
                  <a:gd name="T57" fmla="*/ 2147483647 h 134"/>
                  <a:gd name="T58" fmla="*/ 2147483647 w 161"/>
                  <a:gd name="T59" fmla="*/ 2147483647 h 134"/>
                  <a:gd name="T60" fmla="*/ 2147483647 w 161"/>
                  <a:gd name="T61" fmla="*/ 2147483647 h 134"/>
                  <a:gd name="T62" fmla="*/ 2147483647 w 161"/>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134"/>
                  <a:gd name="T98" fmla="*/ 161 w 161"/>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134">
                    <a:moveTo>
                      <a:pt x="84" y="10"/>
                    </a:moveTo>
                    <a:lnTo>
                      <a:pt x="91" y="28"/>
                    </a:lnTo>
                    <a:lnTo>
                      <a:pt x="91" y="29"/>
                    </a:lnTo>
                    <a:lnTo>
                      <a:pt x="89" y="31"/>
                    </a:lnTo>
                    <a:lnTo>
                      <a:pt x="9" y="66"/>
                    </a:lnTo>
                    <a:lnTo>
                      <a:pt x="37" y="127"/>
                    </a:lnTo>
                    <a:lnTo>
                      <a:pt x="75" y="110"/>
                    </a:lnTo>
                    <a:lnTo>
                      <a:pt x="115" y="92"/>
                    </a:lnTo>
                    <a:lnTo>
                      <a:pt x="117" y="90"/>
                    </a:lnTo>
                    <a:lnTo>
                      <a:pt x="119" y="94"/>
                    </a:lnTo>
                    <a:lnTo>
                      <a:pt x="126" y="110"/>
                    </a:lnTo>
                    <a:lnTo>
                      <a:pt x="154" y="40"/>
                    </a:lnTo>
                    <a:lnTo>
                      <a:pt x="84" y="10"/>
                    </a:lnTo>
                    <a:close/>
                    <a:moveTo>
                      <a:pt x="73" y="0"/>
                    </a:moveTo>
                    <a:lnTo>
                      <a:pt x="80" y="3"/>
                    </a:lnTo>
                    <a:lnTo>
                      <a:pt x="159" y="36"/>
                    </a:lnTo>
                    <a:lnTo>
                      <a:pt x="161" y="36"/>
                    </a:lnTo>
                    <a:lnTo>
                      <a:pt x="161" y="40"/>
                    </a:lnTo>
                    <a:lnTo>
                      <a:pt x="127" y="118"/>
                    </a:lnTo>
                    <a:lnTo>
                      <a:pt x="124" y="124"/>
                    </a:lnTo>
                    <a:lnTo>
                      <a:pt x="122" y="118"/>
                    </a:lnTo>
                    <a:lnTo>
                      <a:pt x="115" y="99"/>
                    </a:lnTo>
                    <a:lnTo>
                      <a:pt x="77" y="115"/>
                    </a:lnTo>
                    <a:lnTo>
                      <a:pt x="37" y="134"/>
                    </a:lnTo>
                    <a:lnTo>
                      <a:pt x="33" y="134"/>
                    </a:lnTo>
                    <a:lnTo>
                      <a:pt x="33" y="132"/>
                    </a:lnTo>
                    <a:lnTo>
                      <a:pt x="2" y="66"/>
                    </a:lnTo>
                    <a:lnTo>
                      <a:pt x="0" y="62"/>
                    </a:lnTo>
                    <a:lnTo>
                      <a:pt x="3" y="62"/>
                    </a:lnTo>
                    <a:lnTo>
                      <a:pt x="84" y="28"/>
                    </a:lnTo>
                    <a:lnTo>
                      <a:pt x="77" y="7"/>
                    </a:lnTo>
                    <a:lnTo>
                      <a:pt x="73"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67" name="Freeform 133"/>
              <p:cNvSpPr>
                <a:spLocks/>
              </p:cNvSpPr>
              <p:nvPr/>
            </p:nvSpPr>
            <p:spPr bwMode="auto">
              <a:xfrm>
                <a:off x="1898650" y="1185863"/>
                <a:ext cx="231775" cy="207963"/>
              </a:xfrm>
              <a:custGeom>
                <a:avLst/>
                <a:gdLst>
                  <a:gd name="T0" fmla="*/ 2147483647 w 146"/>
                  <a:gd name="T1" fmla="*/ 0 h 131"/>
                  <a:gd name="T2" fmla="*/ 2147483647 w 146"/>
                  <a:gd name="T3" fmla="*/ 2147483647 h 131"/>
                  <a:gd name="T4" fmla="*/ 2147483647 w 146"/>
                  <a:gd name="T5" fmla="*/ 2147483647 h 131"/>
                  <a:gd name="T6" fmla="*/ 2147483647 w 146"/>
                  <a:gd name="T7" fmla="*/ 2147483647 h 131"/>
                  <a:gd name="T8" fmla="*/ 2147483647 w 146"/>
                  <a:gd name="T9" fmla="*/ 2147483647 h 131"/>
                  <a:gd name="T10" fmla="*/ 0 w 146"/>
                  <a:gd name="T11" fmla="*/ 2147483647 h 131"/>
                  <a:gd name="T12" fmla="*/ 2147483647 w 146"/>
                  <a:gd name="T13" fmla="*/ 2147483647 h 131"/>
                  <a:gd name="T14" fmla="*/ 2147483647 w 146"/>
                  <a:gd name="T15" fmla="*/ 0 h 131"/>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131"/>
                  <a:gd name="T26" fmla="*/ 146 w 146"/>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131">
                    <a:moveTo>
                      <a:pt x="62" y="0"/>
                    </a:moveTo>
                    <a:lnTo>
                      <a:pt x="146" y="21"/>
                    </a:lnTo>
                    <a:lnTo>
                      <a:pt x="127" y="103"/>
                    </a:lnTo>
                    <a:lnTo>
                      <a:pt x="115" y="82"/>
                    </a:lnTo>
                    <a:lnTo>
                      <a:pt x="40" y="131"/>
                    </a:lnTo>
                    <a:lnTo>
                      <a:pt x="0" y="72"/>
                    </a:lnTo>
                    <a:lnTo>
                      <a:pt x="76" y="21"/>
                    </a:lnTo>
                    <a:lnTo>
                      <a:pt x="62" y="0"/>
                    </a:lnTo>
                    <a:close/>
                  </a:path>
                </a:pathLst>
              </a:custGeom>
              <a:solidFill>
                <a:srgbClr val="CCD571"/>
              </a:solidFill>
              <a:ln w="0">
                <a:solidFill>
                  <a:srgbClr val="CCD571"/>
                </a:solidFill>
                <a:prstDash val="solid"/>
                <a:round/>
                <a:headEnd/>
                <a:tailEnd/>
              </a:ln>
            </p:spPr>
            <p:txBody>
              <a:bodyPr/>
              <a:lstStyle/>
              <a:p>
                <a:endParaRPr lang="en-US" smtClean="0">
                  <a:solidFill>
                    <a:prstClr val="black"/>
                  </a:solidFill>
                  <a:latin typeface="Arial"/>
                </a:endParaRPr>
              </a:p>
            </p:txBody>
          </p:sp>
          <p:sp>
            <p:nvSpPr>
              <p:cNvPr id="2368" name="Freeform 134"/>
              <p:cNvSpPr>
                <a:spLocks noEditPoints="1"/>
              </p:cNvSpPr>
              <p:nvPr/>
            </p:nvSpPr>
            <p:spPr bwMode="auto">
              <a:xfrm>
                <a:off x="1892300" y="1181100"/>
                <a:ext cx="244475" cy="219075"/>
              </a:xfrm>
              <a:custGeom>
                <a:avLst/>
                <a:gdLst>
                  <a:gd name="T0" fmla="*/ 2147483647 w 154"/>
                  <a:gd name="T1" fmla="*/ 2147483647 h 138"/>
                  <a:gd name="T2" fmla="*/ 2147483647 w 154"/>
                  <a:gd name="T3" fmla="*/ 2147483647 h 138"/>
                  <a:gd name="T4" fmla="*/ 2147483647 w 154"/>
                  <a:gd name="T5" fmla="*/ 2147483647 h 138"/>
                  <a:gd name="T6" fmla="*/ 2147483647 w 154"/>
                  <a:gd name="T7" fmla="*/ 2147483647 h 138"/>
                  <a:gd name="T8" fmla="*/ 2147483647 w 154"/>
                  <a:gd name="T9" fmla="*/ 2147483647 h 138"/>
                  <a:gd name="T10" fmla="*/ 2147483647 w 154"/>
                  <a:gd name="T11" fmla="*/ 2147483647 h 138"/>
                  <a:gd name="T12" fmla="*/ 2147483647 w 154"/>
                  <a:gd name="T13" fmla="*/ 2147483647 h 138"/>
                  <a:gd name="T14" fmla="*/ 2147483647 w 154"/>
                  <a:gd name="T15" fmla="*/ 2147483647 h 138"/>
                  <a:gd name="T16" fmla="*/ 2147483647 w 154"/>
                  <a:gd name="T17" fmla="*/ 2147483647 h 138"/>
                  <a:gd name="T18" fmla="*/ 2147483647 w 154"/>
                  <a:gd name="T19" fmla="*/ 2147483647 h 138"/>
                  <a:gd name="T20" fmla="*/ 2147483647 w 154"/>
                  <a:gd name="T21" fmla="*/ 2147483647 h 138"/>
                  <a:gd name="T22" fmla="*/ 2147483647 w 154"/>
                  <a:gd name="T23" fmla="*/ 2147483647 h 138"/>
                  <a:gd name="T24" fmla="*/ 2147483647 w 154"/>
                  <a:gd name="T25" fmla="*/ 2147483647 h 138"/>
                  <a:gd name="T26" fmla="*/ 2147483647 w 154"/>
                  <a:gd name="T27" fmla="*/ 0 h 138"/>
                  <a:gd name="T28" fmla="*/ 2147483647 w 154"/>
                  <a:gd name="T29" fmla="*/ 2147483647 h 138"/>
                  <a:gd name="T30" fmla="*/ 2147483647 w 154"/>
                  <a:gd name="T31" fmla="*/ 2147483647 h 138"/>
                  <a:gd name="T32" fmla="*/ 2147483647 w 154"/>
                  <a:gd name="T33" fmla="*/ 2147483647 h 138"/>
                  <a:gd name="T34" fmla="*/ 2147483647 w 154"/>
                  <a:gd name="T35" fmla="*/ 2147483647 h 138"/>
                  <a:gd name="T36" fmla="*/ 2147483647 w 154"/>
                  <a:gd name="T37" fmla="*/ 2147483647 h 138"/>
                  <a:gd name="T38" fmla="*/ 2147483647 w 154"/>
                  <a:gd name="T39" fmla="*/ 2147483647 h 138"/>
                  <a:gd name="T40" fmla="*/ 2147483647 w 154"/>
                  <a:gd name="T41" fmla="*/ 2147483647 h 138"/>
                  <a:gd name="T42" fmla="*/ 2147483647 w 154"/>
                  <a:gd name="T43" fmla="*/ 2147483647 h 138"/>
                  <a:gd name="T44" fmla="*/ 2147483647 w 154"/>
                  <a:gd name="T45" fmla="*/ 2147483647 h 138"/>
                  <a:gd name="T46" fmla="*/ 2147483647 w 154"/>
                  <a:gd name="T47" fmla="*/ 2147483647 h 138"/>
                  <a:gd name="T48" fmla="*/ 2147483647 w 154"/>
                  <a:gd name="T49" fmla="*/ 2147483647 h 138"/>
                  <a:gd name="T50" fmla="*/ 2147483647 w 154"/>
                  <a:gd name="T51" fmla="*/ 2147483647 h 138"/>
                  <a:gd name="T52" fmla="*/ 2147483647 w 154"/>
                  <a:gd name="T53" fmla="*/ 2147483647 h 138"/>
                  <a:gd name="T54" fmla="*/ 0 w 154"/>
                  <a:gd name="T55" fmla="*/ 2147483647 h 138"/>
                  <a:gd name="T56" fmla="*/ 2147483647 w 154"/>
                  <a:gd name="T57" fmla="*/ 2147483647 h 138"/>
                  <a:gd name="T58" fmla="*/ 2147483647 w 154"/>
                  <a:gd name="T59" fmla="*/ 2147483647 h 138"/>
                  <a:gd name="T60" fmla="*/ 2147483647 w 154"/>
                  <a:gd name="T61" fmla="*/ 2147483647 h 138"/>
                  <a:gd name="T62" fmla="*/ 2147483647 w 154"/>
                  <a:gd name="T63" fmla="*/ 0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
                  <a:gd name="T97" fmla="*/ 0 h 138"/>
                  <a:gd name="T98" fmla="*/ 154 w 154"/>
                  <a:gd name="T99" fmla="*/ 138 h 1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 h="138">
                    <a:moveTo>
                      <a:pt x="73" y="8"/>
                    </a:moveTo>
                    <a:lnTo>
                      <a:pt x="84" y="24"/>
                    </a:lnTo>
                    <a:lnTo>
                      <a:pt x="82" y="28"/>
                    </a:lnTo>
                    <a:lnTo>
                      <a:pt x="42" y="52"/>
                    </a:lnTo>
                    <a:lnTo>
                      <a:pt x="9" y="77"/>
                    </a:lnTo>
                    <a:lnTo>
                      <a:pt x="46" y="131"/>
                    </a:lnTo>
                    <a:lnTo>
                      <a:pt x="80" y="106"/>
                    </a:lnTo>
                    <a:lnTo>
                      <a:pt x="119" y="83"/>
                    </a:lnTo>
                    <a:lnTo>
                      <a:pt x="121" y="82"/>
                    </a:lnTo>
                    <a:lnTo>
                      <a:pt x="122" y="85"/>
                    </a:lnTo>
                    <a:lnTo>
                      <a:pt x="131" y="99"/>
                    </a:lnTo>
                    <a:lnTo>
                      <a:pt x="149" y="28"/>
                    </a:lnTo>
                    <a:lnTo>
                      <a:pt x="73" y="8"/>
                    </a:lnTo>
                    <a:close/>
                    <a:moveTo>
                      <a:pt x="61" y="0"/>
                    </a:moveTo>
                    <a:lnTo>
                      <a:pt x="66" y="1"/>
                    </a:lnTo>
                    <a:lnTo>
                      <a:pt x="150" y="22"/>
                    </a:lnTo>
                    <a:lnTo>
                      <a:pt x="154" y="22"/>
                    </a:lnTo>
                    <a:lnTo>
                      <a:pt x="154" y="26"/>
                    </a:lnTo>
                    <a:lnTo>
                      <a:pt x="135" y="108"/>
                    </a:lnTo>
                    <a:lnTo>
                      <a:pt x="133" y="113"/>
                    </a:lnTo>
                    <a:lnTo>
                      <a:pt x="129" y="108"/>
                    </a:lnTo>
                    <a:lnTo>
                      <a:pt x="119" y="90"/>
                    </a:lnTo>
                    <a:lnTo>
                      <a:pt x="82" y="111"/>
                    </a:lnTo>
                    <a:lnTo>
                      <a:pt x="46" y="138"/>
                    </a:lnTo>
                    <a:lnTo>
                      <a:pt x="44" y="138"/>
                    </a:lnTo>
                    <a:lnTo>
                      <a:pt x="42" y="136"/>
                    </a:lnTo>
                    <a:lnTo>
                      <a:pt x="2" y="77"/>
                    </a:lnTo>
                    <a:lnTo>
                      <a:pt x="0" y="75"/>
                    </a:lnTo>
                    <a:lnTo>
                      <a:pt x="4" y="73"/>
                    </a:lnTo>
                    <a:lnTo>
                      <a:pt x="40" y="47"/>
                    </a:lnTo>
                    <a:lnTo>
                      <a:pt x="77" y="24"/>
                    </a:lnTo>
                    <a:lnTo>
                      <a:pt x="6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69" name="Freeform 135"/>
              <p:cNvSpPr>
                <a:spLocks/>
              </p:cNvSpPr>
              <p:nvPr/>
            </p:nvSpPr>
            <p:spPr bwMode="auto">
              <a:xfrm>
                <a:off x="3236913" y="736600"/>
                <a:ext cx="242888" cy="192088"/>
              </a:xfrm>
              <a:custGeom>
                <a:avLst/>
                <a:gdLst>
                  <a:gd name="T0" fmla="*/ 2147483647 w 153"/>
                  <a:gd name="T1" fmla="*/ 0 h 121"/>
                  <a:gd name="T2" fmla="*/ 2147483647 w 153"/>
                  <a:gd name="T3" fmla="*/ 2147483647 h 121"/>
                  <a:gd name="T4" fmla="*/ 2147483647 w 153"/>
                  <a:gd name="T5" fmla="*/ 2147483647 h 121"/>
                  <a:gd name="T6" fmla="*/ 2147483647 w 153"/>
                  <a:gd name="T7" fmla="*/ 2147483647 h 121"/>
                  <a:gd name="T8" fmla="*/ 2147483647 w 153"/>
                  <a:gd name="T9" fmla="*/ 2147483647 h 121"/>
                  <a:gd name="T10" fmla="*/ 0 w 153"/>
                  <a:gd name="T11" fmla="*/ 2147483647 h 121"/>
                  <a:gd name="T12" fmla="*/ 2147483647 w 153"/>
                  <a:gd name="T13" fmla="*/ 2147483647 h 121"/>
                  <a:gd name="T14" fmla="*/ 2147483647 w 153"/>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21"/>
                  <a:gd name="T26" fmla="*/ 153 w 153"/>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21">
                    <a:moveTo>
                      <a:pt x="89" y="0"/>
                    </a:moveTo>
                    <a:lnTo>
                      <a:pt x="153" y="58"/>
                    </a:lnTo>
                    <a:lnTo>
                      <a:pt x="97" y="121"/>
                    </a:lnTo>
                    <a:lnTo>
                      <a:pt x="96" y="98"/>
                    </a:lnTo>
                    <a:lnTo>
                      <a:pt x="8" y="105"/>
                    </a:lnTo>
                    <a:lnTo>
                      <a:pt x="0" y="34"/>
                    </a:lnTo>
                    <a:lnTo>
                      <a:pt x="90" y="25"/>
                    </a:lnTo>
                    <a:lnTo>
                      <a:pt x="89" y="0"/>
                    </a:lnTo>
                    <a:close/>
                  </a:path>
                </a:pathLst>
              </a:custGeom>
              <a:solidFill>
                <a:srgbClr val="CCD571"/>
              </a:solidFill>
              <a:ln w="0">
                <a:solidFill>
                  <a:srgbClr val="CCD571"/>
                </a:solidFill>
                <a:prstDash val="solid"/>
                <a:round/>
                <a:headEnd/>
                <a:tailEnd/>
              </a:ln>
            </p:spPr>
            <p:txBody>
              <a:bodyPr/>
              <a:lstStyle/>
              <a:p>
                <a:endParaRPr lang="en-US" smtClean="0">
                  <a:solidFill>
                    <a:prstClr val="black"/>
                  </a:solidFill>
                  <a:latin typeface="Arial"/>
                </a:endParaRPr>
              </a:p>
            </p:txBody>
          </p:sp>
          <p:sp>
            <p:nvSpPr>
              <p:cNvPr id="2370" name="Freeform 136"/>
              <p:cNvSpPr>
                <a:spLocks noEditPoints="1"/>
              </p:cNvSpPr>
              <p:nvPr/>
            </p:nvSpPr>
            <p:spPr bwMode="auto">
              <a:xfrm>
                <a:off x="3230563" y="728663"/>
                <a:ext cx="255588" cy="211138"/>
              </a:xfrm>
              <a:custGeom>
                <a:avLst/>
                <a:gdLst>
                  <a:gd name="T0" fmla="*/ 2147483647 w 161"/>
                  <a:gd name="T1" fmla="*/ 2147483647 h 133"/>
                  <a:gd name="T2" fmla="*/ 2147483647 w 161"/>
                  <a:gd name="T3" fmla="*/ 2147483647 h 133"/>
                  <a:gd name="T4" fmla="*/ 2147483647 w 161"/>
                  <a:gd name="T5" fmla="*/ 2147483647 h 133"/>
                  <a:gd name="T6" fmla="*/ 2147483647 w 161"/>
                  <a:gd name="T7" fmla="*/ 2147483647 h 133"/>
                  <a:gd name="T8" fmla="*/ 2147483647 w 161"/>
                  <a:gd name="T9" fmla="*/ 2147483647 h 133"/>
                  <a:gd name="T10" fmla="*/ 2147483647 w 161"/>
                  <a:gd name="T11" fmla="*/ 2147483647 h 133"/>
                  <a:gd name="T12" fmla="*/ 2147483647 w 161"/>
                  <a:gd name="T13" fmla="*/ 2147483647 h 133"/>
                  <a:gd name="T14" fmla="*/ 2147483647 w 161"/>
                  <a:gd name="T15" fmla="*/ 2147483647 h 133"/>
                  <a:gd name="T16" fmla="*/ 2147483647 w 161"/>
                  <a:gd name="T17" fmla="*/ 2147483647 h 133"/>
                  <a:gd name="T18" fmla="*/ 2147483647 w 161"/>
                  <a:gd name="T19" fmla="*/ 2147483647 h 133"/>
                  <a:gd name="T20" fmla="*/ 2147483647 w 161"/>
                  <a:gd name="T21" fmla="*/ 2147483647 h 133"/>
                  <a:gd name="T22" fmla="*/ 2147483647 w 161"/>
                  <a:gd name="T23" fmla="*/ 2147483647 h 133"/>
                  <a:gd name="T24" fmla="*/ 2147483647 w 161"/>
                  <a:gd name="T25" fmla="*/ 2147483647 h 133"/>
                  <a:gd name="T26" fmla="*/ 2147483647 w 161"/>
                  <a:gd name="T27" fmla="*/ 2147483647 h 133"/>
                  <a:gd name="T28" fmla="*/ 2147483647 w 161"/>
                  <a:gd name="T29" fmla="*/ 0 h 133"/>
                  <a:gd name="T30" fmla="*/ 2147483647 w 161"/>
                  <a:gd name="T31" fmla="*/ 2147483647 h 133"/>
                  <a:gd name="T32" fmla="*/ 2147483647 w 161"/>
                  <a:gd name="T33" fmla="*/ 2147483647 h 133"/>
                  <a:gd name="T34" fmla="*/ 2147483647 w 161"/>
                  <a:gd name="T35" fmla="*/ 2147483647 h 133"/>
                  <a:gd name="T36" fmla="*/ 2147483647 w 161"/>
                  <a:gd name="T37" fmla="*/ 2147483647 h 133"/>
                  <a:gd name="T38" fmla="*/ 2147483647 w 161"/>
                  <a:gd name="T39" fmla="*/ 2147483647 h 133"/>
                  <a:gd name="T40" fmla="*/ 2147483647 w 161"/>
                  <a:gd name="T41" fmla="*/ 2147483647 h 133"/>
                  <a:gd name="T42" fmla="*/ 2147483647 w 161"/>
                  <a:gd name="T43" fmla="*/ 2147483647 h 133"/>
                  <a:gd name="T44" fmla="*/ 2147483647 w 161"/>
                  <a:gd name="T45" fmla="*/ 2147483647 h 133"/>
                  <a:gd name="T46" fmla="*/ 2147483647 w 161"/>
                  <a:gd name="T47" fmla="*/ 2147483647 h 133"/>
                  <a:gd name="T48" fmla="*/ 2147483647 w 161"/>
                  <a:gd name="T49" fmla="*/ 2147483647 h 133"/>
                  <a:gd name="T50" fmla="*/ 2147483647 w 161"/>
                  <a:gd name="T51" fmla="*/ 2147483647 h 133"/>
                  <a:gd name="T52" fmla="*/ 2147483647 w 161"/>
                  <a:gd name="T53" fmla="*/ 2147483647 h 133"/>
                  <a:gd name="T54" fmla="*/ 2147483647 w 161"/>
                  <a:gd name="T55" fmla="*/ 2147483647 h 133"/>
                  <a:gd name="T56" fmla="*/ 2147483647 w 161"/>
                  <a:gd name="T57" fmla="*/ 2147483647 h 133"/>
                  <a:gd name="T58" fmla="*/ 2147483647 w 161"/>
                  <a:gd name="T59" fmla="*/ 2147483647 h 133"/>
                  <a:gd name="T60" fmla="*/ 2147483647 w 161"/>
                  <a:gd name="T61" fmla="*/ 2147483647 h 133"/>
                  <a:gd name="T62" fmla="*/ 0 w 161"/>
                  <a:gd name="T63" fmla="*/ 2147483647 h 133"/>
                  <a:gd name="T64" fmla="*/ 2147483647 w 161"/>
                  <a:gd name="T65" fmla="*/ 2147483647 h 133"/>
                  <a:gd name="T66" fmla="*/ 2147483647 w 161"/>
                  <a:gd name="T67" fmla="*/ 2147483647 h 133"/>
                  <a:gd name="T68" fmla="*/ 2147483647 w 161"/>
                  <a:gd name="T69" fmla="*/ 2147483647 h 133"/>
                  <a:gd name="T70" fmla="*/ 2147483647 w 161"/>
                  <a:gd name="T71" fmla="*/ 2147483647 h 133"/>
                  <a:gd name="T72" fmla="*/ 2147483647 w 161"/>
                  <a:gd name="T73" fmla="*/ 2147483647 h 133"/>
                  <a:gd name="T74" fmla="*/ 2147483647 w 161"/>
                  <a:gd name="T75" fmla="*/ 2147483647 h 133"/>
                  <a:gd name="T76" fmla="*/ 2147483647 w 161"/>
                  <a:gd name="T77" fmla="*/ 2147483647 h 133"/>
                  <a:gd name="T78" fmla="*/ 2147483647 w 161"/>
                  <a:gd name="T79" fmla="*/ 0 h 1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1"/>
                  <a:gd name="T121" fmla="*/ 0 h 133"/>
                  <a:gd name="T122" fmla="*/ 161 w 161"/>
                  <a:gd name="T123" fmla="*/ 133 h 1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1" h="133">
                    <a:moveTo>
                      <a:pt x="96" y="12"/>
                    </a:moveTo>
                    <a:lnTo>
                      <a:pt x="98" y="30"/>
                    </a:lnTo>
                    <a:lnTo>
                      <a:pt x="98" y="32"/>
                    </a:lnTo>
                    <a:lnTo>
                      <a:pt x="94" y="33"/>
                    </a:lnTo>
                    <a:lnTo>
                      <a:pt x="51" y="37"/>
                    </a:lnTo>
                    <a:lnTo>
                      <a:pt x="7" y="42"/>
                    </a:lnTo>
                    <a:lnTo>
                      <a:pt x="16" y="108"/>
                    </a:lnTo>
                    <a:lnTo>
                      <a:pt x="56" y="103"/>
                    </a:lnTo>
                    <a:lnTo>
                      <a:pt x="100" y="101"/>
                    </a:lnTo>
                    <a:lnTo>
                      <a:pt x="101" y="100"/>
                    </a:lnTo>
                    <a:lnTo>
                      <a:pt x="103" y="103"/>
                    </a:lnTo>
                    <a:lnTo>
                      <a:pt x="105" y="119"/>
                    </a:lnTo>
                    <a:lnTo>
                      <a:pt x="154" y="63"/>
                    </a:lnTo>
                    <a:lnTo>
                      <a:pt x="96" y="12"/>
                    </a:lnTo>
                    <a:close/>
                    <a:moveTo>
                      <a:pt x="89" y="0"/>
                    </a:moveTo>
                    <a:lnTo>
                      <a:pt x="94" y="4"/>
                    </a:lnTo>
                    <a:lnTo>
                      <a:pt x="159" y="61"/>
                    </a:lnTo>
                    <a:lnTo>
                      <a:pt x="161" y="63"/>
                    </a:lnTo>
                    <a:lnTo>
                      <a:pt x="159" y="65"/>
                    </a:lnTo>
                    <a:lnTo>
                      <a:pt x="105" y="126"/>
                    </a:lnTo>
                    <a:lnTo>
                      <a:pt x="103" y="128"/>
                    </a:lnTo>
                    <a:lnTo>
                      <a:pt x="100" y="133"/>
                    </a:lnTo>
                    <a:lnTo>
                      <a:pt x="100" y="126"/>
                    </a:lnTo>
                    <a:lnTo>
                      <a:pt x="98" y="107"/>
                    </a:lnTo>
                    <a:lnTo>
                      <a:pt x="58" y="108"/>
                    </a:lnTo>
                    <a:lnTo>
                      <a:pt x="12" y="114"/>
                    </a:lnTo>
                    <a:lnTo>
                      <a:pt x="11" y="114"/>
                    </a:lnTo>
                    <a:lnTo>
                      <a:pt x="11" y="110"/>
                    </a:lnTo>
                    <a:lnTo>
                      <a:pt x="2" y="39"/>
                    </a:lnTo>
                    <a:lnTo>
                      <a:pt x="0" y="37"/>
                    </a:lnTo>
                    <a:lnTo>
                      <a:pt x="4" y="37"/>
                    </a:lnTo>
                    <a:lnTo>
                      <a:pt x="49" y="32"/>
                    </a:lnTo>
                    <a:lnTo>
                      <a:pt x="93" y="28"/>
                    </a:lnTo>
                    <a:lnTo>
                      <a:pt x="91" y="7"/>
                    </a:lnTo>
                    <a:lnTo>
                      <a:pt x="91" y="5"/>
                    </a:lnTo>
                    <a:lnTo>
                      <a:pt x="89"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71" name="Freeform 137"/>
              <p:cNvSpPr>
                <a:spLocks/>
              </p:cNvSpPr>
              <p:nvPr/>
            </p:nvSpPr>
            <p:spPr bwMode="auto">
              <a:xfrm>
                <a:off x="869950" y="2379663"/>
                <a:ext cx="196850" cy="233363"/>
              </a:xfrm>
              <a:custGeom>
                <a:avLst/>
                <a:gdLst>
                  <a:gd name="T0" fmla="*/ 2147483647 w 124"/>
                  <a:gd name="T1" fmla="*/ 0 h 147"/>
                  <a:gd name="T2" fmla="*/ 2147483647 w 124"/>
                  <a:gd name="T3" fmla="*/ 2147483647 h 147"/>
                  <a:gd name="T4" fmla="*/ 2147483647 w 124"/>
                  <a:gd name="T5" fmla="*/ 2147483647 h 147"/>
                  <a:gd name="T6" fmla="*/ 2147483647 w 124"/>
                  <a:gd name="T7" fmla="*/ 2147483647 h 147"/>
                  <a:gd name="T8" fmla="*/ 0 w 124"/>
                  <a:gd name="T9" fmla="*/ 2147483647 h 147"/>
                  <a:gd name="T10" fmla="*/ 2147483647 w 124"/>
                  <a:gd name="T11" fmla="*/ 2147483647 h 147"/>
                  <a:gd name="T12" fmla="*/ 2147483647 w 124"/>
                  <a:gd name="T13" fmla="*/ 2147483647 h 147"/>
                  <a:gd name="T14" fmla="*/ 2147483647 w 124"/>
                  <a:gd name="T15" fmla="*/ 0 h 147"/>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47"/>
                  <a:gd name="T26" fmla="*/ 124 w 124"/>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47">
                    <a:moveTo>
                      <a:pt x="96" y="0"/>
                    </a:moveTo>
                    <a:lnTo>
                      <a:pt x="124" y="81"/>
                    </a:lnTo>
                    <a:lnTo>
                      <a:pt x="101" y="70"/>
                    </a:lnTo>
                    <a:lnTo>
                      <a:pt x="66" y="147"/>
                    </a:lnTo>
                    <a:lnTo>
                      <a:pt x="0" y="119"/>
                    </a:lnTo>
                    <a:lnTo>
                      <a:pt x="37" y="39"/>
                    </a:lnTo>
                    <a:lnTo>
                      <a:pt x="14" y="28"/>
                    </a:lnTo>
                    <a:lnTo>
                      <a:pt x="96" y="0"/>
                    </a:lnTo>
                    <a:close/>
                  </a:path>
                </a:pathLst>
              </a:custGeom>
              <a:solidFill>
                <a:srgbClr val="47D7F4"/>
              </a:solidFill>
              <a:ln w="0">
                <a:solidFill>
                  <a:srgbClr val="47D7F4"/>
                </a:solidFill>
                <a:prstDash val="solid"/>
                <a:round/>
                <a:headEnd/>
                <a:tailEnd/>
              </a:ln>
            </p:spPr>
            <p:txBody>
              <a:bodyPr/>
              <a:lstStyle/>
              <a:p>
                <a:endParaRPr lang="en-US" smtClean="0">
                  <a:solidFill>
                    <a:prstClr val="black"/>
                  </a:solidFill>
                  <a:latin typeface="Arial"/>
                </a:endParaRPr>
              </a:p>
            </p:txBody>
          </p:sp>
          <p:sp>
            <p:nvSpPr>
              <p:cNvPr id="2372" name="Freeform 138"/>
              <p:cNvSpPr>
                <a:spLocks noEditPoints="1"/>
              </p:cNvSpPr>
              <p:nvPr/>
            </p:nvSpPr>
            <p:spPr bwMode="auto">
              <a:xfrm>
                <a:off x="865188" y="2374900"/>
                <a:ext cx="209550" cy="244475"/>
              </a:xfrm>
              <a:custGeom>
                <a:avLst/>
                <a:gdLst>
                  <a:gd name="T0" fmla="*/ 2147483647 w 132"/>
                  <a:gd name="T1" fmla="*/ 2147483647 h 154"/>
                  <a:gd name="T2" fmla="*/ 2147483647 w 132"/>
                  <a:gd name="T3" fmla="*/ 2147483647 h 154"/>
                  <a:gd name="T4" fmla="*/ 2147483647 w 132"/>
                  <a:gd name="T5" fmla="*/ 2147483647 h 154"/>
                  <a:gd name="T6" fmla="*/ 2147483647 w 132"/>
                  <a:gd name="T7" fmla="*/ 2147483647 h 154"/>
                  <a:gd name="T8" fmla="*/ 2147483647 w 132"/>
                  <a:gd name="T9" fmla="*/ 2147483647 h 154"/>
                  <a:gd name="T10" fmla="*/ 2147483647 w 132"/>
                  <a:gd name="T11" fmla="*/ 2147483647 h 154"/>
                  <a:gd name="T12" fmla="*/ 2147483647 w 132"/>
                  <a:gd name="T13" fmla="*/ 2147483647 h 154"/>
                  <a:gd name="T14" fmla="*/ 2147483647 w 132"/>
                  <a:gd name="T15" fmla="*/ 2147483647 h 154"/>
                  <a:gd name="T16" fmla="*/ 2147483647 w 132"/>
                  <a:gd name="T17" fmla="*/ 2147483647 h 154"/>
                  <a:gd name="T18" fmla="*/ 2147483647 w 132"/>
                  <a:gd name="T19" fmla="*/ 2147483647 h 154"/>
                  <a:gd name="T20" fmla="*/ 2147483647 w 132"/>
                  <a:gd name="T21" fmla="*/ 2147483647 h 154"/>
                  <a:gd name="T22" fmla="*/ 2147483647 w 132"/>
                  <a:gd name="T23" fmla="*/ 2147483647 h 154"/>
                  <a:gd name="T24" fmla="*/ 2147483647 w 132"/>
                  <a:gd name="T25" fmla="*/ 2147483647 h 154"/>
                  <a:gd name="T26" fmla="*/ 2147483647 w 132"/>
                  <a:gd name="T27" fmla="*/ 2147483647 h 154"/>
                  <a:gd name="T28" fmla="*/ 2147483647 w 132"/>
                  <a:gd name="T29" fmla="*/ 0 h 154"/>
                  <a:gd name="T30" fmla="*/ 2147483647 w 132"/>
                  <a:gd name="T31" fmla="*/ 2147483647 h 154"/>
                  <a:gd name="T32" fmla="*/ 2147483647 w 132"/>
                  <a:gd name="T33" fmla="*/ 2147483647 h 154"/>
                  <a:gd name="T34" fmla="*/ 2147483647 w 132"/>
                  <a:gd name="T35" fmla="*/ 2147483647 h 154"/>
                  <a:gd name="T36" fmla="*/ 2147483647 w 132"/>
                  <a:gd name="T37" fmla="*/ 2147483647 h 154"/>
                  <a:gd name="T38" fmla="*/ 2147483647 w 132"/>
                  <a:gd name="T39" fmla="*/ 2147483647 h 154"/>
                  <a:gd name="T40" fmla="*/ 2147483647 w 132"/>
                  <a:gd name="T41" fmla="*/ 2147483647 h 154"/>
                  <a:gd name="T42" fmla="*/ 2147483647 w 132"/>
                  <a:gd name="T43" fmla="*/ 2147483647 h 154"/>
                  <a:gd name="T44" fmla="*/ 2147483647 w 132"/>
                  <a:gd name="T45" fmla="*/ 2147483647 h 154"/>
                  <a:gd name="T46" fmla="*/ 2147483647 w 132"/>
                  <a:gd name="T47" fmla="*/ 2147483647 h 154"/>
                  <a:gd name="T48" fmla="*/ 2147483647 w 132"/>
                  <a:gd name="T49" fmla="*/ 2147483647 h 154"/>
                  <a:gd name="T50" fmla="*/ 0 w 132"/>
                  <a:gd name="T51" fmla="*/ 2147483647 h 154"/>
                  <a:gd name="T52" fmla="*/ 2147483647 w 132"/>
                  <a:gd name="T53" fmla="*/ 2147483647 h 154"/>
                  <a:gd name="T54" fmla="*/ 2147483647 w 132"/>
                  <a:gd name="T55" fmla="*/ 2147483647 h 154"/>
                  <a:gd name="T56" fmla="*/ 2147483647 w 132"/>
                  <a:gd name="T57" fmla="*/ 2147483647 h 154"/>
                  <a:gd name="T58" fmla="*/ 2147483647 w 132"/>
                  <a:gd name="T59" fmla="*/ 2147483647 h 154"/>
                  <a:gd name="T60" fmla="*/ 2147483647 w 132"/>
                  <a:gd name="T61" fmla="*/ 2147483647 h 154"/>
                  <a:gd name="T62" fmla="*/ 2147483647 w 132"/>
                  <a:gd name="T63" fmla="*/ 2147483647 h 154"/>
                  <a:gd name="T64" fmla="*/ 2147483647 w 132"/>
                  <a:gd name="T65" fmla="*/ 2147483647 h 154"/>
                  <a:gd name="T66" fmla="*/ 2147483647 w 132"/>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154"/>
                  <a:gd name="T104" fmla="*/ 132 w 132"/>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154">
                    <a:moveTo>
                      <a:pt x="99" y="9"/>
                    </a:moveTo>
                    <a:lnTo>
                      <a:pt x="26" y="33"/>
                    </a:lnTo>
                    <a:lnTo>
                      <a:pt x="41" y="40"/>
                    </a:lnTo>
                    <a:lnTo>
                      <a:pt x="43" y="40"/>
                    </a:lnTo>
                    <a:lnTo>
                      <a:pt x="43" y="44"/>
                    </a:lnTo>
                    <a:lnTo>
                      <a:pt x="24" y="84"/>
                    </a:lnTo>
                    <a:lnTo>
                      <a:pt x="8" y="122"/>
                    </a:lnTo>
                    <a:lnTo>
                      <a:pt x="69" y="147"/>
                    </a:lnTo>
                    <a:lnTo>
                      <a:pt x="85" y="112"/>
                    </a:lnTo>
                    <a:lnTo>
                      <a:pt x="103" y="73"/>
                    </a:lnTo>
                    <a:lnTo>
                      <a:pt x="103" y="70"/>
                    </a:lnTo>
                    <a:lnTo>
                      <a:pt x="106" y="71"/>
                    </a:lnTo>
                    <a:lnTo>
                      <a:pt x="124" y="80"/>
                    </a:lnTo>
                    <a:lnTo>
                      <a:pt x="99" y="9"/>
                    </a:lnTo>
                    <a:close/>
                    <a:moveTo>
                      <a:pt x="101" y="0"/>
                    </a:moveTo>
                    <a:lnTo>
                      <a:pt x="103" y="3"/>
                    </a:lnTo>
                    <a:lnTo>
                      <a:pt x="130" y="84"/>
                    </a:lnTo>
                    <a:lnTo>
                      <a:pt x="132" y="89"/>
                    </a:lnTo>
                    <a:lnTo>
                      <a:pt x="127" y="87"/>
                    </a:lnTo>
                    <a:lnTo>
                      <a:pt x="106" y="78"/>
                    </a:lnTo>
                    <a:lnTo>
                      <a:pt x="90" y="113"/>
                    </a:lnTo>
                    <a:lnTo>
                      <a:pt x="73" y="152"/>
                    </a:lnTo>
                    <a:lnTo>
                      <a:pt x="71" y="154"/>
                    </a:lnTo>
                    <a:lnTo>
                      <a:pt x="69" y="154"/>
                    </a:lnTo>
                    <a:lnTo>
                      <a:pt x="3" y="126"/>
                    </a:lnTo>
                    <a:lnTo>
                      <a:pt x="0" y="124"/>
                    </a:lnTo>
                    <a:lnTo>
                      <a:pt x="1" y="122"/>
                    </a:lnTo>
                    <a:lnTo>
                      <a:pt x="19" y="82"/>
                    </a:lnTo>
                    <a:lnTo>
                      <a:pt x="36" y="44"/>
                    </a:lnTo>
                    <a:lnTo>
                      <a:pt x="17" y="35"/>
                    </a:lnTo>
                    <a:lnTo>
                      <a:pt x="10" y="31"/>
                    </a:lnTo>
                    <a:lnTo>
                      <a:pt x="17" y="30"/>
                    </a:lnTo>
                    <a:lnTo>
                      <a:pt x="99" y="2"/>
                    </a:lnTo>
                    <a:lnTo>
                      <a:pt x="101"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73" name="Freeform 139"/>
              <p:cNvSpPr>
                <a:spLocks/>
              </p:cNvSpPr>
              <p:nvPr/>
            </p:nvSpPr>
            <p:spPr bwMode="auto">
              <a:xfrm>
                <a:off x="723900" y="2803525"/>
                <a:ext cx="182563" cy="236538"/>
              </a:xfrm>
              <a:custGeom>
                <a:avLst/>
                <a:gdLst>
                  <a:gd name="T0" fmla="*/ 2147483647 w 115"/>
                  <a:gd name="T1" fmla="*/ 0 h 149"/>
                  <a:gd name="T2" fmla="*/ 2147483647 w 115"/>
                  <a:gd name="T3" fmla="*/ 2147483647 h 149"/>
                  <a:gd name="T4" fmla="*/ 2147483647 w 115"/>
                  <a:gd name="T5" fmla="*/ 2147483647 h 149"/>
                  <a:gd name="T6" fmla="*/ 2147483647 w 115"/>
                  <a:gd name="T7" fmla="*/ 2147483647 h 149"/>
                  <a:gd name="T8" fmla="*/ 0 w 115"/>
                  <a:gd name="T9" fmla="*/ 2147483647 h 149"/>
                  <a:gd name="T10" fmla="*/ 2147483647 w 115"/>
                  <a:gd name="T11" fmla="*/ 2147483647 h 149"/>
                  <a:gd name="T12" fmla="*/ 0 w 115"/>
                  <a:gd name="T13" fmla="*/ 2147483647 h 149"/>
                  <a:gd name="T14" fmla="*/ 2147483647 w 115"/>
                  <a:gd name="T15" fmla="*/ 0 h 14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49"/>
                  <a:gd name="T26" fmla="*/ 115 w 115"/>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49">
                    <a:moveTo>
                      <a:pt x="75" y="0"/>
                    </a:moveTo>
                    <a:lnTo>
                      <a:pt x="115" y="75"/>
                    </a:lnTo>
                    <a:lnTo>
                      <a:pt x="92" y="69"/>
                    </a:lnTo>
                    <a:lnTo>
                      <a:pt x="69" y="149"/>
                    </a:lnTo>
                    <a:lnTo>
                      <a:pt x="0" y="131"/>
                    </a:lnTo>
                    <a:lnTo>
                      <a:pt x="22" y="48"/>
                    </a:lnTo>
                    <a:lnTo>
                      <a:pt x="0" y="41"/>
                    </a:lnTo>
                    <a:lnTo>
                      <a:pt x="75" y="0"/>
                    </a:lnTo>
                    <a:close/>
                  </a:path>
                </a:pathLst>
              </a:custGeom>
              <a:solidFill>
                <a:srgbClr val="47D7F4"/>
              </a:solidFill>
              <a:ln w="0">
                <a:solidFill>
                  <a:srgbClr val="47D7F4"/>
                </a:solidFill>
                <a:prstDash val="solid"/>
                <a:round/>
                <a:headEnd/>
                <a:tailEnd/>
              </a:ln>
            </p:spPr>
            <p:txBody>
              <a:bodyPr/>
              <a:lstStyle/>
              <a:p>
                <a:endParaRPr lang="en-US" smtClean="0">
                  <a:solidFill>
                    <a:prstClr val="black"/>
                  </a:solidFill>
                  <a:latin typeface="Arial"/>
                </a:endParaRPr>
              </a:p>
            </p:txBody>
          </p:sp>
          <p:sp>
            <p:nvSpPr>
              <p:cNvPr id="2374" name="Freeform 140"/>
              <p:cNvSpPr>
                <a:spLocks noEditPoints="1"/>
              </p:cNvSpPr>
              <p:nvPr/>
            </p:nvSpPr>
            <p:spPr bwMode="auto">
              <a:xfrm>
                <a:off x="712788" y="2798763"/>
                <a:ext cx="201613" cy="246063"/>
              </a:xfrm>
              <a:custGeom>
                <a:avLst/>
                <a:gdLst>
                  <a:gd name="T0" fmla="*/ 2147483647 w 127"/>
                  <a:gd name="T1" fmla="*/ 2147483647 h 155"/>
                  <a:gd name="T2" fmla="*/ 2147483647 w 127"/>
                  <a:gd name="T3" fmla="*/ 2147483647 h 155"/>
                  <a:gd name="T4" fmla="*/ 2147483647 w 127"/>
                  <a:gd name="T5" fmla="*/ 2147483647 h 155"/>
                  <a:gd name="T6" fmla="*/ 2147483647 w 127"/>
                  <a:gd name="T7" fmla="*/ 2147483647 h 155"/>
                  <a:gd name="T8" fmla="*/ 2147483647 w 127"/>
                  <a:gd name="T9" fmla="*/ 2147483647 h 155"/>
                  <a:gd name="T10" fmla="*/ 2147483647 w 127"/>
                  <a:gd name="T11" fmla="*/ 2147483647 h 155"/>
                  <a:gd name="T12" fmla="*/ 2147483647 w 127"/>
                  <a:gd name="T13" fmla="*/ 2147483647 h 155"/>
                  <a:gd name="T14" fmla="*/ 2147483647 w 127"/>
                  <a:gd name="T15" fmla="*/ 2147483647 h 155"/>
                  <a:gd name="T16" fmla="*/ 2147483647 w 127"/>
                  <a:gd name="T17" fmla="*/ 2147483647 h 155"/>
                  <a:gd name="T18" fmla="*/ 2147483647 w 127"/>
                  <a:gd name="T19" fmla="*/ 2147483647 h 155"/>
                  <a:gd name="T20" fmla="*/ 2147483647 w 127"/>
                  <a:gd name="T21" fmla="*/ 2147483647 h 155"/>
                  <a:gd name="T22" fmla="*/ 2147483647 w 127"/>
                  <a:gd name="T23" fmla="*/ 2147483647 h 155"/>
                  <a:gd name="T24" fmla="*/ 2147483647 w 127"/>
                  <a:gd name="T25" fmla="*/ 2147483647 h 155"/>
                  <a:gd name="T26" fmla="*/ 2147483647 w 127"/>
                  <a:gd name="T27" fmla="*/ 2147483647 h 155"/>
                  <a:gd name="T28" fmla="*/ 2147483647 w 127"/>
                  <a:gd name="T29" fmla="*/ 0 h 155"/>
                  <a:gd name="T30" fmla="*/ 2147483647 w 127"/>
                  <a:gd name="T31" fmla="*/ 2147483647 h 155"/>
                  <a:gd name="T32" fmla="*/ 2147483647 w 127"/>
                  <a:gd name="T33" fmla="*/ 2147483647 h 155"/>
                  <a:gd name="T34" fmla="*/ 2147483647 w 127"/>
                  <a:gd name="T35" fmla="*/ 2147483647 h 155"/>
                  <a:gd name="T36" fmla="*/ 2147483647 w 127"/>
                  <a:gd name="T37" fmla="*/ 2147483647 h 155"/>
                  <a:gd name="T38" fmla="*/ 2147483647 w 127"/>
                  <a:gd name="T39" fmla="*/ 2147483647 h 155"/>
                  <a:gd name="T40" fmla="*/ 2147483647 w 127"/>
                  <a:gd name="T41" fmla="*/ 2147483647 h 155"/>
                  <a:gd name="T42" fmla="*/ 2147483647 w 127"/>
                  <a:gd name="T43" fmla="*/ 2147483647 h 155"/>
                  <a:gd name="T44" fmla="*/ 2147483647 w 127"/>
                  <a:gd name="T45" fmla="*/ 2147483647 h 155"/>
                  <a:gd name="T46" fmla="*/ 2147483647 w 127"/>
                  <a:gd name="T47" fmla="*/ 2147483647 h 155"/>
                  <a:gd name="T48" fmla="*/ 2147483647 w 127"/>
                  <a:gd name="T49" fmla="*/ 2147483647 h 155"/>
                  <a:gd name="T50" fmla="*/ 2147483647 w 127"/>
                  <a:gd name="T51" fmla="*/ 2147483647 h 155"/>
                  <a:gd name="T52" fmla="*/ 2147483647 w 127"/>
                  <a:gd name="T53" fmla="*/ 2147483647 h 155"/>
                  <a:gd name="T54" fmla="*/ 2147483647 w 127"/>
                  <a:gd name="T55" fmla="*/ 2147483647 h 155"/>
                  <a:gd name="T56" fmla="*/ 2147483647 w 127"/>
                  <a:gd name="T57" fmla="*/ 2147483647 h 155"/>
                  <a:gd name="T58" fmla="*/ 2147483647 w 127"/>
                  <a:gd name="T59" fmla="*/ 2147483647 h 155"/>
                  <a:gd name="T60" fmla="*/ 0 w 127"/>
                  <a:gd name="T61" fmla="*/ 2147483647 h 155"/>
                  <a:gd name="T62" fmla="*/ 2147483647 w 127"/>
                  <a:gd name="T63" fmla="*/ 2147483647 h 155"/>
                  <a:gd name="T64" fmla="*/ 2147483647 w 127"/>
                  <a:gd name="T65" fmla="*/ 2147483647 h 155"/>
                  <a:gd name="T66" fmla="*/ 2147483647 w 127"/>
                  <a:gd name="T67" fmla="*/ 0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55"/>
                  <a:gd name="T104" fmla="*/ 127 w 127"/>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55">
                    <a:moveTo>
                      <a:pt x="82" y="9"/>
                    </a:moveTo>
                    <a:lnTo>
                      <a:pt x="15" y="44"/>
                    </a:lnTo>
                    <a:lnTo>
                      <a:pt x="31" y="49"/>
                    </a:lnTo>
                    <a:lnTo>
                      <a:pt x="33" y="49"/>
                    </a:lnTo>
                    <a:lnTo>
                      <a:pt x="33" y="52"/>
                    </a:lnTo>
                    <a:lnTo>
                      <a:pt x="21" y="94"/>
                    </a:lnTo>
                    <a:lnTo>
                      <a:pt x="10" y="134"/>
                    </a:lnTo>
                    <a:lnTo>
                      <a:pt x="75" y="150"/>
                    </a:lnTo>
                    <a:lnTo>
                      <a:pt x="85" y="112"/>
                    </a:lnTo>
                    <a:lnTo>
                      <a:pt x="97" y="72"/>
                    </a:lnTo>
                    <a:lnTo>
                      <a:pt x="97" y="68"/>
                    </a:lnTo>
                    <a:lnTo>
                      <a:pt x="101" y="70"/>
                    </a:lnTo>
                    <a:lnTo>
                      <a:pt x="117" y="75"/>
                    </a:lnTo>
                    <a:lnTo>
                      <a:pt x="82" y="9"/>
                    </a:lnTo>
                    <a:close/>
                    <a:moveTo>
                      <a:pt x="83" y="0"/>
                    </a:moveTo>
                    <a:lnTo>
                      <a:pt x="85" y="3"/>
                    </a:lnTo>
                    <a:lnTo>
                      <a:pt x="125" y="78"/>
                    </a:lnTo>
                    <a:lnTo>
                      <a:pt x="127" y="84"/>
                    </a:lnTo>
                    <a:lnTo>
                      <a:pt x="122" y="82"/>
                    </a:lnTo>
                    <a:lnTo>
                      <a:pt x="103" y="75"/>
                    </a:lnTo>
                    <a:lnTo>
                      <a:pt x="90" y="113"/>
                    </a:lnTo>
                    <a:lnTo>
                      <a:pt x="80" y="154"/>
                    </a:lnTo>
                    <a:lnTo>
                      <a:pt x="78" y="155"/>
                    </a:lnTo>
                    <a:lnTo>
                      <a:pt x="76" y="155"/>
                    </a:lnTo>
                    <a:lnTo>
                      <a:pt x="7" y="138"/>
                    </a:lnTo>
                    <a:lnTo>
                      <a:pt x="3" y="136"/>
                    </a:lnTo>
                    <a:lnTo>
                      <a:pt x="5" y="134"/>
                    </a:lnTo>
                    <a:lnTo>
                      <a:pt x="15" y="92"/>
                    </a:lnTo>
                    <a:lnTo>
                      <a:pt x="28" y="54"/>
                    </a:lnTo>
                    <a:lnTo>
                      <a:pt x="7" y="47"/>
                    </a:lnTo>
                    <a:lnTo>
                      <a:pt x="0" y="44"/>
                    </a:lnTo>
                    <a:lnTo>
                      <a:pt x="7" y="42"/>
                    </a:lnTo>
                    <a:lnTo>
                      <a:pt x="82" y="2"/>
                    </a:lnTo>
                    <a:lnTo>
                      <a:pt x="83"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75" name="Freeform 141"/>
              <p:cNvSpPr>
                <a:spLocks/>
              </p:cNvSpPr>
              <p:nvPr/>
            </p:nvSpPr>
            <p:spPr bwMode="auto">
              <a:xfrm>
                <a:off x="1085850" y="1992313"/>
                <a:ext cx="203200" cy="222250"/>
              </a:xfrm>
              <a:custGeom>
                <a:avLst/>
                <a:gdLst>
                  <a:gd name="T0" fmla="*/ 2147483647 w 128"/>
                  <a:gd name="T1" fmla="*/ 0 h 140"/>
                  <a:gd name="T2" fmla="*/ 2147483647 w 128"/>
                  <a:gd name="T3" fmla="*/ 2147483647 h 140"/>
                  <a:gd name="T4" fmla="*/ 2147483647 w 128"/>
                  <a:gd name="T5" fmla="*/ 2147483647 h 140"/>
                  <a:gd name="T6" fmla="*/ 2147483647 w 128"/>
                  <a:gd name="T7" fmla="*/ 2147483647 h 140"/>
                  <a:gd name="T8" fmla="*/ 0 w 128"/>
                  <a:gd name="T9" fmla="*/ 2147483647 h 140"/>
                  <a:gd name="T10" fmla="*/ 2147483647 w 128"/>
                  <a:gd name="T11" fmla="*/ 2147483647 h 140"/>
                  <a:gd name="T12" fmla="*/ 2147483647 w 128"/>
                  <a:gd name="T13" fmla="*/ 2147483647 h 140"/>
                  <a:gd name="T14" fmla="*/ 2147483647 w 128"/>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140"/>
                  <a:gd name="T26" fmla="*/ 128 w 128"/>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140">
                    <a:moveTo>
                      <a:pt x="114" y="0"/>
                    </a:moveTo>
                    <a:lnTo>
                      <a:pt x="128" y="84"/>
                    </a:lnTo>
                    <a:lnTo>
                      <a:pt x="108" y="70"/>
                    </a:lnTo>
                    <a:lnTo>
                      <a:pt x="61" y="140"/>
                    </a:lnTo>
                    <a:lnTo>
                      <a:pt x="0" y="101"/>
                    </a:lnTo>
                    <a:lnTo>
                      <a:pt x="47" y="28"/>
                    </a:lnTo>
                    <a:lnTo>
                      <a:pt x="28" y="14"/>
                    </a:lnTo>
                    <a:lnTo>
                      <a:pt x="114" y="0"/>
                    </a:lnTo>
                    <a:close/>
                  </a:path>
                </a:pathLst>
              </a:custGeom>
              <a:solidFill>
                <a:srgbClr val="47D7F4"/>
              </a:solidFill>
              <a:ln w="0">
                <a:solidFill>
                  <a:srgbClr val="47D7F4"/>
                </a:solidFill>
                <a:prstDash val="solid"/>
                <a:round/>
                <a:headEnd/>
                <a:tailEnd/>
              </a:ln>
            </p:spPr>
            <p:txBody>
              <a:bodyPr/>
              <a:lstStyle/>
              <a:p>
                <a:endParaRPr lang="en-US" smtClean="0">
                  <a:solidFill>
                    <a:prstClr val="black"/>
                  </a:solidFill>
                  <a:latin typeface="Arial"/>
                </a:endParaRPr>
              </a:p>
            </p:txBody>
          </p:sp>
          <p:sp>
            <p:nvSpPr>
              <p:cNvPr id="2376" name="Freeform 142"/>
              <p:cNvSpPr>
                <a:spLocks noEditPoints="1"/>
              </p:cNvSpPr>
              <p:nvPr/>
            </p:nvSpPr>
            <p:spPr bwMode="auto">
              <a:xfrm>
                <a:off x="1081088" y="1987550"/>
                <a:ext cx="212725" cy="231775"/>
              </a:xfrm>
              <a:custGeom>
                <a:avLst/>
                <a:gdLst>
                  <a:gd name="T0" fmla="*/ 2147483647 w 134"/>
                  <a:gd name="T1" fmla="*/ 2147483647 h 146"/>
                  <a:gd name="T2" fmla="*/ 2147483647 w 134"/>
                  <a:gd name="T3" fmla="*/ 2147483647 h 146"/>
                  <a:gd name="T4" fmla="*/ 2147483647 w 134"/>
                  <a:gd name="T5" fmla="*/ 2147483647 h 146"/>
                  <a:gd name="T6" fmla="*/ 2147483647 w 134"/>
                  <a:gd name="T7" fmla="*/ 2147483647 h 146"/>
                  <a:gd name="T8" fmla="*/ 2147483647 w 134"/>
                  <a:gd name="T9" fmla="*/ 2147483647 h 146"/>
                  <a:gd name="T10" fmla="*/ 2147483647 w 134"/>
                  <a:gd name="T11" fmla="*/ 2147483647 h 146"/>
                  <a:gd name="T12" fmla="*/ 2147483647 w 134"/>
                  <a:gd name="T13" fmla="*/ 2147483647 h 146"/>
                  <a:gd name="T14" fmla="*/ 2147483647 w 134"/>
                  <a:gd name="T15" fmla="*/ 2147483647 h 146"/>
                  <a:gd name="T16" fmla="*/ 2147483647 w 134"/>
                  <a:gd name="T17" fmla="*/ 2147483647 h 146"/>
                  <a:gd name="T18" fmla="*/ 2147483647 w 134"/>
                  <a:gd name="T19" fmla="*/ 2147483647 h 146"/>
                  <a:gd name="T20" fmla="*/ 2147483647 w 134"/>
                  <a:gd name="T21" fmla="*/ 2147483647 h 146"/>
                  <a:gd name="T22" fmla="*/ 2147483647 w 134"/>
                  <a:gd name="T23" fmla="*/ 2147483647 h 146"/>
                  <a:gd name="T24" fmla="*/ 2147483647 w 134"/>
                  <a:gd name="T25" fmla="*/ 2147483647 h 146"/>
                  <a:gd name="T26" fmla="*/ 2147483647 w 134"/>
                  <a:gd name="T27" fmla="*/ 0 h 146"/>
                  <a:gd name="T28" fmla="*/ 2147483647 w 134"/>
                  <a:gd name="T29" fmla="*/ 2147483647 h 146"/>
                  <a:gd name="T30" fmla="*/ 2147483647 w 134"/>
                  <a:gd name="T31" fmla="*/ 2147483647 h 146"/>
                  <a:gd name="T32" fmla="*/ 2147483647 w 134"/>
                  <a:gd name="T33" fmla="*/ 2147483647 h 146"/>
                  <a:gd name="T34" fmla="*/ 2147483647 w 134"/>
                  <a:gd name="T35" fmla="*/ 2147483647 h 146"/>
                  <a:gd name="T36" fmla="*/ 2147483647 w 134"/>
                  <a:gd name="T37" fmla="*/ 2147483647 h 146"/>
                  <a:gd name="T38" fmla="*/ 2147483647 w 134"/>
                  <a:gd name="T39" fmla="*/ 2147483647 h 146"/>
                  <a:gd name="T40" fmla="*/ 2147483647 w 134"/>
                  <a:gd name="T41" fmla="*/ 2147483647 h 146"/>
                  <a:gd name="T42" fmla="*/ 2147483647 w 134"/>
                  <a:gd name="T43" fmla="*/ 2147483647 h 146"/>
                  <a:gd name="T44" fmla="*/ 2147483647 w 134"/>
                  <a:gd name="T45" fmla="*/ 2147483647 h 146"/>
                  <a:gd name="T46" fmla="*/ 0 w 134"/>
                  <a:gd name="T47" fmla="*/ 2147483647 h 146"/>
                  <a:gd name="T48" fmla="*/ 2147483647 w 134"/>
                  <a:gd name="T49" fmla="*/ 2147483647 h 146"/>
                  <a:gd name="T50" fmla="*/ 2147483647 w 134"/>
                  <a:gd name="T51" fmla="*/ 2147483647 h 146"/>
                  <a:gd name="T52" fmla="*/ 2147483647 w 134"/>
                  <a:gd name="T53" fmla="*/ 2147483647 h 146"/>
                  <a:gd name="T54" fmla="*/ 2147483647 w 134"/>
                  <a:gd name="T55" fmla="*/ 2147483647 h 146"/>
                  <a:gd name="T56" fmla="*/ 2147483647 w 134"/>
                  <a:gd name="T57" fmla="*/ 2147483647 h 146"/>
                  <a:gd name="T58" fmla="*/ 2147483647 w 134"/>
                  <a:gd name="T59" fmla="*/ 2147483647 h 146"/>
                  <a:gd name="T60" fmla="*/ 2147483647 w 134"/>
                  <a:gd name="T61" fmla="*/ 0 h 1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4"/>
                  <a:gd name="T94" fmla="*/ 0 h 146"/>
                  <a:gd name="T95" fmla="*/ 134 w 134"/>
                  <a:gd name="T96" fmla="*/ 146 h 1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4" h="146">
                    <a:moveTo>
                      <a:pt x="115" y="7"/>
                    </a:moveTo>
                    <a:lnTo>
                      <a:pt x="38" y="19"/>
                    </a:lnTo>
                    <a:lnTo>
                      <a:pt x="52" y="29"/>
                    </a:lnTo>
                    <a:lnTo>
                      <a:pt x="54" y="31"/>
                    </a:lnTo>
                    <a:lnTo>
                      <a:pt x="54" y="33"/>
                    </a:lnTo>
                    <a:lnTo>
                      <a:pt x="8" y="104"/>
                    </a:lnTo>
                    <a:lnTo>
                      <a:pt x="64" y="139"/>
                    </a:lnTo>
                    <a:lnTo>
                      <a:pt x="85" y="108"/>
                    </a:lnTo>
                    <a:lnTo>
                      <a:pt x="110" y="71"/>
                    </a:lnTo>
                    <a:lnTo>
                      <a:pt x="111" y="69"/>
                    </a:lnTo>
                    <a:lnTo>
                      <a:pt x="113" y="71"/>
                    </a:lnTo>
                    <a:lnTo>
                      <a:pt x="129" y="82"/>
                    </a:lnTo>
                    <a:lnTo>
                      <a:pt x="115" y="7"/>
                    </a:lnTo>
                    <a:close/>
                    <a:moveTo>
                      <a:pt x="118" y="0"/>
                    </a:moveTo>
                    <a:lnTo>
                      <a:pt x="120" y="3"/>
                    </a:lnTo>
                    <a:lnTo>
                      <a:pt x="134" y="87"/>
                    </a:lnTo>
                    <a:lnTo>
                      <a:pt x="134" y="92"/>
                    </a:lnTo>
                    <a:lnTo>
                      <a:pt x="131" y="90"/>
                    </a:lnTo>
                    <a:lnTo>
                      <a:pt x="111" y="76"/>
                    </a:lnTo>
                    <a:lnTo>
                      <a:pt x="90" y="110"/>
                    </a:lnTo>
                    <a:lnTo>
                      <a:pt x="68" y="144"/>
                    </a:lnTo>
                    <a:lnTo>
                      <a:pt x="64" y="146"/>
                    </a:lnTo>
                    <a:lnTo>
                      <a:pt x="3" y="108"/>
                    </a:lnTo>
                    <a:lnTo>
                      <a:pt x="0" y="106"/>
                    </a:lnTo>
                    <a:lnTo>
                      <a:pt x="1" y="104"/>
                    </a:lnTo>
                    <a:lnTo>
                      <a:pt x="47" y="33"/>
                    </a:lnTo>
                    <a:lnTo>
                      <a:pt x="31" y="21"/>
                    </a:lnTo>
                    <a:lnTo>
                      <a:pt x="24" y="15"/>
                    </a:lnTo>
                    <a:lnTo>
                      <a:pt x="31" y="15"/>
                    </a:lnTo>
                    <a:lnTo>
                      <a:pt x="117" y="1"/>
                    </a:lnTo>
                    <a:lnTo>
                      <a:pt x="118"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77" name="Freeform 143"/>
              <p:cNvSpPr>
                <a:spLocks/>
              </p:cNvSpPr>
              <p:nvPr/>
            </p:nvSpPr>
            <p:spPr bwMode="auto">
              <a:xfrm>
                <a:off x="673100" y="4259263"/>
                <a:ext cx="188913" cy="265113"/>
              </a:xfrm>
              <a:custGeom>
                <a:avLst/>
                <a:gdLst>
                  <a:gd name="T0" fmla="*/ 2147483647 w 119"/>
                  <a:gd name="T1" fmla="*/ 0 h 167"/>
                  <a:gd name="T2" fmla="*/ 2147483647 w 119"/>
                  <a:gd name="T3" fmla="*/ 2147483647 h 167"/>
                  <a:gd name="T4" fmla="*/ 2147483647 w 119"/>
                  <a:gd name="T5" fmla="*/ 2147483647 h 167"/>
                  <a:gd name="T6" fmla="*/ 2147483647 w 119"/>
                  <a:gd name="T7" fmla="*/ 2147483647 h 167"/>
                  <a:gd name="T8" fmla="*/ 2147483647 w 119"/>
                  <a:gd name="T9" fmla="*/ 2147483647 h 167"/>
                  <a:gd name="T10" fmla="*/ 2147483647 w 119"/>
                  <a:gd name="T11" fmla="*/ 2147483647 h 167"/>
                  <a:gd name="T12" fmla="*/ 0 w 119"/>
                  <a:gd name="T13" fmla="*/ 2147483647 h 167"/>
                  <a:gd name="T14" fmla="*/ 2147483647 w 119"/>
                  <a:gd name="T15" fmla="*/ 0 h 167"/>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167"/>
                  <a:gd name="T26" fmla="*/ 119 w 119"/>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167">
                    <a:moveTo>
                      <a:pt x="47" y="0"/>
                    </a:moveTo>
                    <a:lnTo>
                      <a:pt x="117" y="45"/>
                    </a:lnTo>
                    <a:lnTo>
                      <a:pt x="94" y="50"/>
                    </a:lnTo>
                    <a:lnTo>
                      <a:pt x="119" y="148"/>
                    </a:lnTo>
                    <a:lnTo>
                      <a:pt x="49" y="167"/>
                    </a:lnTo>
                    <a:lnTo>
                      <a:pt x="23" y="68"/>
                    </a:lnTo>
                    <a:lnTo>
                      <a:pt x="0" y="73"/>
                    </a:lnTo>
                    <a:lnTo>
                      <a:pt x="47" y="0"/>
                    </a:lnTo>
                    <a:close/>
                  </a:path>
                </a:pathLst>
              </a:custGeom>
              <a:solidFill>
                <a:srgbClr val="A6A4D4"/>
              </a:solidFill>
              <a:ln w="0">
                <a:solidFill>
                  <a:srgbClr val="A6A4D4"/>
                </a:solidFill>
                <a:prstDash val="solid"/>
                <a:round/>
                <a:headEnd/>
                <a:tailEnd/>
              </a:ln>
            </p:spPr>
            <p:txBody>
              <a:bodyPr/>
              <a:lstStyle/>
              <a:p>
                <a:endParaRPr lang="en-US" smtClean="0">
                  <a:solidFill>
                    <a:prstClr val="black"/>
                  </a:solidFill>
                  <a:latin typeface="Arial"/>
                </a:endParaRPr>
              </a:p>
            </p:txBody>
          </p:sp>
          <p:sp>
            <p:nvSpPr>
              <p:cNvPr id="2378" name="Freeform 144"/>
              <p:cNvSpPr>
                <a:spLocks noEditPoints="1"/>
              </p:cNvSpPr>
              <p:nvPr/>
            </p:nvSpPr>
            <p:spPr bwMode="auto">
              <a:xfrm>
                <a:off x="665163" y="4252913"/>
                <a:ext cx="204788" cy="277813"/>
              </a:xfrm>
              <a:custGeom>
                <a:avLst/>
                <a:gdLst>
                  <a:gd name="T0" fmla="*/ 2147483647 w 129"/>
                  <a:gd name="T1" fmla="*/ 2147483647 h 175"/>
                  <a:gd name="T2" fmla="*/ 2147483647 w 129"/>
                  <a:gd name="T3" fmla="*/ 2147483647 h 175"/>
                  <a:gd name="T4" fmla="*/ 2147483647 w 129"/>
                  <a:gd name="T5" fmla="*/ 2147483647 h 175"/>
                  <a:gd name="T6" fmla="*/ 2147483647 w 129"/>
                  <a:gd name="T7" fmla="*/ 2147483647 h 175"/>
                  <a:gd name="T8" fmla="*/ 2147483647 w 129"/>
                  <a:gd name="T9" fmla="*/ 2147483647 h 175"/>
                  <a:gd name="T10" fmla="*/ 2147483647 w 129"/>
                  <a:gd name="T11" fmla="*/ 2147483647 h 175"/>
                  <a:gd name="T12" fmla="*/ 2147483647 w 129"/>
                  <a:gd name="T13" fmla="*/ 2147483647 h 175"/>
                  <a:gd name="T14" fmla="*/ 2147483647 w 129"/>
                  <a:gd name="T15" fmla="*/ 2147483647 h 175"/>
                  <a:gd name="T16" fmla="*/ 2147483647 w 129"/>
                  <a:gd name="T17" fmla="*/ 2147483647 h 175"/>
                  <a:gd name="T18" fmla="*/ 2147483647 w 129"/>
                  <a:gd name="T19" fmla="*/ 2147483647 h 175"/>
                  <a:gd name="T20" fmla="*/ 2147483647 w 129"/>
                  <a:gd name="T21" fmla="*/ 2147483647 h 175"/>
                  <a:gd name="T22" fmla="*/ 2147483647 w 129"/>
                  <a:gd name="T23" fmla="*/ 2147483647 h 175"/>
                  <a:gd name="T24" fmla="*/ 2147483647 w 129"/>
                  <a:gd name="T25" fmla="*/ 2147483647 h 175"/>
                  <a:gd name="T26" fmla="*/ 2147483647 w 129"/>
                  <a:gd name="T27" fmla="*/ 0 h 175"/>
                  <a:gd name="T28" fmla="*/ 2147483647 w 129"/>
                  <a:gd name="T29" fmla="*/ 2147483647 h 175"/>
                  <a:gd name="T30" fmla="*/ 2147483647 w 129"/>
                  <a:gd name="T31" fmla="*/ 2147483647 h 175"/>
                  <a:gd name="T32" fmla="*/ 2147483647 w 129"/>
                  <a:gd name="T33" fmla="*/ 2147483647 h 175"/>
                  <a:gd name="T34" fmla="*/ 2147483647 w 129"/>
                  <a:gd name="T35" fmla="*/ 2147483647 h 175"/>
                  <a:gd name="T36" fmla="*/ 2147483647 w 129"/>
                  <a:gd name="T37" fmla="*/ 2147483647 h 175"/>
                  <a:gd name="T38" fmla="*/ 2147483647 w 129"/>
                  <a:gd name="T39" fmla="*/ 2147483647 h 175"/>
                  <a:gd name="T40" fmla="*/ 2147483647 w 129"/>
                  <a:gd name="T41" fmla="*/ 2147483647 h 175"/>
                  <a:gd name="T42" fmla="*/ 2147483647 w 129"/>
                  <a:gd name="T43" fmla="*/ 2147483647 h 175"/>
                  <a:gd name="T44" fmla="*/ 2147483647 w 129"/>
                  <a:gd name="T45" fmla="*/ 2147483647 h 175"/>
                  <a:gd name="T46" fmla="*/ 2147483647 w 129"/>
                  <a:gd name="T47" fmla="*/ 2147483647 h 175"/>
                  <a:gd name="T48" fmla="*/ 2147483647 w 129"/>
                  <a:gd name="T49" fmla="*/ 2147483647 h 175"/>
                  <a:gd name="T50" fmla="*/ 2147483647 w 129"/>
                  <a:gd name="T51" fmla="*/ 2147483647 h 175"/>
                  <a:gd name="T52" fmla="*/ 2147483647 w 129"/>
                  <a:gd name="T53" fmla="*/ 2147483647 h 175"/>
                  <a:gd name="T54" fmla="*/ 2147483647 w 129"/>
                  <a:gd name="T55" fmla="*/ 2147483647 h 175"/>
                  <a:gd name="T56" fmla="*/ 0 w 129"/>
                  <a:gd name="T57" fmla="*/ 2147483647 h 175"/>
                  <a:gd name="T58" fmla="*/ 2147483647 w 129"/>
                  <a:gd name="T59" fmla="*/ 2147483647 h 175"/>
                  <a:gd name="T60" fmla="*/ 2147483647 w 129"/>
                  <a:gd name="T61" fmla="*/ 2147483647 h 175"/>
                  <a:gd name="T62" fmla="*/ 2147483647 w 129"/>
                  <a:gd name="T63" fmla="*/ 0 h 1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
                  <a:gd name="T97" fmla="*/ 0 h 175"/>
                  <a:gd name="T98" fmla="*/ 129 w 129"/>
                  <a:gd name="T99" fmla="*/ 175 h 1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 h="175">
                    <a:moveTo>
                      <a:pt x="54" y="9"/>
                    </a:moveTo>
                    <a:lnTo>
                      <a:pt x="12" y="74"/>
                    </a:lnTo>
                    <a:lnTo>
                      <a:pt x="28" y="70"/>
                    </a:lnTo>
                    <a:lnTo>
                      <a:pt x="30" y="68"/>
                    </a:lnTo>
                    <a:lnTo>
                      <a:pt x="31" y="72"/>
                    </a:lnTo>
                    <a:lnTo>
                      <a:pt x="58" y="170"/>
                    </a:lnTo>
                    <a:lnTo>
                      <a:pt x="122" y="150"/>
                    </a:lnTo>
                    <a:lnTo>
                      <a:pt x="108" y="105"/>
                    </a:lnTo>
                    <a:lnTo>
                      <a:pt x="98" y="54"/>
                    </a:lnTo>
                    <a:lnTo>
                      <a:pt x="96" y="53"/>
                    </a:lnTo>
                    <a:lnTo>
                      <a:pt x="99" y="53"/>
                    </a:lnTo>
                    <a:lnTo>
                      <a:pt x="117" y="49"/>
                    </a:lnTo>
                    <a:lnTo>
                      <a:pt x="54" y="9"/>
                    </a:lnTo>
                    <a:close/>
                    <a:moveTo>
                      <a:pt x="52" y="0"/>
                    </a:moveTo>
                    <a:lnTo>
                      <a:pt x="54" y="2"/>
                    </a:lnTo>
                    <a:lnTo>
                      <a:pt x="124" y="47"/>
                    </a:lnTo>
                    <a:lnTo>
                      <a:pt x="129" y="51"/>
                    </a:lnTo>
                    <a:lnTo>
                      <a:pt x="122" y="53"/>
                    </a:lnTo>
                    <a:lnTo>
                      <a:pt x="103" y="56"/>
                    </a:lnTo>
                    <a:lnTo>
                      <a:pt x="113" y="103"/>
                    </a:lnTo>
                    <a:lnTo>
                      <a:pt x="127" y="152"/>
                    </a:lnTo>
                    <a:lnTo>
                      <a:pt x="127" y="154"/>
                    </a:lnTo>
                    <a:lnTo>
                      <a:pt x="124" y="156"/>
                    </a:lnTo>
                    <a:lnTo>
                      <a:pt x="54" y="175"/>
                    </a:lnTo>
                    <a:lnTo>
                      <a:pt x="52" y="175"/>
                    </a:lnTo>
                    <a:lnTo>
                      <a:pt x="52" y="173"/>
                    </a:lnTo>
                    <a:lnTo>
                      <a:pt x="26" y="75"/>
                    </a:lnTo>
                    <a:lnTo>
                      <a:pt x="5" y="81"/>
                    </a:lnTo>
                    <a:lnTo>
                      <a:pt x="0" y="81"/>
                    </a:lnTo>
                    <a:lnTo>
                      <a:pt x="3" y="77"/>
                    </a:lnTo>
                    <a:lnTo>
                      <a:pt x="51" y="4"/>
                    </a:lnTo>
                    <a:lnTo>
                      <a:pt x="52"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79" name="Freeform 145"/>
              <p:cNvSpPr>
                <a:spLocks/>
              </p:cNvSpPr>
              <p:nvPr/>
            </p:nvSpPr>
            <p:spPr bwMode="auto">
              <a:xfrm>
                <a:off x="5118100" y="1238250"/>
                <a:ext cx="238125" cy="215900"/>
              </a:xfrm>
              <a:custGeom>
                <a:avLst/>
                <a:gdLst>
                  <a:gd name="T0" fmla="*/ 2147483647 w 150"/>
                  <a:gd name="T1" fmla="*/ 0 h 136"/>
                  <a:gd name="T2" fmla="*/ 2147483647 w 150"/>
                  <a:gd name="T3" fmla="*/ 2147483647 h 136"/>
                  <a:gd name="T4" fmla="*/ 2147483647 w 150"/>
                  <a:gd name="T5" fmla="*/ 2147483647 h 136"/>
                  <a:gd name="T6" fmla="*/ 2147483647 w 150"/>
                  <a:gd name="T7" fmla="*/ 2147483647 h 136"/>
                  <a:gd name="T8" fmla="*/ 2147483647 w 150"/>
                  <a:gd name="T9" fmla="*/ 2147483647 h 136"/>
                  <a:gd name="T10" fmla="*/ 2147483647 w 150"/>
                  <a:gd name="T11" fmla="*/ 2147483647 h 136"/>
                  <a:gd name="T12" fmla="*/ 0 w 150"/>
                  <a:gd name="T13" fmla="*/ 2147483647 h 136"/>
                  <a:gd name="T14" fmla="*/ 2147483647 w 150"/>
                  <a:gd name="T15" fmla="*/ 0 h 136"/>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36"/>
                  <a:gd name="T26" fmla="*/ 150 w 150"/>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36">
                    <a:moveTo>
                      <a:pt x="38" y="0"/>
                    </a:moveTo>
                    <a:lnTo>
                      <a:pt x="122" y="58"/>
                    </a:lnTo>
                    <a:lnTo>
                      <a:pt x="136" y="39"/>
                    </a:lnTo>
                    <a:lnTo>
                      <a:pt x="150" y="124"/>
                    </a:lnTo>
                    <a:lnTo>
                      <a:pt x="66" y="136"/>
                    </a:lnTo>
                    <a:lnTo>
                      <a:pt x="80" y="117"/>
                    </a:lnTo>
                    <a:lnTo>
                      <a:pt x="0" y="61"/>
                    </a:lnTo>
                    <a:lnTo>
                      <a:pt x="38" y="0"/>
                    </a:lnTo>
                    <a:close/>
                  </a:path>
                </a:pathLst>
              </a:custGeom>
              <a:solidFill>
                <a:srgbClr val="5C83FD"/>
              </a:solidFill>
              <a:ln w="0">
                <a:solidFill>
                  <a:srgbClr val="5C83FD"/>
                </a:solidFill>
                <a:prstDash val="solid"/>
                <a:round/>
                <a:headEnd/>
                <a:tailEnd/>
              </a:ln>
            </p:spPr>
            <p:txBody>
              <a:bodyPr/>
              <a:lstStyle/>
              <a:p>
                <a:endParaRPr lang="en-US" smtClean="0">
                  <a:solidFill>
                    <a:prstClr val="black"/>
                  </a:solidFill>
                  <a:latin typeface="Arial"/>
                </a:endParaRPr>
              </a:p>
            </p:txBody>
          </p:sp>
          <p:sp>
            <p:nvSpPr>
              <p:cNvPr id="2380" name="Freeform 146"/>
              <p:cNvSpPr>
                <a:spLocks noEditPoints="1"/>
              </p:cNvSpPr>
              <p:nvPr/>
            </p:nvSpPr>
            <p:spPr bwMode="auto">
              <a:xfrm>
                <a:off x="5111750" y="1233488"/>
                <a:ext cx="249238" cy="227013"/>
              </a:xfrm>
              <a:custGeom>
                <a:avLst/>
                <a:gdLst>
                  <a:gd name="T0" fmla="*/ 2147483647 w 157"/>
                  <a:gd name="T1" fmla="*/ 2147483647 h 143"/>
                  <a:gd name="T2" fmla="*/ 2147483647 w 157"/>
                  <a:gd name="T3" fmla="*/ 2147483647 h 143"/>
                  <a:gd name="T4" fmla="*/ 2147483647 w 157"/>
                  <a:gd name="T5" fmla="*/ 2147483647 h 143"/>
                  <a:gd name="T6" fmla="*/ 2147483647 w 157"/>
                  <a:gd name="T7" fmla="*/ 2147483647 h 143"/>
                  <a:gd name="T8" fmla="*/ 2147483647 w 157"/>
                  <a:gd name="T9" fmla="*/ 2147483647 h 143"/>
                  <a:gd name="T10" fmla="*/ 2147483647 w 157"/>
                  <a:gd name="T11" fmla="*/ 2147483647 h 143"/>
                  <a:gd name="T12" fmla="*/ 2147483647 w 157"/>
                  <a:gd name="T13" fmla="*/ 2147483647 h 143"/>
                  <a:gd name="T14" fmla="*/ 2147483647 w 157"/>
                  <a:gd name="T15" fmla="*/ 2147483647 h 143"/>
                  <a:gd name="T16" fmla="*/ 2147483647 w 157"/>
                  <a:gd name="T17" fmla="*/ 2147483647 h 143"/>
                  <a:gd name="T18" fmla="*/ 2147483647 w 157"/>
                  <a:gd name="T19" fmla="*/ 2147483647 h 143"/>
                  <a:gd name="T20" fmla="*/ 2147483647 w 157"/>
                  <a:gd name="T21" fmla="*/ 2147483647 h 143"/>
                  <a:gd name="T22" fmla="*/ 2147483647 w 157"/>
                  <a:gd name="T23" fmla="*/ 2147483647 h 143"/>
                  <a:gd name="T24" fmla="*/ 2147483647 w 157"/>
                  <a:gd name="T25" fmla="*/ 2147483647 h 143"/>
                  <a:gd name="T26" fmla="*/ 2147483647 w 157"/>
                  <a:gd name="T27" fmla="*/ 0 h 143"/>
                  <a:gd name="T28" fmla="*/ 2147483647 w 157"/>
                  <a:gd name="T29" fmla="*/ 2147483647 h 143"/>
                  <a:gd name="T30" fmla="*/ 2147483647 w 157"/>
                  <a:gd name="T31" fmla="*/ 2147483647 h 143"/>
                  <a:gd name="T32" fmla="*/ 2147483647 w 157"/>
                  <a:gd name="T33" fmla="*/ 2147483647 h 143"/>
                  <a:gd name="T34" fmla="*/ 2147483647 w 157"/>
                  <a:gd name="T35" fmla="*/ 2147483647 h 143"/>
                  <a:gd name="T36" fmla="*/ 2147483647 w 157"/>
                  <a:gd name="T37" fmla="*/ 2147483647 h 143"/>
                  <a:gd name="T38" fmla="*/ 2147483647 w 157"/>
                  <a:gd name="T39" fmla="*/ 2147483647 h 143"/>
                  <a:gd name="T40" fmla="*/ 2147483647 w 157"/>
                  <a:gd name="T41" fmla="*/ 2147483647 h 143"/>
                  <a:gd name="T42" fmla="*/ 2147483647 w 157"/>
                  <a:gd name="T43" fmla="*/ 2147483647 h 143"/>
                  <a:gd name="T44" fmla="*/ 2147483647 w 157"/>
                  <a:gd name="T45" fmla="*/ 2147483647 h 143"/>
                  <a:gd name="T46" fmla="*/ 2147483647 w 157"/>
                  <a:gd name="T47" fmla="*/ 2147483647 h 143"/>
                  <a:gd name="T48" fmla="*/ 2147483647 w 157"/>
                  <a:gd name="T49" fmla="*/ 2147483647 h 143"/>
                  <a:gd name="T50" fmla="*/ 2147483647 w 157"/>
                  <a:gd name="T51" fmla="*/ 2147483647 h 143"/>
                  <a:gd name="T52" fmla="*/ 2147483647 w 157"/>
                  <a:gd name="T53" fmla="*/ 2147483647 h 143"/>
                  <a:gd name="T54" fmla="*/ 2147483647 w 157"/>
                  <a:gd name="T55" fmla="*/ 2147483647 h 143"/>
                  <a:gd name="T56" fmla="*/ 2147483647 w 157"/>
                  <a:gd name="T57" fmla="*/ 2147483647 h 143"/>
                  <a:gd name="T58" fmla="*/ 0 w 157"/>
                  <a:gd name="T59" fmla="*/ 2147483647 h 143"/>
                  <a:gd name="T60" fmla="*/ 2147483647 w 157"/>
                  <a:gd name="T61" fmla="*/ 2147483647 h 143"/>
                  <a:gd name="T62" fmla="*/ 2147483647 w 157"/>
                  <a:gd name="T63" fmla="*/ 2147483647 h 143"/>
                  <a:gd name="T64" fmla="*/ 2147483647 w 157"/>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43"/>
                  <a:gd name="T101" fmla="*/ 157 w 157"/>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43">
                    <a:moveTo>
                      <a:pt x="44" y="9"/>
                    </a:moveTo>
                    <a:lnTo>
                      <a:pt x="9" y="64"/>
                    </a:lnTo>
                    <a:lnTo>
                      <a:pt x="46" y="89"/>
                    </a:lnTo>
                    <a:lnTo>
                      <a:pt x="86" y="119"/>
                    </a:lnTo>
                    <a:lnTo>
                      <a:pt x="88" y="120"/>
                    </a:lnTo>
                    <a:lnTo>
                      <a:pt x="86" y="122"/>
                    </a:lnTo>
                    <a:lnTo>
                      <a:pt x="75" y="138"/>
                    </a:lnTo>
                    <a:lnTo>
                      <a:pt x="152" y="126"/>
                    </a:lnTo>
                    <a:lnTo>
                      <a:pt x="138" y="47"/>
                    </a:lnTo>
                    <a:lnTo>
                      <a:pt x="128" y="63"/>
                    </a:lnTo>
                    <a:lnTo>
                      <a:pt x="126" y="64"/>
                    </a:lnTo>
                    <a:lnTo>
                      <a:pt x="84" y="35"/>
                    </a:lnTo>
                    <a:lnTo>
                      <a:pt x="44" y="9"/>
                    </a:lnTo>
                    <a:close/>
                    <a:moveTo>
                      <a:pt x="42" y="0"/>
                    </a:moveTo>
                    <a:lnTo>
                      <a:pt x="44" y="2"/>
                    </a:lnTo>
                    <a:lnTo>
                      <a:pt x="86" y="30"/>
                    </a:lnTo>
                    <a:lnTo>
                      <a:pt x="126" y="57"/>
                    </a:lnTo>
                    <a:lnTo>
                      <a:pt x="138" y="40"/>
                    </a:lnTo>
                    <a:lnTo>
                      <a:pt x="142" y="35"/>
                    </a:lnTo>
                    <a:lnTo>
                      <a:pt x="143" y="42"/>
                    </a:lnTo>
                    <a:lnTo>
                      <a:pt x="157" y="127"/>
                    </a:lnTo>
                    <a:lnTo>
                      <a:pt x="157" y="129"/>
                    </a:lnTo>
                    <a:lnTo>
                      <a:pt x="154" y="131"/>
                    </a:lnTo>
                    <a:lnTo>
                      <a:pt x="70" y="143"/>
                    </a:lnTo>
                    <a:lnTo>
                      <a:pt x="65" y="143"/>
                    </a:lnTo>
                    <a:lnTo>
                      <a:pt x="68" y="138"/>
                    </a:lnTo>
                    <a:lnTo>
                      <a:pt x="81" y="120"/>
                    </a:lnTo>
                    <a:lnTo>
                      <a:pt x="44" y="94"/>
                    </a:lnTo>
                    <a:lnTo>
                      <a:pt x="4" y="68"/>
                    </a:lnTo>
                    <a:lnTo>
                      <a:pt x="0" y="64"/>
                    </a:lnTo>
                    <a:lnTo>
                      <a:pt x="2" y="64"/>
                    </a:lnTo>
                    <a:lnTo>
                      <a:pt x="41" y="3"/>
                    </a:lnTo>
                    <a:lnTo>
                      <a:pt x="42"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81" name="Freeform 147"/>
              <p:cNvSpPr>
                <a:spLocks/>
              </p:cNvSpPr>
              <p:nvPr/>
            </p:nvSpPr>
            <p:spPr bwMode="auto">
              <a:xfrm>
                <a:off x="6021388" y="4957763"/>
                <a:ext cx="207963" cy="246063"/>
              </a:xfrm>
              <a:custGeom>
                <a:avLst/>
                <a:gdLst>
                  <a:gd name="T0" fmla="*/ 2147483647 w 131"/>
                  <a:gd name="T1" fmla="*/ 0 h 155"/>
                  <a:gd name="T2" fmla="*/ 2147483647 w 131"/>
                  <a:gd name="T3" fmla="*/ 2147483647 h 155"/>
                  <a:gd name="T4" fmla="*/ 2147483647 w 131"/>
                  <a:gd name="T5" fmla="*/ 2147483647 h 155"/>
                  <a:gd name="T6" fmla="*/ 2147483647 w 131"/>
                  <a:gd name="T7" fmla="*/ 2147483647 h 155"/>
                  <a:gd name="T8" fmla="*/ 2147483647 w 131"/>
                  <a:gd name="T9" fmla="*/ 2147483647 h 155"/>
                  <a:gd name="T10" fmla="*/ 0 w 131"/>
                  <a:gd name="T11" fmla="*/ 2147483647 h 155"/>
                  <a:gd name="T12" fmla="*/ 2147483647 w 131"/>
                  <a:gd name="T13" fmla="*/ 2147483647 h 155"/>
                  <a:gd name="T14" fmla="*/ 2147483647 w 131"/>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55"/>
                  <a:gd name="T26" fmla="*/ 131 w 131"/>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55">
                    <a:moveTo>
                      <a:pt x="66" y="0"/>
                    </a:moveTo>
                    <a:lnTo>
                      <a:pt x="131" y="31"/>
                    </a:lnTo>
                    <a:lnTo>
                      <a:pt x="85" y="120"/>
                    </a:lnTo>
                    <a:lnTo>
                      <a:pt x="106" y="132"/>
                    </a:lnTo>
                    <a:lnTo>
                      <a:pt x="23" y="155"/>
                    </a:lnTo>
                    <a:lnTo>
                      <a:pt x="0" y="73"/>
                    </a:lnTo>
                    <a:lnTo>
                      <a:pt x="23" y="85"/>
                    </a:lnTo>
                    <a:lnTo>
                      <a:pt x="66" y="0"/>
                    </a:lnTo>
                    <a:close/>
                  </a:path>
                </a:pathLst>
              </a:custGeom>
              <a:solidFill>
                <a:srgbClr val="CC3570"/>
              </a:solidFill>
              <a:ln w="0">
                <a:solidFill>
                  <a:srgbClr val="CC3570"/>
                </a:solidFill>
                <a:prstDash val="solid"/>
                <a:round/>
                <a:headEnd/>
                <a:tailEnd/>
              </a:ln>
            </p:spPr>
            <p:txBody>
              <a:bodyPr/>
              <a:lstStyle/>
              <a:p>
                <a:endParaRPr lang="en-US" smtClean="0">
                  <a:solidFill>
                    <a:prstClr val="black"/>
                  </a:solidFill>
                  <a:latin typeface="Arial"/>
                </a:endParaRPr>
              </a:p>
            </p:txBody>
          </p:sp>
          <p:sp>
            <p:nvSpPr>
              <p:cNvPr id="2382" name="Freeform 148"/>
              <p:cNvSpPr>
                <a:spLocks noEditPoints="1"/>
              </p:cNvSpPr>
              <p:nvPr/>
            </p:nvSpPr>
            <p:spPr bwMode="auto">
              <a:xfrm>
                <a:off x="6015038" y="4951413"/>
                <a:ext cx="219075" cy="257175"/>
              </a:xfrm>
              <a:custGeom>
                <a:avLst/>
                <a:gdLst>
                  <a:gd name="T0" fmla="*/ 2147483647 w 138"/>
                  <a:gd name="T1" fmla="*/ 2147483647 h 162"/>
                  <a:gd name="T2" fmla="*/ 2147483647 w 138"/>
                  <a:gd name="T3" fmla="*/ 2147483647 h 162"/>
                  <a:gd name="T4" fmla="*/ 2147483647 w 138"/>
                  <a:gd name="T5" fmla="*/ 2147483647 h 162"/>
                  <a:gd name="T6" fmla="*/ 2147483647 w 138"/>
                  <a:gd name="T7" fmla="*/ 2147483647 h 162"/>
                  <a:gd name="T8" fmla="*/ 2147483647 w 138"/>
                  <a:gd name="T9" fmla="*/ 2147483647 h 162"/>
                  <a:gd name="T10" fmla="*/ 2147483647 w 138"/>
                  <a:gd name="T11" fmla="*/ 2147483647 h 162"/>
                  <a:gd name="T12" fmla="*/ 2147483647 w 138"/>
                  <a:gd name="T13" fmla="*/ 2147483647 h 162"/>
                  <a:gd name="T14" fmla="*/ 2147483647 w 138"/>
                  <a:gd name="T15" fmla="*/ 2147483647 h 162"/>
                  <a:gd name="T16" fmla="*/ 2147483647 w 138"/>
                  <a:gd name="T17" fmla="*/ 2147483647 h 162"/>
                  <a:gd name="T18" fmla="*/ 2147483647 w 138"/>
                  <a:gd name="T19" fmla="*/ 2147483647 h 162"/>
                  <a:gd name="T20" fmla="*/ 2147483647 w 138"/>
                  <a:gd name="T21" fmla="*/ 2147483647 h 162"/>
                  <a:gd name="T22" fmla="*/ 2147483647 w 138"/>
                  <a:gd name="T23" fmla="*/ 2147483647 h 162"/>
                  <a:gd name="T24" fmla="*/ 2147483647 w 138"/>
                  <a:gd name="T25" fmla="*/ 2147483647 h 162"/>
                  <a:gd name="T26" fmla="*/ 2147483647 w 138"/>
                  <a:gd name="T27" fmla="*/ 2147483647 h 162"/>
                  <a:gd name="T28" fmla="*/ 2147483647 w 138"/>
                  <a:gd name="T29" fmla="*/ 0 h 162"/>
                  <a:gd name="T30" fmla="*/ 2147483647 w 138"/>
                  <a:gd name="T31" fmla="*/ 2147483647 h 162"/>
                  <a:gd name="T32" fmla="*/ 2147483647 w 138"/>
                  <a:gd name="T33" fmla="*/ 2147483647 h 162"/>
                  <a:gd name="T34" fmla="*/ 2147483647 w 138"/>
                  <a:gd name="T35" fmla="*/ 2147483647 h 162"/>
                  <a:gd name="T36" fmla="*/ 2147483647 w 138"/>
                  <a:gd name="T37" fmla="*/ 2147483647 h 162"/>
                  <a:gd name="T38" fmla="*/ 2147483647 w 138"/>
                  <a:gd name="T39" fmla="*/ 2147483647 h 162"/>
                  <a:gd name="T40" fmla="*/ 2147483647 w 138"/>
                  <a:gd name="T41" fmla="*/ 2147483647 h 162"/>
                  <a:gd name="T42" fmla="*/ 2147483647 w 138"/>
                  <a:gd name="T43" fmla="*/ 2147483647 h 162"/>
                  <a:gd name="T44" fmla="*/ 2147483647 w 138"/>
                  <a:gd name="T45" fmla="*/ 2147483647 h 162"/>
                  <a:gd name="T46" fmla="*/ 2147483647 w 138"/>
                  <a:gd name="T47" fmla="*/ 2147483647 h 162"/>
                  <a:gd name="T48" fmla="*/ 2147483647 w 138"/>
                  <a:gd name="T49" fmla="*/ 2147483647 h 162"/>
                  <a:gd name="T50" fmla="*/ 2147483647 w 138"/>
                  <a:gd name="T51" fmla="*/ 2147483647 h 162"/>
                  <a:gd name="T52" fmla="*/ 2147483647 w 138"/>
                  <a:gd name="T53" fmla="*/ 2147483647 h 162"/>
                  <a:gd name="T54" fmla="*/ 2147483647 w 138"/>
                  <a:gd name="T55" fmla="*/ 2147483647 h 162"/>
                  <a:gd name="T56" fmla="*/ 0 w 138"/>
                  <a:gd name="T57" fmla="*/ 2147483647 h 162"/>
                  <a:gd name="T58" fmla="*/ 2147483647 w 138"/>
                  <a:gd name="T59" fmla="*/ 2147483647 h 162"/>
                  <a:gd name="T60" fmla="*/ 2147483647 w 138"/>
                  <a:gd name="T61" fmla="*/ 2147483647 h 162"/>
                  <a:gd name="T62" fmla="*/ 2147483647 w 138"/>
                  <a:gd name="T63" fmla="*/ 2147483647 h 162"/>
                  <a:gd name="T64" fmla="*/ 2147483647 w 138"/>
                  <a:gd name="T65" fmla="*/ 2147483647 h 162"/>
                  <a:gd name="T66" fmla="*/ 2147483647 w 138"/>
                  <a:gd name="T67" fmla="*/ 0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8"/>
                  <a:gd name="T103" fmla="*/ 0 h 162"/>
                  <a:gd name="T104" fmla="*/ 138 w 138"/>
                  <a:gd name="T105" fmla="*/ 162 h 1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8" h="162">
                    <a:moveTo>
                      <a:pt x="72" y="9"/>
                    </a:moveTo>
                    <a:lnTo>
                      <a:pt x="51" y="47"/>
                    </a:lnTo>
                    <a:lnTo>
                      <a:pt x="30" y="91"/>
                    </a:lnTo>
                    <a:lnTo>
                      <a:pt x="28" y="93"/>
                    </a:lnTo>
                    <a:lnTo>
                      <a:pt x="27" y="93"/>
                    </a:lnTo>
                    <a:lnTo>
                      <a:pt x="9" y="84"/>
                    </a:lnTo>
                    <a:lnTo>
                      <a:pt x="30" y="157"/>
                    </a:lnTo>
                    <a:lnTo>
                      <a:pt x="103" y="136"/>
                    </a:lnTo>
                    <a:lnTo>
                      <a:pt x="89" y="127"/>
                    </a:lnTo>
                    <a:lnTo>
                      <a:pt x="86" y="126"/>
                    </a:lnTo>
                    <a:lnTo>
                      <a:pt x="88" y="124"/>
                    </a:lnTo>
                    <a:lnTo>
                      <a:pt x="110" y="79"/>
                    </a:lnTo>
                    <a:lnTo>
                      <a:pt x="131" y="37"/>
                    </a:lnTo>
                    <a:lnTo>
                      <a:pt x="72" y="9"/>
                    </a:lnTo>
                    <a:close/>
                    <a:moveTo>
                      <a:pt x="68" y="0"/>
                    </a:moveTo>
                    <a:lnTo>
                      <a:pt x="72" y="2"/>
                    </a:lnTo>
                    <a:lnTo>
                      <a:pt x="137" y="33"/>
                    </a:lnTo>
                    <a:lnTo>
                      <a:pt x="138" y="33"/>
                    </a:lnTo>
                    <a:lnTo>
                      <a:pt x="138" y="37"/>
                    </a:lnTo>
                    <a:lnTo>
                      <a:pt x="116" y="80"/>
                    </a:lnTo>
                    <a:lnTo>
                      <a:pt x="95" y="124"/>
                    </a:lnTo>
                    <a:lnTo>
                      <a:pt x="112" y="134"/>
                    </a:lnTo>
                    <a:lnTo>
                      <a:pt x="117" y="136"/>
                    </a:lnTo>
                    <a:lnTo>
                      <a:pt x="110" y="140"/>
                    </a:lnTo>
                    <a:lnTo>
                      <a:pt x="27" y="162"/>
                    </a:lnTo>
                    <a:lnTo>
                      <a:pt x="25" y="162"/>
                    </a:lnTo>
                    <a:lnTo>
                      <a:pt x="25" y="161"/>
                    </a:lnTo>
                    <a:lnTo>
                      <a:pt x="2" y="79"/>
                    </a:lnTo>
                    <a:lnTo>
                      <a:pt x="0" y="72"/>
                    </a:lnTo>
                    <a:lnTo>
                      <a:pt x="6" y="75"/>
                    </a:lnTo>
                    <a:lnTo>
                      <a:pt x="27" y="86"/>
                    </a:lnTo>
                    <a:lnTo>
                      <a:pt x="46" y="45"/>
                    </a:lnTo>
                    <a:lnTo>
                      <a:pt x="68" y="4"/>
                    </a:lnTo>
                    <a:lnTo>
                      <a:pt x="68"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83" name="Freeform 149"/>
              <p:cNvSpPr>
                <a:spLocks/>
              </p:cNvSpPr>
              <p:nvPr/>
            </p:nvSpPr>
            <p:spPr bwMode="auto">
              <a:xfrm>
                <a:off x="6289675" y="4260850"/>
                <a:ext cx="185738" cy="258763"/>
              </a:xfrm>
              <a:custGeom>
                <a:avLst/>
                <a:gdLst>
                  <a:gd name="T0" fmla="*/ 2147483647 w 117"/>
                  <a:gd name="T1" fmla="*/ 0 h 163"/>
                  <a:gd name="T2" fmla="*/ 2147483647 w 117"/>
                  <a:gd name="T3" fmla="*/ 2147483647 h 163"/>
                  <a:gd name="T4" fmla="*/ 2147483647 w 117"/>
                  <a:gd name="T5" fmla="*/ 2147483647 h 163"/>
                  <a:gd name="T6" fmla="*/ 2147483647 w 117"/>
                  <a:gd name="T7" fmla="*/ 2147483647 h 163"/>
                  <a:gd name="T8" fmla="*/ 2147483647 w 117"/>
                  <a:gd name="T9" fmla="*/ 2147483647 h 163"/>
                  <a:gd name="T10" fmla="*/ 0 w 117"/>
                  <a:gd name="T11" fmla="*/ 2147483647 h 163"/>
                  <a:gd name="T12" fmla="*/ 2147483647 w 117"/>
                  <a:gd name="T13" fmla="*/ 2147483647 h 163"/>
                  <a:gd name="T14" fmla="*/ 2147483647 w 117"/>
                  <a:gd name="T15" fmla="*/ 0 h 163"/>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163"/>
                  <a:gd name="T26" fmla="*/ 117 w 117"/>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163">
                    <a:moveTo>
                      <a:pt x="44" y="0"/>
                    </a:moveTo>
                    <a:lnTo>
                      <a:pt x="115" y="14"/>
                    </a:lnTo>
                    <a:lnTo>
                      <a:pt x="93" y="112"/>
                    </a:lnTo>
                    <a:lnTo>
                      <a:pt x="117" y="119"/>
                    </a:lnTo>
                    <a:lnTo>
                      <a:pt x="42" y="163"/>
                    </a:lnTo>
                    <a:lnTo>
                      <a:pt x="0" y="89"/>
                    </a:lnTo>
                    <a:lnTo>
                      <a:pt x="23" y="95"/>
                    </a:lnTo>
                    <a:lnTo>
                      <a:pt x="44" y="0"/>
                    </a:lnTo>
                    <a:close/>
                  </a:path>
                </a:pathLst>
              </a:custGeom>
              <a:solidFill>
                <a:srgbClr val="CC3570"/>
              </a:solidFill>
              <a:ln w="0">
                <a:solidFill>
                  <a:srgbClr val="CC3570"/>
                </a:solidFill>
                <a:prstDash val="solid"/>
                <a:round/>
                <a:headEnd/>
                <a:tailEnd/>
              </a:ln>
            </p:spPr>
            <p:txBody>
              <a:bodyPr/>
              <a:lstStyle/>
              <a:p>
                <a:endParaRPr lang="en-US" smtClean="0">
                  <a:solidFill>
                    <a:prstClr val="black"/>
                  </a:solidFill>
                  <a:latin typeface="Arial"/>
                </a:endParaRPr>
              </a:p>
            </p:txBody>
          </p:sp>
          <p:sp>
            <p:nvSpPr>
              <p:cNvPr id="2384" name="Freeform 150"/>
              <p:cNvSpPr>
                <a:spLocks noEditPoints="1"/>
              </p:cNvSpPr>
              <p:nvPr/>
            </p:nvSpPr>
            <p:spPr bwMode="auto">
              <a:xfrm>
                <a:off x="6281738" y="4256088"/>
                <a:ext cx="204788" cy="268288"/>
              </a:xfrm>
              <a:custGeom>
                <a:avLst/>
                <a:gdLst>
                  <a:gd name="T0" fmla="*/ 2147483647 w 129"/>
                  <a:gd name="T1" fmla="*/ 2147483647 h 169"/>
                  <a:gd name="T2" fmla="*/ 2147483647 w 129"/>
                  <a:gd name="T3" fmla="*/ 2147483647 h 169"/>
                  <a:gd name="T4" fmla="*/ 2147483647 w 129"/>
                  <a:gd name="T5" fmla="*/ 2147483647 h 169"/>
                  <a:gd name="T6" fmla="*/ 2147483647 w 129"/>
                  <a:gd name="T7" fmla="*/ 2147483647 h 169"/>
                  <a:gd name="T8" fmla="*/ 2147483647 w 129"/>
                  <a:gd name="T9" fmla="*/ 2147483647 h 169"/>
                  <a:gd name="T10" fmla="*/ 2147483647 w 129"/>
                  <a:gd name="T11" fmla="*/ 2147483647 h 169"/>
                  <a:gd name="T12" fmla="*/ 2147483647 w 129"/>
                  <a:gd name="T13" fmla="*/ 2147483647 h 169"/>
                  <a:gd name="T14" fmla="*/ 2147483647 w 129"/>
                  <a:gd name="T15" fmla="*/ 2147483647 h 169"/>
                  <a:gd name="T16" fmla="*/ 2147483647 w 129"/>
                  <a:gd name="T17" fmla="*/ 2147483647 h 169"/>
                  <a:gd name="T18" fmla="*/ 2147483647 w 129"/>
                  <a:gd name="T19" fmla="*/ 2147483647 h 169"/>
                  <a:gd name="T20" fmla="*/ 2147483647 w 129"/>
                  <a:gd name="T21" fmla="*/ 2147483647 h 169"/>
                  <a:gd name="T22" fmla="*/ 2147483647 w 129"/>
                  <a:gd name="T23" fmla="*/ 2147483647 h 169"/>
                  <a:gd name="T24" fmla="*/ 2147483647 w 129"/>
                  <a:gd name="T25" fmla="*/ 2147483647 h 169"/>
                  <a:gd name="T26" fmla="*/ 2147483647 w 129"/>
                  <a:gd name="T27" fmla="*/ 2147483647 h 169"/>
                  <a:gd name="T28" fmla="*/ 2147483647 w 129"/>
                  <a:gd name="T29" fmla="*/ 0 h 169"/>
                  <a:gd name="T30" fmla="*/ 2147483647 w 129"/>
                  <a:gd name="T31" fmla="*/ 2147483647 h 169"/>
                  <a:gd name="T32" fmla="*/ 2147483647 w 129"/>
                  <a:gd name="T33" fmla="*/ 2147483647 h 169"/>
                  <a:gd name="T34" fmla="*/ 2147483647 w 129"/>
                  <a:gd name="T35" fmla="*/ 2147483647 h 169"/>
                  <a:gd name="T36" fmla="*/ 2147483647 w 129"/>
                  <a:gd name="T37" fmla="*/ 2147483647 h 169"/>
                  <a:gd name="T38" fmla="*/ 2147483647 w 129"/>
                  <a:gd name="T39" fmla="*/ 2147483647 h 169"/>
                  <a:gd name="T40" fmla="*/ 2147483647 w 129"/>
                  <a:gd name="T41" fmla="*/ 2147483647 h 169"/>
                  <a:gd name="T42" fmla="*/ 2147483647 w 129"/>
                  <a:gd name="T43" fmla="*/ 2147483647 h 169"/>
                  <a:gd name="T44" fmla="*/ 2147483647 w 129"/>
                  <a:gd name="T45" fmla="*/ 2147483647 h 169"/>
                  <a:gd name="T46" fmla="*/ 2147483647 w 129"/>
                  <a:gd name="T47" fmla="*/ 2147483647 h 169"/>
                  <a:gd name="T48" fmla="*/ 2147483647 w 129"/>
                  <a:gd name="T49" fmla="*/ 2147483647 h 169"/>
                  <a:gd name="T50" fmla="*/ 2147483647 w 129"/>
                  <a:gd name="T51" fmla="*/ 2147483647 h 169"/>
                  <a:gd name="T52" fmla="*/ 2147483647 w 129"/>
                  <a:gd name="T53" fmla="*/ 2147483647 h 169"/>
                  <a:gd name="T54" fmla="*/ 2147483647 w 129"/>
                  <a:gd name="T55" fmla="*/ 2147483647 h 169"/>
                  <a:gd name="T56" fmla="*/ 0 w 129"/>
                  <a:gd name="T57" fmla="*/ 2147483647 h 169"/>
                  <a:gd name="T58" fmla="*/ 2147483647 w 129"/>
                  <a:gd name="T59" fmla="*/ 2147483647 h 169"/>
                  <a:gd name="T60" fmla="*/ 2147483647 w 129"/>
                  <a:gd name="T61" fmla="*/ 2147483647 h 169"/>
                  <a:gd name="T62" fmla="*/ 2147483647 w 129"/>
                  <a:gd name="T63" fmla="*/ 2147483647 h 169"/>
                  <a:gd name="T64" fmla="*/ 2147483647 w 129"/>
                  <a:gd name="T65" fmla="*/ 2147483647 h 169"/>
                  <a:gd name="T66" fmla="*/ 2147483647 w 129"/>
                  <a:gd name="T67" fmla="*/ 0 h 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9"/>
                  <a:gd name="T103" fmla="*/ 0 h 169"/>
                  <a:gd name="T104" fmla="*/ 129 w 129"/>
                  <a:gd name="T105" fmla="*/ 169 h 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9" h="169">
                    <a:moveTo>
                      <a:pt x="52" y="7"/>
                    </a:moveTo>
                    <a:lnTo>
                      <a:pt x="42" y="52"/>
                    </a:lnTo>
                    <a:lnTo>
                      <a:pt x="31" y="99"/>
                    </a:lnTo>
                    <a:lnTo>
                      <a:pt x="30" y="101"/>
                    </a:lnTo>
                    <a:lnTo>
                      <a:pt x="28" y="101"/>
                    </a:lnTo>
                    <a:lnTo>
                      <a:pt x="12" y="98"/>
                    </a:lnTo>
                    <a:lnTo>
                      <a:pt x="49" y="162"/>
                    </a:lnTo>
                    <a:lnTo>
                      <a:pt x="117" y="124"/>
                    </a:lnTo>
                    <a:lnTo>
                      <a:pt x="98" y="119"/>
                    </a:lnTo>
                    <a:lnTo>
                      <a:pt x="94" y="117"/>
                    </a:lnTo>
                    <a:lnTo>
                      <a:pt x="96" y="115"/>
                    </a:lnTo>
                    <a:lnTo>
                      <a:pt x="106" y="66"/>
                    </a:lnTo>
                    <a:lnTo>
                      <a:pt x="119" y="21"/>
                    </a:lnTo>
                    <a:lnTo>
                      <a:pt x="52" y="7"/>
                    </a:lnTo>
                    <a:close/>
                    <a:moveTo>
                      <a:pt x="47" y="0"/>
                    </a:moveTo>
                    <a:lnTo>
                      <a:pt x="49" y="2"/>
                    </a:lnTo>
                    <a:lnTo>
                      <a:pt x="120" y="16"/>
                    </a:lnTo>
                    <a:lnTo>
                      <a:pt x="124" y="16"/>
                    </a:lnTo>
                    <a:lnTo>
                      <a:pt x="124" y="17"/>
                    </a:lnTo>
                    <a:lnTo>
                      <a:pt x="112" y="68"/>
                    </a:lnTo>
                    <a:lnTo>
                      <a:pt x="101" y="113"/>
                    </a:lnTo>
                    <a:lnTo>
                      <a:pt x="124" y="120"/>
                    </a:lnTo>
                    <a:lnTo>
                      <a:pt x="129" y="122"/>
                    </a:lnTo>
                    <a:lnTo>
                      <a:pt x="124" y="126"/>
                    </a:lnTo>
                    <a:lnTo>
                      <a:pt x="49" y="169"/>
                    </a:lnTo>
                    <a:lnTo>
                      <a:pt x="45" y="169"/>
                    </a:lnTo>
                    <a:lnTo>
                      <a:pt x="45" y="168"/>
                    </a:lnTo>
                    <a:lnTo>
                      <a:pt x="3" y="94"/>
                    </a:lnTo>
                    <a:lnTo>
                      <a:pt x="0" y="89"/>
                    </a:lnTo>
                    <a:lnTo>
                      <a:pt x="5" y="91"/>
                    </a:lnTo>
                    <a:lnTo>
                      <a:pt x="26" y="96"/>
                    </a:lnTo>
                    <a:lnTo>
                      <a:pt x="37" y="51"/>
                    </a:lnTo>
                    <a:lnTo>
                      <a:pt x="47" y="3"/>
                    </a:lnTo>
                    <a:lnTo>
                      <a:pt x="47"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85" name="Freeform 151"/>
              <p:cNvSpPr>
                <a:spLocks/>
              </p:cNvSpPr>
              <p:nvPr/>
            </p:nvSpPr>
            <p:spPr bwMode="auto">
              <a:xfrm>
                <a:off x="5002213" y="6051550"/>
                <a:ext cx="246063" cy="212725"/>
              </a:xfrm>
              <a:custGeom>
                <a:avLst/>
                <a:gdLst>
                  <a:gd name="T0" fmla="*/ 2147483647 w 155"/>
                  <a:gd name="T1" fmla="*/ 0 h 134"/>
                  <a:gd name="T2" fmla="*/ 2147483647 w 155"/>
                  <a:gd name="T3" fmla="*/ 2147483647 h 134"/>
                  <a:gd name="T4" fmla="*/ 2147483647 w 155"/>
                  <a:gd name="T5" fmla="*/ 2147483647 h 134"/>
                  <a:gd name="T6" fmla="*/ 2147483647 w 155"/>
                  <a:gd name="T7" fmla="*/ 2147483647 h 134"/>
                  <a:gd name="T8" fmla="*/ 0 w 155"/>
                  <a:gd name="T9" fmla="*/ 2147483647 h 134"/>
                  <a:gd name="T10" fmla="*/ 2147483647 w 155"/>
                  <a:gd name="T11" fmla="*/ 2147483647 h 134"/>
                  <a:gd name="T12" fmla="*/ 2147483647 w 155"/>
                  <a:gd name="T13" fmla="*/ 2147483647 h 134"/>
                  <a:gd name="T14" fmla="*/ 2147483647 w 155"/>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34"/>
                  <a:gd name="T26" fmla="*/ 155 w 155"/>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34">
                    <a:moveTo>
                      <a:pt x="113" y="0"/>
                    </a:moveTo>
                    <a:lnTo>
                      <a:pt x="155" y="59"/>
                    </a:lnTo>
                    <a:lnTo>
                      <a:pt x="71" y="113"/>
                    </a:lnTo>
                    <a:lnTo>
                      <a:pt x="83" y="134"/>
                    </a:lnTo>
                    <a:lnTo>
                      <a:pt x="0" y="113"/>
                    </a:lnTo>
                    <a:lnTo>
                      <a:pt x="20" y="31"/>
                    </a:lnTo>
                    <a:lnTo>
                      <a:pt x="33" y="52"/>
                    </a:lnTo>
                    <a:lnTo>
                      <a:pt x="113" y="0"/>
                    </a:lnTo>
                    <a:close/>
                  </a:path>
                </a:pathLst>
              </a:custGeom>
              <a:solidFill>
                <a:srgbClr val="68F2EC"/>
              </a:solidFill>
              <a:ln w="0">
                <a:solidFill>
                  <a:srgbClr val="68F2EC"/>
                </a:solidFill>
                <a:prstDash val="solid"/>
                <a:round/>
                <a:headEnd/>
                <a:tailEnd/>
              </a:ln>
            </p:spPr>
            <p:txBody>
              <a:bodyPr/>
              <a:lstStyle/>
              <a:p>
                <a:endParaRPr lang="en-US" smtClean="0">
                  <a:solidFill>
                    <a:prstClr val="black"/>
                  </a:solidFill>
                  <a:latin typeface="Arial"/>
                </a:endParaRPr>
              </a:p>
            </p:txBody>
          </p:sp>
          <p:sp>
            <p:nvSpPr>
              <p:cNvPr id="2386" name="Freeform 152"/>
              <p:cNvSpPr>
                <a:spLocks noEditPoints="1"/>
              </p:cNvSpPr>
              <p:nvPr/>
            </p:nvSpPr>
            <p:spPr bwMode="auto">
              <a:xfrm>
                <a:off x="4995863" y="6045200"/>
                <a:ext cx="257175" cy="225425"/>
              </a:xfrm>
              <a:custGeom>
                <a:avLst/>
                <a:gdLst>
                  <a:gd name="T0" fmla="*/ 2147483647 w 162"/>
                  <a:gd name="T1" fmla="*/ 2147483647 h 142"/>
                  <a:gd name="T2" fmla="*/ 2147483647 w 162"/>
                  <a:gd name="T3" fmla="*/ 2147483647 h 142"/>
                  <a:gd name="T4" fmla="*/ 2147483647 w 162"/>
                  <a:gd name="T5" fmla="*/ 2147483647 h 142"/>
                  <a:gd name="T6" fmla="*/ 2147483647 w 162"/>
                  <a:gd name="T7" fmla="*/ 2147483647 h 142"/>
                  <a:gd name="T8" fmla="*/ 2147483647 w 162"/>
                  <a:gd name="T9" fmla="*/ 2147483647 h 142"/>
                  <a:gd name="T10" fmla="*/ 2147483647 w 162"/>
                  <a:gd name="T11" fmla="*/ 2147483647 h 142"/>
                  <a:gd name="T12" fmla="*/ 2147483647 w 162"/>
                  <a:gd name="T13" fmla="*/ 2147483647 h 142"/>
                  <a:gd name="T14" fmla="*/ 2147483647 w 162"/>
                  <a:gd name="T15" fmla="*/ 2147483647 h 142"/>
                  <a:gd name="T16" fmla="*/ 2147483647 w 162"/>
                  <a:gd name="T17" fmla="*/ 2147483647 h 142"/>
                  <a:gd name="T18" fmla="*/ 2147483647 w 162"/>
                  <a:gd name="T19" fmla="*/ 2147483647 h 142"/>
                  <a:gd name="T20" fmla="*/ 2147483647 w 162"/>
                  <a:gd name="T21" fmla="*/ 2147483647 h 142"/>
                  <a:gd name="T22" fmla="*/ 2147483647 w 162"/>
                  <a:gd name="T23" fmla="*/ 2147483647 h 142"/>
                  <a:gd name="T24" fmla="*/ 2147483647 w 162"/>
                  <a:gd name="T25" fmla="*/ 2147483647 h 142"/>
                  <a:gd name="T26" fmla="*/ 2147483647 w 162"/>
                  <a:gd name="T27" fmla="*/ 2147483647 h 142"/>
                  <a:gd name="T28" fmla="*/ 2147483647 w 162"/>
                  <a:gd name="T29" fmla="*/ 0 h 142"/>
                  <a:gd name="T30" fmla="*/ 2147483647 w 162"/>
                  <a:gd name="T31" fmla="*/ 2147483647 h 142"/>
                  <a:gd name="T32" fmla="*/ 2147483647 w 162"/>
                  <a:gd name="T33" fmla="*/ 2147483647 h 142"/>
                  <a:gd name="T34" fmla="*/ 2147483647 w 162"/>
                  <a:gd name="T35" fmla="*/ 2147483647 h 142"/>
                  <a:gd name="T36" fmla="*/ 2147483647 w 162"/>
                  <a:gd name="T37" fmla="*/ 2147483647 h 142"/>
                  <a:gd name="T38" fmla="*/ 2147483647 w 162"/>
                  <a:gd name="T39" fmla="*/ 2147483647 h 142"/>
                  <a:gd name="T40" fmla="*/ 2147483647 w 162"/>
                  <a:gd name="T41" fmla="*/ 2147483647 h 142"/>
                  <a:gd name="T42" fmla="*/ 2147483647 w 162"/>
                  <a:gd name="T43" fmla="*/ 2147483647 h 142"/>
                  <a:gd name="T44" fmla="*/ 2147483647 w 162"/>
                  <a:gd name="T45" fmla="*/ 2147483647 h 142"/>
                  <a:gd name="T46" fmla="*/ 2147483647 w 162"/>
                  <a:gd name="T47" fmla="*/ 2147483647 h 142"/>
                  <a:gd name="T48" fmla="*/ 0 w 162"/>
                  <a:gd name="T49" fmla="*/ 2147483647 h 142"/>
                  <a:gd name="T50" fmla="*/ 2147483647 w 162"/>
                  <a:gd name="T51" fmla="*/ 2147483647 h 142"/>
                  <a:gd name="T52" fmla="*/ 2147483647 w 162"/>
                  <a:gd name="T53" fmla="*/ 2147483647 h 142"/>
                  <a:gd name="T54" fmla="*/ 2147483647 w 162"/>
                  <a:gd name="T55" fmla="*/ 2147483647 h 142"/>
                  <a:gd name="T56" fmla="*/ 2147483647 w 162"/>
                  <a:gd name="T57" fmla="*/ 2147483647 h 142"/>
                  <a:gd name="T58" fmla="*/ 2147483647 w 162"/>
                  <a:gd name="T59" fmla="*/ 2147483647 h 142"/>
                  <a:gd name="T60" fmla="*/ 2147483647 w 162"/>
                  <a:gd name="T61" fmla="*/ 2147483647 h 142"/>
                  <a:gd name="T62" fmla="*/ 2147483647 w 162"/>
                  <a:gd name="T63" fmla="*/ 2147483647 h 142"/>
                  <a:gd name="T64" fmla="*/ 2147483647 w 162"/>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42"/>
                  <a:gd name="T101" fmla="*/ 162 w 16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42">
                    <a:moveTo>
                      <a:pt x="117" y="9"/>
                    </a:moveTo>
                    <a:lnTo>
                      <a:pt x="79" y="34"/>
                    </a:lnTo>
                    <a:lnTo>
                      <a:pt x="38" y="60"/>
                    </a:lnTo>
                    <a:lnTo>
                      <a:pt x="37" y="60"/>
                    </a:lnTo>
                    <a:lnTo>
                      <a:pt x="35" y="58"/>
                    </a:lnTo>
                    <a:lnTo>
                      <a:pt x="26" y="44"/>
                    </a:lnTo>
                    <a:lnTo>
                      <a:pt x="7" y="117"/>
                    </a:lnTo>
                    <a:lnTo>
                      <a:pt x="82" y="135"/>
                    </a:lnTo>
                    <a:lnTo>
                      <a:pt x="73" y="119"/>
                    </a:lnTo>
                    <a:lnTo>
                      <a:pt x="72" y="117"/>
                    </a:lnTo>
                    <a:lnTo>
                      <a:pt x="75" y="116"/>
                    </a:lnTo>
                    <a:lnTo>
                      <a:pt x="117" y="88"/>
                    </a:lnTo>
                    <a:lnTo>
                      <a:pt x="155" y="63"/>
                    </a:lnTo>
                    <a:lnTo>
                      <a:pt x="117" y="9"/>
                    </a:lnTo>
                    <a:close/>
                    <a:moveTo>
                      <a:pt x="117" y="0"/>
                    </a:moveTo>
                    <a:lnTo>
                      <a:pt x="120" y="4"/>
                    </a:lnTo>
                    <a:lnTo>
                      <a:pt x="162" y="63"/>
                    </a:lnTo>
                    <a:lnTo>
                      <a:pt x="161" y="67"/>
                    </a:lnTo>
                    <a:lnTo>
                      <a:pt x="119" y="93"/>
                    </a:lnTo>
                    <a:lnTo>
                      <a:pt x="80" y="119"/>
                    </a:lnTo>
                    <a:lnTo>
                      <a:pt x="91" y="138"/>
                    </a:lnTo>
                    <a:lnTo>
                      <a:pt x="93" y="142"/>
                    </a:lnTo>
                    <a:lnTo>
                      <a:pt x="87" y="142"/>
                    </a:lnTo>
                    <a:lnTo>
                      <a:pt x="4" y="121"/>
                    </a:lnTo>
                    <a:lnTo>
                      <a:pt x="0" y="119"/>
                    </a:lnTo>
                    <a:lnTo>
                      <a:pt x="2" y="117"/>
                    </a:lnTo>
                    <a:lnTo>
                      <a:pt x="23" y="35"/>
                    </a:lnTo>
                    <a:lnTo>
                      <a:pt x="23" y="28"/>
                    </a:lnTo>
                    <a:lnTo>
                      <a:pt x="28" y="35"/>
                    </a:lnTo>
                    <a:lnTo>
                      <a:pt x="38" y="53"/>
                    </a:lnTo>
                    <a:lnTo>
                      <a:pt x="77" y="28"/>
                    </a:lnTo>
                    <a:lnTo>
                      <a:pt x="117" y="2"/>
                    </a:lnTo>
                    <a:lnTo>
                      <a:pt x="117"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87" name="Freeform 153"/>
              <p:cNvSpPr>
                <a:spLocks/>
              </p:cNvSpPr>
              <p:nvPr/>
            </p:nvSpPr>
            <p:spPr bwMode="auto">
              <a:xfrm>
                <a:off x="5594350" y="5565775"/>
                <a:ext cx="215900" cy="219075"/>
              </a:xfrm>
              <a:custGeom>
                <a:avLst/>
                <a:gdLst>
                  <a:gd name="T0" fmla="*/ 2147483647 w 136"/>
                  <a:gd name="T1" fmla="*/ 0 h 138"/>
                  <a:gd name="T2" fmla="*/ 2147483647 w 136"/>
                  <a:gd name="T3" fmla="*/ 2147483647 h 138"/>
                  <a:gd name="T4" fmla="*/ 2147483647 w 136"/>
                  <a:gd name="T5" fmla="*/ 2147483647 h 138"/>
                  <a:gd name="T6" fmla="*/ 2147483647 w 136"/>
                  <a:gd name="T7" fmla="*/ 2147483647 h 138"/>
                  <a:gd name="T8" fmla="*/ 0 w 136"/>
                  <a:gd name="T9" fmla="*/ 2147483647 h 138"/>
                  <a:gd name="T10" fmla="*/ 0 w 136"/>
                  <a:gd name="T11" fmla="*/ 2147483647 h 138"/>
                  <a:gd name="T12" fmla="*/ 2147483647 w 136"/>
                  <a:gd name="T13" fmla="*/ 2147483647 h 138"/>
                  <a:gd name="T14" fmla="*/ 2147483647 w 136"/>
                  <a:gd name="T15" fmla="*/ 0 h 138"/>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38"/>
                  <a:gd name="T26" fmla="*/ 136 w 136"/>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38">
                    <a:moveTo>
                      <a:pt x="82" y="0"/>
                    </a:moveTo>
                    <a:lnTo>
                      <a:pt x="136" y="48"/>
                    </a:lnTo>
                    <a:lnTo>
                      <a:pt x="70" y="121"/>
                    </a:lnTo>
                    <a:lnTo>
                      <a:pt x="87" y="138"/>
                    </a:lnTo>
                    <a:lnTo>
                      <a:pt x="0" y="138"/>
                    </a:lnTo>
                    <a:lnTo>
                      <a:pt x="0" y="55"/>
                    </a:lnTo>
                    <a:lnTo>
                      <a:pt x="18" y="72"/>
                    </a:lnTo>
                    <a:lnTo>
                      <a:pt x="82" y="0"/>
                    </a:lnTo>
                    <a:close/>
                  </a:path>
                </a:pathLst>
              </a:custGeom>
              <a:solidFill>
                <a:srgbClr val="CC3570"/>
              </a:solidFill>
              <a:ln w="0">
                <a:solidFill>
                  <a:srgbClr val="CC3570"/>
                </a:solidFill>
                <a:prstDash val="solid"/>
                <a:round/>
                <a:headEnd/>
                <a:tailEnd/>
              </a:ln>
            </p:spPr>
            <p:txBody>
              <a:bodyPr/>
              <a:lstStyle/>
              <a:p>
                <a:endParaRPr lang="en-US" smtClean="0">
                  <a:solidFill>
                    <a:prstClr val="black"/>
                  </a:solidFill>
                  <a:latin typeface="Arial"/>
                </a:endParaRPr>
              </a:p>
            </p:txBody>
          </p:sp>
          <p:sp>
            <p:nvSpPr>
              <p:cNvPr id="2388" name="Freeform 154"/>
              <p:cNvSpPr>
                <a:spLocks noEditPoints="1"/>
              </p:cNvSpPr>
              <p:nvPr/>
            </p:nvSpPr>
            <p:spPr bwMode="auto">
              <a:xfrm>
                <a:off x="5591175" y="5561013"/>
                <a:ext cx="225425" cy="230188"/>
              </a:xfrm>
              <a:custGeom>
                <a:avLst/>
                <a:gdLst>
                  <a:gd name="T0" fmla="*/ 2147483647 w 142"/>
                  <a:gd name="T1" fmla="*/ 2147483647 h 145"/>
                  <a:gd name="T2" fmla="*/ 2147483647 w 142"/>
                  <a:gd name="T3" fmla="*/ 2147483647 h 145"/>
                  <a:gd name="T4" fmla="*/ 2147483647 w 142"/>
                  <a:gd name="T5" fmla="*/ 2147483647 h 145"/>
                  <a:gd name="T6" fmla="*/ 2147483647 w 142"/>
                  <a:gd name="T7" fmla="*/ 2147483647 h 145"/>
                  <a:gd name="T8" fmla="*/ 2147483647 w 142"/>
                  <a:gd name="T9" fmla="*/ 2147483647 h 145"/>
                  <a:gd name="T10" fmla="*/ 2147483647 w 142"/>
                  <a:gd name="T11" fmla="*/ 2147483647 h 145"/>
                  <a:gd name="T12" fmla="*/ 2147483647 w 142"/>
                  <a:gd name="T13" fmla="*/ 2147483647 h 145"/>
                  <a:gd name="T14" fmla="*/ 2147483647 w 142"/>
                  <a:gd name="T15" fmla="*/ 2147483647 h 145"/>
                  <a:gd name="T16" fmla="*/ 2147483647 w 142"/>
                  <a:gd name="T17" fmla="*/ 2147483647 h 145"/>
                  <a:gd name="T18" fmla="*/ 2147483647 w 142"/>
                  <a:gd name="T19" fmla="*/ 2147483647 h 145"/>
                  <a:gd name="T20" fmla="*/ 2147483647 w 142"/>
                  <a:gd name="T21" fmla="*/ 2147483647 h 145"/>
                  <a:gd name="T22" fmla="*/ 2147483647 w 142"/>
                  <a:gd name="T23" fmla="*/ 2147483647 h 145"/>
                  <a:gd name="T24" fmla="*/ 2147483647 w 142"/>
                  <a:gd name="T25" fmla="*/ 2147483647 h 145"/>
                  <a:gd name="T26" fmla="*/ 2147483647 w 142"/>
                  <a:gd name="T27" fmla="*/ 0 h 145"/>
                  <a:gd name="T28" fmla="*/ 2147483647 w 142"/>
                  <a:gd name="T29" fmla="*/ 2147483647 h 145"/>
                  <a:gd name="T30" fmla="*/ 2147483647 w 142"/>
                  <a:gd name="T31" fmla="*/ 2147483647 h 145"/>
                  <a:gd name="T32" fmla="*/ 2147483647 w 142"/>
                  <a:gd name="T33" fmla="*/ 2147483647 h 145"/>
                  <a:gd name="T34" fmla="*/ 2147483647 w 142"/>
                  <a:gd name="T35" fmla="*/ 2147483647 h 145"/>
                  <a:gd name="T36" fmla="*/ 2147483647 w 142"/>
                  <a:gd name="T37" fmla="*/ 2147483647 h 145"/>
                  <a:gd name="T38" fmla="*/ 2147483647 w 142"/>
                  <a:gd name="T39" fmla="*/ 2147483647 h 145"/>
                  <a:gd name="T40" fmla="*/ 2147483647 w 142"/>
                  <a:gd name="T41" fmla="*/ 2147483647 h 145"/>
                  <a:gd name="T42" fmla="*/ 2147483647 w 142"/>
                  <a:gd name="T43" fmla="*/ 2147483647 h 145"/>
                  <a:gd name="T44" fmla="*/ 0 w 142"/>
                  <a:gd name="T45" fmla="*/ 2147483647 h 145"/>
                  <a:gd name="T46" fmla="*/ 0 w 142"/>
                  <a:gd name="T47" fmla="*/ 2147483647 h 145"/>
                  <a:gd name="T48" fmla="*/ 2147483647 w 142"/>
                  <a:gd name="T49" fmla="*/ 2147483647 h 145"/>
                  <a:gd name="T50" fmla="*/ 2147483647 w 142"/>
                  <a:gd name="T51" fmla="*/ 2147483647 h 145"/>
                  <a:gd name="T52" fmla="*/ 2147483647 w 142"/>
                  <a:gd name="T53" fmla="*/ 2147483647 h 145"/>
                  <a:gd name="T54" fmla="*/ 2147483647 w 142"/>
                  <a:gd name="T55" fmla="*/ 0 h 1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
                  <a:gd name="T85" fmla="*/ 0 h 145"/>
                  <a:gd name="T86" fmla="*/ 142 w 142"/>
                  <a:gd name="T87" fmla="*/ 145 h 1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 h="145">
                    <a:moveTo>
                      <a:pt x="84" y="7"/>
                    </a:moveTo>
                    <a:lnTo>
                      <a:pt x="54" y="40"/>
                    </a:lnTo>
                    <a:lnTo>
                      <a:pt x="21" y="77"/>
                    </a:lnTo>
                    <a:lnTo>
                      <a:pt x="20" y="79"/>
                    </a:lnTo>
                    <a:lnTo>
                      <a:pt x="6" y="65"/>
                    </a:lnTo>
                    <a:lnTo>
                      <a:pt x="6" y="140"/>
                    </a:lnTo>
                    <a:lnTo>
                      <a:pt x="84" y="140"/>
                    </a:lnTo>
                    <a:lnTo>
                      <a:pt x="68" y="124"/>
                    </a:lnTo>
                    <a:lnTo>
                      <a:pt x="70" y="122"/>
                    </a:lnTo>
                    <a:lnTo>
                      <a:pt x="103" y="87"/>
                    </a:lnTo>
                    <a:lnTo>
                      <a:pt x="135" y="51"/>
                    </a:lnTo>
                    <a:lnTo>
                      <a:pt x="84" y="7"/>
                    </a:lnTo>
                    <a:close/>
                    <a:moveTo>
                      <a:pt x="84" y="0"/>
                    </a:moveTo>
                    <a:lnTo>
                      <a:pt x="86" y="2"/>
                    </a:lnTo>
                    <a:lnTo>
                      <a:pt x="140" y="49"/>
                    </a:lnTo>
                    <a:lnTo>
                      <a:pt x="142" y="51"/>
                    </a:lnTo>
                    <a:lnTo>
                      <a:pt x="140" y="52"/>
                    </a:lnTo>
                    <a:lnTo>
                      <a:pt x="109" y="89"/>
                    </a:lnTo>
                    <a:lnTo>
                      <a:pt x="107" y="91"/>
                    </a:lnTo>
                    <a:lnTo>
                      <a:pt x="75" y="124"/>
                    </a:lnTo>
                    <a:lnTo>
                      <a:pt x="96" y="145"/>
                    </a:lnTo>
                    <a:lnTo>
                      <a:pt x="0" y="145"/>
                    </a:lnTo>
                    <a:lnTo>
                      <a:pt x="0" y="52"/>
                    </a:lnTo>
                    <a:lnTo>
                      <a:pt x="20" y="72"/>
                    </a:lnTo>
                    <a:lnTo>
                      <a:pt x="49" y="38"/>
                    </a:lnTo>
                    <a:lnTo>
                      <a:pt x="82" y="2"/>
                    </a:lnTo>
                    <a:lnTo>
                      <a:pt x="84"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89" name="Freeform 155"/>
              <p:cNvSpPr>
                <a:spLocks/>
              </p:cNvSpPr>
              <p:nvPr/>
            </p:nvSpPr>
            <p:spPr bwMode="auto">
              <a:xfrm>
                <a:off x="1584325" y="5795963"/>
                <a:ext cx="219075" cy="211138"/>
              </a:xfrm>
              <a:custGeom>
                <a:avLst/>
                <a:gdLst>
                  <a:gd name="T0" fmla="*/ 2147483647 w 138"/>
                  <a:gd name="T1" fmla="*/ 0 h 133"/>
                  <a:gd name="T2" fmla="*/ 2147483647 w 138"/>
                  <a:gd name="T3" fmla="*/ 2147483647 h 133"/>
                  <a:gd name="T4" fmla="*/ 2147483647 w 138"/>
                  <a:gd name="T5" fmla="*/ 2147483647 h 133"/>
                  <a:gd name="T6" fmla="*/ 2147483647 w 138"/>
                  <a:gd name="T7" fmla="*/ 2147483647 h 133"/>
                  <a:gd name="T8" fmla="*/ 2147483647 w 138"/>
                  <a:gd name="T9" fmla="*/ 2147483647 h 133"/>
                  <a:gd name="T10" fmla="*/ 2147483647 w 138"/>
                  <a:gd name="T11" fmla="*/ 2147483647 h 133"/>
                  <a:gd name="T12" fmla="*/ 0 w 138"/>
                  <a:gd name="T13" fmla="*/ 2147483647 h 133"/>
                  <a:gd name="T14" fmla="*/ 2147483647 w 138"/>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133"/>
                  <a:gd name="T26" fmla="*/ 138 w 138"/>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133">
                    <a:moveTo>
                      <a:pt x="86" y="0"/>
                    </a:moveTo>
                    <a:lnTo>
                      <a:pt x="68" y="18"/>
                    </a:lnTo>
                    <a:lnTo>
                      <a:pt x="138" y="77"/>
                    </a:lnTo>
                    <a:lnTo>
                      <a:pt x="93" y="133"/>
                    </a:lnTo>
                    <a:lnTo>
                      <a:pt x="21" y="72"/>
                    </a:lnTo>
                    <a:lnTo>
                      <a:pt x="6" y="89"/>
                    </a:lnTo>
                    <a:lnTo>
                      <a:pt x="0" y="4"/>
                    </a:lnTo>
                    <a:lnTo>
                      <a:pt x="86" y="0"/>
                    </a:lnTo>
                    <a:close/>
                  </a:path>
                </a:pathLst>
              </a:custGeom>
              <a:solidFill>
                <a:srgbClr val="1C4007"/>
              </a:solidFill>
              <a:ln w="0">
                <a:solidFill>
                  <a:srgbClr val="1C4007"/>
                </a:solidFill>
                <a:prstDash val="solid"/>
                <a:round/>
                <a:headEnd/>
                <a:tailEnd/>
              </a:ln>
            </p:spPr>
            <p:txBody>
              <a:bodyPr/>
              <a:lstStyle/>
              <a:p>
                <a:endParaRPr lang="en-US" smtClean="0">
                  <a:solidFill>
                    <a:prstClr val="black"/>
                  </a:solidFill>
                  <a:latin typeface="Arial"/>
                </a:endParaRPr>
              </a:p>
            </p:txBody>
          </p:sp>
          <p:sp>
            <p:nvSpPr>
              <p:cNvPr id="2390" name="Freeform 156"/>
              <p:cNvSpPr>
                <a:spLocks noEditPoints="1"/>
              </p:cNvSpPr>
              <p:nvPr/>
            </p:nvSpPr>
            <p:spPr bwMode="auto">
              <a:xfrm>
                <a:off x="1579563" y="5791200"/>
                <a:ext cx="230188" cy="220663"/>
              </a:xfrm>
              <a:custGeom>
                <a:avLst/>
                <a:gdLst>
                  <a:gd name="T0" fmla="*/ 2147483647 w 145"/>
                  <a:gd name="T1" fmla="*/ 2147483647 h 139"/>
                  <a:gd name="T2" fmla="*/ 2147483647 w 145"/>
                  <a:gd name="T3" fmla="*/ 2147483647 h 139"/>
                  <a:gd name="T4" fmla="*/ 2147483647 w 145"/>
                  <a:gd name="T5" fmla="*/ 2147483647 h 139"/>
                  <a:gd name="T6" fmla="*/ 2147483647 w 145"/>
                  <a:gd name="T7" fmla="*/ 2147483647 h 139"/>
                  <a:gd name="T8" fmla="*/ 2147483647 w 145"/>
                  <a:gd name="T9" fmla="*/ 2147483647 h 139"/>
                  <a:gd name="T10" fmla="*/ 2147483647 w 145"/>
                  <a:gd name="T11" fmla="*/ 2147483647 h 139"/>
                  <a:gd name="T12" fmla="*/ 2147483647 w 145"/>
                  <a:gd name="T13" fmla="*/ 2147483647 h 139"/>
                  <a:gd name="T14" fmla="*/ 2147483647 w 145"/>
                  <a:gd name="T15" fmla="*/ 2147483647 h 139"/>
                  <a:gd name="T16" fmla="*/ 2147483647 w 145"/>
                  <a:gd name="T17" fmla="*/ 2147483647 h 139"/>
                  <a:gd name="T18" fmla="*/ 2147483647 w 145"/>
                  <a:gd name="T19" fmla="*/ 2147483647 h 139"/>
                  <a:gd name="T20" fmla="*/ 2147483647 w 145"/>
                  <a:gd name="T21" fmla="*/ 2147483647 h 139"/>
                  <a:gd name="T22" fmla="*/ 2147483647 w 145"/>
                  <a:gd name="T23" fmla="*/ 2147483647 h 139"/>
                  <a:gd name="T24" fmla="*/ 2147483647 w 145"/>
                  <a:gd name="T25" fmla="*/ 2147483647 h 139"/>
                  <a:gd name="T26" fmla="*/ 2147483647 w 145"/>
                  <a:gd name="T27" fmla="*/ 0 h 139"/>
                  <a:gd name="T28" fmla="*/ 2147483647 w 145"/>
                  <a:gd name="T29" fmla="*/ 2147483647 h 139"/>
                  <a:gd name="T30" fmla="*/ 2147483647 w 145"/>
                  <a:gd name="T31" fmla="*/ 2147483647 h 139"/>
                  <a:gd name="T32" fmla="*/ 2147483647 w 145"/>
                  <a:gd name="T33" fmla="*/ 2147483647 h 139"/>
                  <a:gd name="T34" fmla="*/ 2147483647 w 145"/>
                  <a:gd name="T35" fmla="*/ 2147483647 h 139"/>
                  <a:gd name="T36" fmla="*/ 2147483647 w 145"/>
                  <a:gd name="T37" fmla="*/ 2147483647 h 139"/>
                  <a:gd name="T38" fmla="*/ 2147483647 w 145"/>
                  <a:gd name="T39" fmla="*/ 2147483647 h 139"/>
                  <a:gd name="T40" fmla="*/ 2147483647 w 145"/>
                  <a:gd name="T41" fmla="*/ 2147483647 h 139"/>
                  <a:gd name="T42" fmla="*/ 2147483647 w 145"/>
                  <a:gd name="T43" fmla="*/ 2147483647 h 139"/>
                  <a:gd name="T44" fmla="*/ 2147483647 w 145"/>
                  <a:gd name="T45" fmla="*/ 2147483647 h 139"/>
                  <a:gd name="T46" fmla="*/ 2147483647 w 145"/>
                  <a:gd name="T47" fmla="*/ 2147483647 h 139"/>
                  <a:gd name="T48" fmla="*/ 2147483647 w 145"/>
                  <a:gd name="T49" fmla="*/ 2147483647 h 139"/>
                  <a:gd name="T50" fmla="*/ 2147483647 w 145"/>
                  <a:gd name="T51" fmla="*/ 2147483647 h 139"/>
                  <a:gd name="T52" fmla="*/ 2147483647 w 145"/>
                  <a:gd name="T53" fmla="*/ 2147483647 h 139"/>
                  <a:gd name="T54" fmla="*/ 2147483647 w 145"/>
                  <a:gd name="T55" fmla="*/ 2147483647 h 139"/>
                  <a:gd name="T56" fmla="*/ 2147483647 w 145"/>
                  <a:gd name="T57" fmla="*/ 2147483647 h 139"/>
                  <a:gd name="T58" fmla="*/ 2147483647 w 145"/>
                  <a:gd name="T59" fmla="*/ 2147483647 h 139"/>
                  <a:gd name="T60" fmla="*/ 2147483647 w 145"/>
                  <a:gd name="T61" fmla="*/ 2147483647 h 139"/>
                  <a:gd name="T62" fmla="*/ 0 w 145"/>
                  <a:gd name="T63" fmla="*/ 2147483647 h 139"/>
                  <a:gd name="T64" fmla="*/ 2147483647 w 145"/>
                  <a:gd name="T65" fmla="*/ 2147483647 h 139"/>
                  <a:gd name="T66" fmla="*/ 2147483647 w 145"/>
                  <a:gd name="T67" fmla="*/ 2147483647 h 139"/>
                  <a:gd name="T68" fmla="*/ 2147483647 w 145"/>
                  <a:gd name="T69" fmla="*/ 2147483647 h 139"/>
                  <a:gd name="T70" fmla="*/ 2147483647 w 145"/>
                  <a:gd name="T71" fmla="*/ 2147483647 h 139"/>
                  <a:gd name="T72" fmla="*/ 2147483647 w 145"/>
                  <a:gd name="T73" fmla="*/ 2147483647 h 139"/>
                  <a:gd name="T74" fmla="*/ 2147483647 w 145"/>
                  <a:gd name="T75" fmla="*/ 0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139"/>
                  <a:gd name="T116" fmla="*/ 145 w 145"/>
                  <a:gd name="T117" fmla="*/ 139 h 1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139">
                    <a:moveTo>
                      <a:pt x="82" y="7"/>
                    </a:moveTo>
                    <a:lnTo>
                      <a:pt x="7" y="10"/>
                    </a:lnTo>
                    <a:lnTo>
                      <a:pt x="12" y="85"/>
                    </a:lnTo>
                    <a:lnTo>
                      <a:pt x="23" y="73"/>
                    </a:lnTo>
                    <a:lnTo>
                      <a:pt x="24" y="71"/>
                    </a:lnTo>
                    <a:lnTo>
                      <a:pt x="26" y="73"/>
                    </a:lnTo>
                    <a:lnTo>
                      <a:pt x="61" y="103"/>
                    </a:lnTo>
                    <a:lnTo>
                      <a:pt x="96" y="132"/>
                    </a:lnTo>
                    <a:lnTo>
                      <a:pt x="138" y="80"/>
                    </a:lnTo>
                    <a:lnTo>
                      <a:pt x="106" y="54"/>
                    </a:lnTo>
                    <a:lnTo>
                      <a:pt x="70" y="23"/>
                    </a:lnTo>
                    <a:lnTo>
                      <a:pt x="68" y="21"/>
                    </a:lnTo>
                    <a:lnTo>
                      <a:pt x="82" y="7"/>
                    </a:lnTo>
                    <a:close/>
                    <a:moveTo>
                      <a:pt x="96" y="0"/>
                    </a:moveTo>
                    <a:lnTo>
                      <a:pt x="75" y="21"/>
                    </a:lnTo>
                    <a:lnTo>
                      <a:pt x="108" y="49"/>
                    </a:lnTo>
                    <a:lnTo>
                      <a:pt x="143" y="78"/>
                    </a:lnTo>
                    <a:lnTo>
                      <a:pt x="145" y="80"/>
                    </a:lnTo>
                    <a:lnTo>
                      <a:pt x="143" y="82"/>
                    </a:lnTo>
                    <a:lnTo>
                      <a:pt x="98" y="138"/>
                    </a:lnTo>
                    <a:lnTo>
                      <a:pt x="96" y="139"/>
                    </a:lnTo>
                    <a:lnTo>
                      <a:pt x="94" y="138"/>
                    </a:lnTo>
                    <a:lnTo>
                      <a:pt x="59" y="108"/>
                    </a:lnTo>
                    <a:lnTo>
                      <a:pt x="24" y="78"/>
                    </a:lnTo>
                    <a:lnTo>
                      <a:pt x="12" y="92"/>
                    </a:lnTo>
                    <a:lnTo>
                      <a:pt x="10" y="94"/>
                    </a:lnTo>
                    <a:lnTo>
                      <a:pt x="7" y="99"/>
                    </a:lnTo>
                    <a:lnTo>
                      <a:pt x="7" y="92"/>
                    </a:lnTo>
                    <a:lnTo>
                      <a:pt x="2" y="7"/>
                    </a:lnTo>
                    <a:lnTo>
                      <a:pt x="0" y="5"/>
                    </a:lnTo>
                    <a:lnTo>
                      <a:pt x="3" y="5"/>
                    </a:lnTo>
                    <a:lnTo>
                      <a:pt x="87" y="2"/>
                    </a:lnTo>
                    <a:lnTo>
                      <a:pt x="89" y="2"/>
                    </a:lnTo>
                    <a:lnTo>
                      <a:pt x="96"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91" name="Freeform 157"/>
              <p:cNvSpPr>
                <a:spLocks/>
              </p:cNvSpPr>
              <p:nvPr/>
            </p:nvSpPr>
            <p:spPr bwMode="auto">
              <a:xfrm>
                <a:off x="1219200" y="1814513"/>
                <a:ext cx="201613" cy="214313"/>
              </a:xfrm>
              <a:custGeom>
                <a:avLst/>
                <a:gdLst>
                  <a:gd name="T0" fmla="*/ 2147483647 w 127"/>
                  <a:gd name="T1" fmla="*/ 0 h 135"/>
                  <a:gd name="T2" fmla="*/ 2147483647 w 127"/>
                  <a:gd name="T3" fmla="*/ 2147483647 h 135"/>
                  <a:gd name="T4" fmla="*/ 2147483647 w 127"/>
                  <a:gd name="T5" fmla="*/ 2147483647 h 135"/>
                  <a:gd name="T6" fmla="*/ 2147483647 w 127"/>
                  <a:gd name="T7" fmla="*/ 2147483647 h 135"/>
                  <a:gd name="T8" fmla="*/ 0 w 127"/>
                  <a:gd name="T9" fmla="*/ 2147483647 h 135"/>
                  <a:gd name="T10" fmla="*/ 2147483647 w 127"/>
                  <a:gd name="T11" fmla="*/ 2147483647 h 135"/>
                  <a:gd name="T12" fmla="*/ 2147483647 w 127"/>
                  <a:gd name="T13" fmla="*/ 2147483647 h 135"/>
                  <a:gd name="T14" fmla="*/ 2147483647 w 127"/>
                  <a:gd name="T15" fmla="*/ 0 h 135"/>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135"/>
                  <a:gd name="T26" fmla="*/ 127 w 127"/>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135">
                    <a:moveTo>
                      <a:pt x="119" y="0"/>
                    </a:moveTo>
                    <a:lnTo>
                      <a:pt x="127" y="84"/>
                    </a:lnTo>
                    <a:lnTo>
                      <a:pt x="108" y="70"/>
                    </a:lnTo>
                    <a:lnTo>
                      <a:pt x="58" y="135"/>
                    </a:lnTo>
                    <a:lnTo>
                      <a:pt x="0" y="91"/>
                    </a:lnTo>
                    <a:lnTo>
                      <a:pt x="52" y="23"/>
                    </a:lnTo>
                    <a:lnTo>
                      <a:pt x="33" y="9"/>
                    </a:lnTo>
                    <a:lnTo>
                      <a:pt x="119" y="0"/>
                    </a:lnTo>
                    <a:close/>
                  </a:path>
                </a:pathLst>
              </a:custGeom>
              <a:solidFill>
                <a:srgbClr val="47D7F4"/>
              </a:solidFill>
              <a:ln w="0">
                <a:solidFill>
                  <a:srgbClr val="47D7F4"/>
                </a:solidFill>
                <a:prstDash val="solid"/>
                <a:round/>
                <a:headEnd/>
                <a:tailEnd/>
              </a:ln>
            </p:spPr>
            <p:txBody>
              <a:bodyPr/>
              <a:lstStyle/>
              <a:p>
                <a:endParaRPr lang="en-US" smtClean="0">
                  <a:solidFill>
                    <a:prstClr val="black"/>
                  </a:solidFill>
                  <a:latin typeface="Arial"/>
                </a:endParaRPr>
              </a:p>
            </p:txBody>
          </p:sp>
          <p:sp>
            <p:nvSpPr>
              <p:cNvPr id="2392" name="Freeform 158"/>
              <p:cNvSpPr>
                <a:spLocks noEditPoints="1"/>
              </p:cNvSpPr>
              <p:nvPr/>
            </p:nvSpPr>
            <p:spPr bwMode="auto">
              <a:xfrm>
                <a:off x="1214438" y="1809750"/>
                <a:ext cx="212725" cy="223838"/>
              </a:xfrm>
              <a:custGeom>
                <a:avLst/>
                <a:gdLst>
                  <a:gd name="T0" fmla="*/ 2147483647 w 134"/>
                  <a:gd name="T1" fmla="*/ 2147483647 h 141"/>
                  <a:gd name="T2" fmla="*/ 2147483647 w 134"/>
                  <a:gd name="T3" fmla="*/ 2147483647 h 141"/>
                  <a:gd name="T4" fmla="*/ 2147483647 w 134"/>
                  <a:gd name="T5" fmla="*/ 2147483647 h 141"/>
                  <a:gd name="T6" fmla="*/ 2147483647 w 134"/>
                  <a:gd name="T7" fmla="*/ 2147483647 h 141"/>
                  <a:gd name="T8" fmla="*/ 2147483647 w 134"/>
                  <a:gd name="T9" fmla="*/ 2147483647 h 141"/>
                  <a:gd name="T10" fmla="*/ 2147483647 w 134"/>
                  <a:gd name="T11" fmla="*/ 2147483647 h 141"/>
                  <a:gd name="T12" fmla="*/ 2147483647 w 134"/>
                  <a:gd name="T13" fmla="*/ 2147483647 h 141"/>
                  <a:gd name="T14" fmla="*/ 2147483647 w 134"/>
                  <a:gd name="T15" fmla="*/ 2147483647 h 141"/>
                  <a:gd name="T16" fmla="*/ 2147483647 w 134"/>
                  <a:gd name="T17" fmla="*/ 2147483647 h 141"/>
                  <a:gd name="T18" fmla="*/ 2147483647 w 134"/>
                  <a:gd name="T19" fmla="*/ 2147483647 h 141"/>
                  <a:gd name="T20" fmla="*/ 2147483647 w 134"/>
                  <a:gd name="T21" fmla="*/ 2147483647 h 141"/>
                  <a:gd name="T22" fmla="*/ 2147483647 w 134"/>
                  <a:gd name="T23" fmla="*/ 2147483647 h 141"/>
                  <a:gd name="T24" fmla="*/ 2147483647 w 134"/>
                  <a:gd name="T25" fmla="*/ 2147483647 h 141"/>
                  <a:gd name="T26" fmla="*/ 2147483647 w 134"/>
                  <a:gd name="T27" fmla="*/ 2147483647 h 141"/>
                  <a:gd name="T28" fmla="*/ 2147483647 w 134"/>
                  <a:gd name="T29" fmla="*/ 0 h 141"/>
                  <a:gd name="T30" fmla="*/ 2147483647 w 134"/>
                  <a:gd name="T31" fmla="*/ 2147483647 h 141"/>
                  <a:gd name="T32" fmla="*/ 2147483647 w 134"/>
                  <a:gd name="T33" fmla="*/ 2147483647 h 141"/>
                  <a:gd name="T34" fmla="*/ 2147483647 w 134"/>
                  <a:gd name="T35" fmla="*/ 2147483647 h 141"/>
                  <a:gd name="T36" fmla="*/ 2147483647 w 134"/>
                  <a:gd name="T37" fmla="*/ 2147483647 h 141"/>
                  <a:gd name="T38" fmla="*/ 2147483647 w 134"/>
                  <a:gd name="T39" fmla="*/ 2147483647 h 141"/>
                  <a:gd name="T40" fmla="*/ 2147483647 w 134"/>
                  <a:gd name="T41" fmla="*/ 2147483647 h 141"/>
                  <a:gd name="T42" fmla="*/ 2147483647 w 134"/>
                  <a:gd name="T43" fmla="*/ 2147483647 h 141"/>
                  <a:gd name="T44" fmla="*/ 2147483647 w 134"/>
                  <a:gd name="T45" fmla="*/ 2147483647 h 141"/>
                  <a:gd name="T46" fmla="*/ 2147483647 w 134"/>
                  <a:gd name="T47" fmla="*/ 2147483647 h 141"/>
                  <a:gd name="T48" fmla="*/ 0 w 134"/>
                  <a:gd name="T49" fmla="*/ 2147483647 h 141"/>
                  <a:gd name="T50" fmla="*/ 2147483647 w 134"/>
                  <a:gd name="T51" fmla="*/ 2147483647 h 141"/>
                  <a:gd name="T52" fmla="*/ 2147483647 w 134"/>
                  <a:gd name="T53" fmla="*/ 2147483647 h 141"/>
                  <a:gd name="T54" fmla="*/ 2147483647 w 134"/>
                  <a:gd name="T55" fmla="*/ 2147483647 h 141"/>
                  <a:gd name="T56" fmla="*/ 2147483647 w 134"/>
                  <a:gd name="T57" fmla="*/ 2147483647 h 141"/>
                  <a:gd name="T58" fmla="*/ 2147483647 w 134"/>
                  <a:gd name="T59" fmla="*/ 2147483647 h 141"/>
                  <a:gd name="T60" fmla="*/ 2147483647 w 134"/>
                  <a:gd name="T61" fmla="*/ 2147483647 h 141"/>
                  <a:gd name="T62" fmla="*/ 2147483647 w 134"/>
                  <a:gd name="T63" fmla="*/ 2147483647 h 141"/>
                  <a:gd name="T64" fmla="*/ 2147483647 w 134"/>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41"/>
                  <a:gd name="T101" fmla="*/ 134 w 134"/>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41">
                    <a:moveTo>
                      <a:pt x="120" y="7"/>
                    </a:moveTo>
                    <a:lnTo>
                      <a:pt x="43" y="16"/>
                    </a:lnTo>
                    <a:lnTo>
                      <a:pt x="57" y="24"/>
                    </a:lnTo>
                    <a:lnTo>
                      <a:pt x="59" y="26"/>
                    </a:lnTo>
                    <a:lnTo>
                      <a:pt x="57" y="28"/>
                    </a:lnTo>
                    <a:lnTo>
                      <a:pt x="31" y="61"/>
                    </a:lnTo>
                    <a:lnTo>
                      <a:pt x="8" y="94"/>
                    </a:lnTo>
                    <a:lnTo>
                      <a:pt x="61" y="134"/>
                    </a:lnTo>
                    <a:lnTo>
                      <a:pt x="83" y="105"/>
                    </a:lnTo>
                    <a:lnTo>
                      <a:pt x="109" y="71"/>
                    </a:lnTo>
                    <a:lnTo>
                      <a:pt x="111" y="70"/>
                    </a:lnTo>
                    <a:lnTo>
                      <a:pt x="113" y="71"/>
                    </a:lnTo>
                    <a:lnTo>
                      <a:pt x="129" y="82"/>
                    </a:lnTo>
                    <a:lnTo>
                      <a:pt x="120" y="7"/>
                    </a:lnTo>
                    <a:close/>
                    <a:moveTo>
                      <a:pt x="123" y="0"/>
                    </a:moveTo>
                    <a:lnTo>
                      <a:pt x="125" y="3"/>
                    </a:lnTo>
                    <a:lnTo>
                      <a:pt x="134" y="87"/>
                    </a:lnTo>
                    <a:lnTo>
                      <a:pt x="134" y="92"/>
                    </a:lnTo>
                    <a:lnTo>
                      <a:pt x="130" y="91"/>
                    </a:lnTo>
                    <a:lnTo>
                      <a:pt x="111" y="77"/>
                    </a:lnTo>
                    <a:lnTo>
                      <a:pt x="89" y="106"/>
                    </a:lnTo>
                    <a:lnTo>
                      <a:pt x="64" y="140"/>
                    </a:lnTo>
                    <a:lnTo>
                      <a:pt x="61" y="141"/>
                    </a:lnTo>
                    <a:lnTo>
                      <a:pt x="3" y="98"/>
                    </a:lnTo>
                    <a:lnTo>
                      <a:pt x="0" y="94"/>
                    </a:lnTo>
                    <a:lnTo>
                      <a:pt x="1" y="94"/>
                    </a:lnTo>
                    <a:lnTo>
                      <a:pt x="26" y="59"/>
                    </a:lnTo>
                    <a:lnTo>
                      <a:pt x="52" y="26"/>
                    </a:lnTo>
                    <a:lnTo>
                      <a:pt x="36" y="16"/>
                    </a:lnTo>
                    <a:lnTo>
                      <a:pt x="29" y="10"/>
                    </a:lnTo>
                    <a:lnTo>
                      <a:pt x="36" y="10"/>
                    </a:lnTo>
                    <a:lnTo>
                      <a:pt x="122" y="2"/>
                    </a:lnTo>
                    <a:lnTo>
                      <a:pt x="123"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393" name="Freeform 471"/>
              <p:cNvSpPr>
                <a:spLocks/>
              </p:cNvSpPr>
              <p:nvPr/>
            </p:nvSpPr>
            <p:spPr bwMode="auto">
              <a:xfrm>
                <a:off x="3560883" y="790576"/>
                <a:ext cx="45719" cy="83114"/>
              </a:xfrm>
              <a:custGeom>
                <a:avLst/>
                <a:gdLst>
                  <a:gd name="T0" fmla="*/ 2147483647 w 68"/>
                  <a:gd name="T1" fmla="*/ 0 h 74"/>
                  <a:gd name="T2" fmla="*/ 2147483647 w 68"/>
                  <a:gd name="T3" fmla="*/ 2147483647 h 74"/>
                  <a:gd name="T4" fmla="*/ 2147483647 w 68"/>
                  <a:gd name="T5" fmla="*/ 2147483647 h 74"/>
                  <a:gd name="T6" fmla="*/ 0 w 68"/>
                  <a:gd name="T7" fmla="*/ 0 h 74"/>
                  <a:gd name="T8" fmla="*/ 2147483647 w 68"/>
                  <a:gd name="T9" fmla="*/ 0 h 74"/>
                  <a:gd name="T10" fmla="*/ 0 60000 65536"/>
                  <a:gd name="T11" fmla="*/ 0 60000 65536"/>
                  <a:gd name="T12" fmla="*/ 0 60000 65536"/>
                  <a:gd name="T13" fmla="*/ 0 60000 65536"/>
                  <a:gd name="T14" fmla="*/ 0 60000 65536"/>
                  <a:gd name="T15" fmla="*/ 0 w 68"/>
                  <a:gd name="T16" fmla="*/ 0 h 74"/>
                  <a:gd name="T17" fmla="*/ 68 w 68"/>
                  <a:gd name="T18" fmla="*/ 74 h 74"/>
                </a:gdLst>
                <a:ahLst/>
                <a:cxnLst>
                  <a:cxn ang="T10">
                    <a:pos x="T0" y="T1"/>
                  </a:cxn>
                  <a:cxn ang="T11">
                    <a:pos x="T2" y="T3"/>
                  </a:cxn>
                  <a:cxn ang="T12">
                    <a:pos x="T4" y="T5"/>
                  </a:cxn>
                  <a:cxn ang="T13">
                    <a:pos x="T6" y="T7"/>
                  </a:cxn>
                  <a:cxn ang="T14">
                    <a:pos x="T8" y="T9"/>
                  </a:cxn>
                </a:cxnLst>
                <a:rect l="T15" t="T16" r="T17" b="T18"/>
                <a:pathLst>
                  <a:path w="68" h="74">
                    <a:moveTo>
                      <a:pt x="68" y="0"/>
                    </a:moveTo>
                    <a:lnTo>
                      <a:pt x="68" y="72"/>
                    </a:lnTo>
                    <a:lnTo>
                      <a:pt x="2" y="74"/>
                    </a:lnTo>
                    <a:lnTo>
                      <a:pt x="0" y="0"/>
                    </a:lnTo>
                    <a:lnTo>
                      <a:pt x="68" y="0"/>
                    </a:lnTo>
                    <a:close/>
                  </a:path>
                </a:pathLst>
              </a:custGeom>
              <a:solidFill>
                <a:srgbClr val="5C83FD"/>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0">
                    <a:solidFill>
                      <a:srgbClr val="000000"/>
                    </a:solidFill>
                    <a:prstDash val="solid"/>
                    <a:round/>
                    <a:headEnd/>
                    <a:tailEnd/>
                  </a14:hiddenLine>
                </a:ext>
              </a:extLst>
            </p:spPr>
            <p:txBody>
              <a:bodyPr/>
              <a:lstStyle/>
              <a:p>
                <a:endParaRPr lang="en-US" smtClean="0">
                  <a:solidFill>
                    <a:prstClr val="black"/>
                  </a:solidFill>
                  <a:latin typeface="Arial"/>
                </a:endParaRPr>
              </a:p>
            </p:txBody>
          </p:sp>
        </p:grpSp>
        <p:grpSp>
          <p:nvGrpSpPr>
            <p:cNvPr id="6" name="Group 859"/>
            <p:cNvGrpSpPr>
              <a:grpSpLocks/>
            </p:cNvGrpSpPr>
            <p:nvPr/>
          </p:nvGrpSpPr>
          <p:grpSpPr bwMode="auto">
            <a:xfrm>
              <a:off x="99950" y="890650"/>
              <a:ext cx="5105400" cy="5105400"/>
              <a:chOff x="1616075" y="381000"/>
              <a:chExt cx="5911851" cy="5911851"/>
            </a:xfrm>
          </p:grpSpPr>
          <p:sp>
            <p:nvSpPr>
              <p:cNvPr id="19" name="Freeform 778"/>
              <p:cNvSpPr>
                <a:spLocks noEditPoints="1"/>
              </p:cNvSpPr>
              <p:nvPr/>
            </p:nvSpPr>
            <p:spPr bwMode="auto">
              <a:xfrm>
                <a:off x="1687513" y="452438"/>
                <a:ext cx="5770563" cy="5770563"/>
              </a:xfrm>
              <a:custGeom>
                <a:avLst/>
                <a:gdLst>
                  <a:gd name="T0" fmla="*/ 2147483647 w 3635"/>
                  <a:gd name="T1" fmla="*/ 2147483647 h 3635"/>
                  <a:gd name="T2" fmla="*/ 2147483647 w 3635"/>
                  <a:gd name="T3" fmla="*/ 2147483647 h 3635"/>
                  <a:gd name="T4" fmla="*/ 2147483647 w 3635"/>
                  <a:gd name="T5" fmla="*/ 2147483647 h 3635"/>
                  <a:gd name="T6" fmla="*/ 2147483647 w 3635"/>
                  <a:gd name="T7" fmla="*/ 2147483647 h 3635"/>
                  <a:gd name="T8" fmla="*/ 2147483647 w 3635"/>
                  <a:gd name="T9" fmla="*/ 2147483647 h 3635"/>
                  <a:gd name="T10" fmla="*/ 2147483647 w 3635"/>
                  <a:gd name="T11" fmla="*/ 2147483647 h 3635"/>
                  <a:gd name="T12" fmla="*/ 2147483647 w 3635"/>
                  <a:gd name="T13" fmla="*/ 2147483647 h 3635"/>
                  <a:gd name="T14" fmla="*/ 2147483647 w 3635"/>
                  <a:gd name="T15" fmla="*/ 2147483647 h 3635"/>
                  <a:gd name="T16" fmla="*/ 2147483647 w 3635"/>
                  <a:gd name="T17" fmla="*/ 2147483647 h 3635"/>
                  <a:gd name="T18" fmla="*/ 2147483647 w 3635"/>
                  <a:gd name="T19" fmla="*/ 2147483647 h 3635"/>
                  <a:gd name="T20" fmla="*/ 2147483647 w 3635"/>
                  <a:gd name="T21" fmla="*/ 2147483647 h 3635"/>
                  <a:gd name="T22" fmla="*/ 2147483647 w 3635"/>
                  <a:gd name="T23" fmla="*/ 2147483647 h 3635"/>
                  <a:gd name="T24" fmla="*/ 2147483647 w 3635"/>
                  <a:gd name="T25" fmla="*/ 2147483647 h 3635"/>
                  <a:gd name="T26" fmla="*/ 2147483647 w 3635"/>
                  <a:gd name="T27" fmla="*/ 2147483647 h 3635"/>
                  <a:gd name="T28" fmla="*/ 2147483647 w 3635"/>
                  <a:gd name="T29" fmla="*/ 2147483647 h 3635"/>
                  <a:gd name="T30" fmla="*/ 2147483647 w 3635"/>
                  <a:gd name="T31" fmla="*/ 2147483647 h 3635"/>
                  <a:gd name="T32" fmla="*/ 2147483647 w 3635"/>
                  <a:gd name="T33" fmla="*/ 2147483647 h 3635"/>
                  <a:gd name="T34" fmla="*/ 2147483647 w 3635"/>
                  <a:gd name="T35" fmla="*/ 2147483647 h 3635"/>
                  <a:gd name="T36" fmla="*/ 2147483647 w 3635"/>
                  <a:gd name="T37" fmla="*/ 2147483647 h 3635"/>
                  <a:gd name="T38" fmla="*/ 2147483647 w 3635"/>
                  <a:gd name="T39" fmla="*/ 2147483647 h 3635"/>
                  <a:gd name="T40" fmla="*/ 2147483647 w 3635"/>
                  <a:gd name="T41" fmla="*/ 2147483647 h 3635"/>
                  <a:gd name="T42" fmla="*/ 2147483647 w 3635"/>
                  <a:gd name="T43" fmla="*/ 2147483647 h 3635"/>
                  <a:gd name="T44" fmla="*/ 2147483647 w 3635"/>
                  <a:gd name="T45" fmla="*/ 2147483647 h 3635"/>
                  <a:gd name="T46" fmla="*/ 2147483647 w 3635"/>
                  <a:gd name="T47" fmla="*/ 2147483647 h 3635"/>
                  <a:gd name="T48" fmla="*/ 2147483647 w 3635"/>
                  <a:gd name="T49" fmla="*/ 2147483647 h 3635"/>
                  <a:gd name="T50" fmla="*/ 2147483647 w 3635"/>
                  <a:gd name="T51" fmla="*/ 2147483647 h 3635"/>
                  <a:gd name="T52" fmla="*/ 2147483647 w 3635"/>
                  <a:gd name="T53" fmla="*/ 2147483647 h 3635"/>
                  <a:gd name="T54" fmla="*/ 2147483647 w 3635"/>
                  <a:gd name="T55" fmla="*/ 2147483647 h 3635"/>
                  <a:gd name="T56" fmla="*/ 2147483647 w 3635"/>
                  <a:gd name="T57" fmla="*/ 2147483647 h 3635"/>
                  <a:gd name="T58" fmla="*/ 2147483647 w 3635"/>
                  <a:gd name="T59" fmla="*/ 2147483647 h 3635"/>
                  <a:gd name="T60" fmla="*/ 2147483647 w 3635"/>
                  <a:gd name="T61" fmla="*/ 2147483647 h 3635"/>
                  <a:gd name="T62" fmla="*/ 2147483647 w 3635"/>
                  <a:gd name="T63" fmla="*/ 2147483647 h 3635"/>
                  <a:gd name="T64" fmla="*/ 2147483647 w 3635"/>
                  <a:gd name="T65" fmla="*/ 2147483647 h 3635"/>
                  <a:gd name="T66" fmla="*/ 2147483647 w 3635"/>
                  <a:gd name="T67" fmla="*/ 2147483647 h 3635"/>
                  <a:gd name="T68" fmla="*/ 2147483647 w 3635"/>
                  <a:gd name="T69" fmla="*/ 2147483647 h 3635"/>
                  <a:gd name="T70" fmla="*/ 2147483647 w 3635"/>
                  <a:gd name="T71" fmla="*/ 2147483647 h 3635"/>
                  <a:gd name="T72" fmla="*/ 2147483647 w 3635"/>
                  <a:gd name="T73" fmla="*/ 2147483647 h 3635"/>
                  <a:gd name="T74" fmla="*/ 2147483647 w 3635"/>
                  <a:gd name="T75" fmla="*/ 2147483647 h 3635"/>
                  <a:gd name="T76" fmla="*/ 2147483647 w 3635"/>
                  <a:gd name="T77" fmla="*/ 2147483647 h 3635"/>
                  <a:gd name="T78" fmla="*/ 2147483647 w 3635"/>
                  <a:gd name="T79" fmla="*/ 2147483647 h 3635"/>
                  <a:gd name="T80" fmla="*/ 2147483647 w 3635"/>
                  <a:gd name="T81" fmla="*/ 2147483647 h 3635"/>
                  <a:gd name="T82" fmla="*/ 2147483647 w 3635"/>
                  <a:gd name="T83" fmla="*/ 2147483647 h 3635"/>
                  <a:gd name="T84" fmla="*/ 2147483647 w 3635"/>
                  <a:gd name="T85" fmla="*/ 2147483647 h 3635"/>
                  <a:gd name="T86" fmla="*/ 2147483647 w 3635"/>
                  <a:gd name="T87" fmla="*/ 2147483647 h 3635"/>
                  <a:gd name="T88" fmla="*/ 2147483647 w 3635"/>
                  <a:gd name="T89" fmla="*/ 2147483647 h 3635"/>
                  <a:gd name="T90" fmla="*/ 2147483647 w 3635"/>
                  <a:gd name="T91" fmla="*/ 2147483647 h 3635"/>
                  <a:gd name="T92" fmla="*/ 2147483647 w 3635"/>
                  <a:gd name="T93" fmla="*/ 2147483647 h 3635"/>
                  <a:gd name="T94" fmla="*/ 0 w 3635"/>
                  <a:gd name="T95" fmla="*/ 2147483647 h 3635"/>
                  <a:gd name="T96" fmla="*/ 2147483647 w 3635"/>
                  <a:gd name="T97" fmla="*/ 2147483647 h 3635"/>
                  <a:gd name="T98" fmla="*/ 2147483647 w 3635"/>
                  <a:gd name="T99" fmla="*/ 2147483647 h 3635"/>
                  <a:gd name="T100" fmla="*/ 2147483647 w 3635"/>
                  <a:gd name="T101" fmla="*/ 2147483647 h 3635"/>
                  <a:gd name="T102" fmla="*/ 2147483647 w 3635"/>
                  <a:gd name="T103" fmla="*/ 2147483647 h 3635"/>
                  <a:gd name="T104" fmla="*/ 2147483647 w 3635"/>
                  <a:gd name="T105" fmla="*/ 2147483647 h 3635"/>
                  <a:gd name="T106" fmla="*/ 2147483647 w 3635"/>
                  <a:gd name="T107" fmla="*/ 2147483647 h 36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5"/>
                  <a:gd name="T163" fmla="*/ 0 h 3635"/>
                  <a:gd name="T164" fmla="*/ 3635 w 3635"/>
                  <a:gd name="T165" fmla="*/ 3635 h 36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5" h="3635">
                    <a:moveTo>
                      <a:pt x="1817" y="9"/>
                    </a:moveTo>
                    <a:lnTo>
                      <a:pt x="1724" y="10"/>
                    </a:lnTo>
                    <a:lnTo>
                      <a:pt x="1631" y="18"/>
                    </a:lnTo>
                    <a:lnTo>
                      <a:pt x="1541" y="29"/>
                    </a:lnTo>
                    <a:lnTo>
                      <a:pt x="1452" y="46"/>
                    </a:lnTo>
                    <a:lnTo>
                      <a:pt x="1364" y="65"/>
                    </a:lnTo>
                    <a:lnTo>
                      <a:pt x="1278" y="90"/>
                    </a:lnTo>
                    <a:lnTo>
                      <a:pt x="1194" y="119"/>
                    </a:lnTo>
                    <a:lnTo>
                      <a:pt x="1111" y="151"/>
                    </a:lnTo>
                    <a:lnTo>
                      <a:pt x="1034" y="186"/>
                    </a:lnTo>
                    <a:lnTo>
                      <a:pt x="956" y="226"/>
                    </a:lnTo>
                    <a:lnTo>
                      <a:pt x="880" y="270"/>
                    </a:lnTo>
                    <a:lnTo>
                      <a:pt x="806" y="317"/>
                    </a:lnTo>
                    <a:lnTo>
                      <a:pt x="736" y="368"/>
                    </a:lnTo>
                    <a:lnTo>
                      <a:pt x="668" y="422"/>
                    </a:lnTo>
                    <a:lnTo>
                      <a:pt x="601" y="478"/>
                    </a:lnTo>
                    <a:lnTo>
                      <a:pt x="538" y="538"/>
                    </a:lnTo>
                    <a:lnTo>
                      <a:pt x="478" y="601"/>
                    </a:lnTo>
                    <a:lnTo>
                      <a:pt x="422" y="668"/>
                    </a:lnTo>
                    <a:lnTo>
                      <a:pt x="368" y="736"/>
                    </a:lnTo>
                    <a:lnTo>
                      <a:pt x="317" y="806"/>
                    </a:lnTo>
                    <a:lnTo>
                      <a:pt x="270" y="880"/>
                    </a:lnTo>
                    <a:lnTo>
                      <a:pt x="226" y="956"/>
                    </a:lnTo>
                    <a:lnTo>
                      <a:pt x="186" y="1034"/>
                    </a:lnTo>
                    <a:lnTo>
                      <a:pt x="151" y="1111"/>
                    </a:lnTo>
                    <a:lnTo>
                      <a:pt x="119" y="1194"/>
                    </a:lnTo>
                    <a:lnTo>
                      <a:pt x="90" y="1278"/>
                    </a:lnTo>
                    <a:lnTo>
                      <a:pt x="65" y="1364"/>
                    </a:lnTo>
                    <a:lnTo>
                      <a:pt x="46" y="1452"/>
                    </a:lnTo>
                    <a:lnTo>
                      <a:pt x="29" y="1541"/>
                    </a:lnTo>
                    <a:lnTo>
                      <a:pt x="18" y="1631"/>
                    </a:lnTo>
                    <a:lnTo>
                      <a:pt x="10" y="1724"/>
                    </a:lnTo>
                    <a:lnTo>
                      <a:pt x="9" y="1817"/>
                    </a:lnTo>
                    <a:lnTo>
                      <a:pt x="10" y="1910"/>
                    </a:lnTo>
                    <a:lnTo>
                      <a:pt x="18" y="2003"/>
                    </a:lnTo>
                    <a:lnTo>
                      <a:pt x="29" y="2093"/>
                    </a:lnTo>
                    <a:lnTo>
                      <a:pt x="46" y="2182"/>
                    </a:lnTo>
                    <a:lnTo>
                      <a:pt x="65" y="2270"/>
                    </a:lnTo>
                    <a:lnTo>
                      <a:pt x="90" y="2356"/>
                    </a:lnTo>
                    <a:lnTo>
                      <a:pt x="119" y="2440"/>
                    </a:lnTo>
                    <a:lnTo>
                      <a:pt x="151" y="2523"/>
                    </a:lnTo>
                    <a:lnTo>
                      <a:pt x="186" y="2600"/>
                    </a:lnTo>
                    <a:lnTo>
                      <a:pt x="226" y="2678"/>
                    </a:lnTo>
                    <a:lnTo>
                      <a:pt x="270" y="2754"/>
                    </a:lnTo>
                    <a:lnTo>
                      <a:pt x="317" y="2828"/>
                    </a:lnTo>
                    <a:lnTo>
                      <a:pt x="368" y="2898"/>
                    </a:lnTo>
                    <a:lnTo>
                      <a:pt x="422" y="2968"/>
                    </a:lnTo>
                    <a:lnTo>
                      <a:pt x="478" y="3033"/>
                    </a:lnTo>
                    <a:lnTo>
                      <a:pt x="538" y="3096"/>
                    </a:lnTo>
                    <a:lnTo>
                      <a:pt x="601" y="3156"/>
                    </a:lnTo>
                    <a:lnTo>
                      <a:pt x="668" y="3212"/>
                    </a:lnTo>
                    <a:lnTo>
                      <a:pt x="736" y="3266"/>
                    </a:lnTo>
                    <a:lnTo>
                      <a:pt x="806" y="3317"/>
                    </a:lnTo>
                    <a:lnTo>
                      <a:pt x="880" y="3364"/>
                    </a:lnTo>
                    <a:lnTo>
                      <a:pt x="956" y="3408"/>
                    </a:lnTo>
                    <a:lnTo>
                      <a:pt x="1034" y="3448"/>
                    </a:lnTo>
                    <a:lnTo>
                      <a:pt x="1111" y="3483"/>
                    </a:lnTo>
                    <a:lnTo>
                      <a:pt x="1194" y="3515"/>
                    </a:lnTo>
                    <a:lnTo>
                      <a:pt x="1278" y="3544"/>
                    </a:lnTo>
                    <a:lnTo>
                      <a:pt x="1364" y="3569"/>
                    </a:lnTo>
                    <a:lnTo>
                      <a:pt x="1452" y="3588"/>
                    </a:lnTo>
                    <a:lnTo>
                      <a:pt x="1541" y="3605"/>
                    </a:lnTo>
                    <a:lnTo>
                      <a:pt x="1631" y="3616"/>
                    </a:lnTo>
                    <a:lnTo>
                      <a:pt x="1724" y="3624"/>
                    </a:lnTo>
                    <a:lnTo>
                      <a:pt x="1817" y="3626"/>
                    </a:lnTo>
                    <a:lnTo>
                      <a:pt x="1910" y="3624"/>
                    </a:lnTo>
                    <a:lnTo>
                      <a:pt x="2003" y="3616"/>
                    </a:lnTo>
                    <a:lnTo>
                      <a:pt x="2093" y="3605"/>
                    </a:lnTo>
                    <a:lnTo>
                      <a:pt x="2182" y="3588"/>
                    </a:lnTo>
                    <a:lnTo>
                      <a:pt x="2270" y="3569"/>
                    </a:lnTo>
                    <a:lnTo>
                      <a:pt x="2356" y="3544"/>
                    </a:lnTo>
                    <a:lnTo>
                      <a:pt x="2440" y="3515"/>
                    </a:lnTo>
                    <a:lnTo>
                      <a:pt x="2523" y="3483"/>
                    </a:lnTo>
                    <a:lnTo>
                      <a:pt x="2600" y="3448"/>
                    </a:lnTo>
                    <a:lnTo>
                      <a:pt x="2678" y="3408"/>
                    </a:lnTo>
                    <a:lnTo>
                      <a:pt x="2754" y="3364"/>
                    </a:lnTo>
                    <a:lnTo>
                      <a:pt x="2828" y="3317"/>
                    </a:lnTo>
                    <a:lnTo>
                      <a:pt x="2898" y="3266"/>
                    </a:lnTo>
                    <a:lnTo>
                      <a:pt x="2968" y="3212"/>
                    </a:lnTo>
                    <a:lnTo>
                      <a:pt x="3033" y="3156"/>
                    </a:lnTo>
                    <a:lnTo>
                      <a:pt x="3096" y="3096"/>
                    </a:lnTo>
                    <a:lnTo>
                      <a:pt x="3156" y="3033"/>
                    </a:lnTo>
                    <a:lnTo>
                      <a:pt x="3212" y="2968"/>
                    </a:lnTo>
                    <a:lnTo>
                      <a:pt x="3266" y="2898"/>
                    </a:lnTo>
                    <a:lnTo>
                      <a:pt x="3317" y="2828"/>
                    </a:lnTo>
                    <a:lnTo>
                      <a:pt x="3364" y="2754"/>
                    </a:lnTo>
                    <a:lnTo>
                      <a:pt x="3408" y="2678"/>
                    </a:lnTo>
                    <a:lnTo>
                      <a:pt x="3448" y="2600"/>
                    </a:lnTo>
                    <a:lnTo>
                      <a:pt x="3483" y="2523"/>
                    </a:lnTo>
                    <a:lnTo>
                      <a:pt x="3515" y="2440"/>
                    </a:lnTo>
                    <a:lnTo>
                      <a:pt x="3544" y="2356"/>
                    </a:lnTo>
                    <a:lnTo>
                      <a:pt x="3569" y="2270"/>
                    </a:lnTo>
                    <a:lnTo>
                      <a:pt x="3588" y="2182"/>
                    </a:lnTo>
                    <a:lnTo>
                      <a:pt x="3605" y="2093"/>
                    </a:lnTo>
                    <a:lnTo>
                      <a:pt x="3616" y="2003"/>
                    </a:lnTo>
                    <a:lnTo>
                      <a:pt x="3624" y="1910"/>
                    </a:lnTo>
                    <a:lnTo>
                      <a:pt x="3626" y="1817"/>
                    </a:lnTo>
                    <a:lnTo>
                      <a:pt x="3624" y="1724"/>
                    </a:lnTo>
                    <a:lnTo>
                      <a:pt x="3616" y="1631"/>
                    </a:lnTo>
                    <a:lnTo>
                      <a:pt x="3605" y="1541"/>
                    </a:lnTo>
                    <a:lnTo>
                      <a:pt x="3588" y="1452"/>
                    </a:lnTo>
                    <a:lnTo>
                      <a:pt x="3569" y="1364"/>
                    </a:lnTo>
                    <a:lnTo>
                      <a:pt x="3544" y="1278"/>
                    </a:lnTo>
                    <a:lnTo>
                      <a:pt x="3515" y="1194"/>
                    </a:lnTo>
                    <a:lnTo>
                      <a:pt x="3483" y="1111"/>
                    </a:lnTo>
                    <a:lnTo>
                      <a:pt x="3448" y="1034"/>
                    </a:lnTo>
                    <a:lnTo>
                      <a:pt x="3408" y="956"/>
                    </a:lnTo>
                    <a:lnTo>
                      <a:pt x="3364" y="880"/>
                    </a:lnTo>
                    <a:lnTo>
                      <a:pt x="3317" y="806"/>
                    </a:lnTo>
                    <a:lnTo>
                      <a:pt x="3266" y="736"/>
                    </a:lnTo>
                    <a:lnTo>
                      <a:pt x="3212" y="668"/>
                    </a:lnTo>
                    <a:lnTo>
                      <a:pt x="3156" y="601"/>
                    </a:lnTo>
                    <a:lnTo>
                      <a:pt x="3096" y="538"/>
                    </a:lnTo>
                    <a:lnTo>
                      <a:pt x="3033" y="478"/>
                    </a:lnTo>
                    <a:lnTo>
                      <a:pt x="2968" y="422"/>
                    </a:lnTo>
                    <a:lnTo>
                      <a:pt x="2898" y="368"/>
                    </a:lnTo>
                    <a:lnTo>
                      <a:pt x="2828" y="317"/>
                    </a:lnTo>
                    <a:lnTo>
                      <a:pt x="2754" y="270"/>
                    </a:lnTo>
                    <a:lnTo>
                      <a:pt x="2678" y="226"/>
                    </a:lnTo>
                    <a:lnTo>
                      <a:pt x="2600" y="186"/>
                    </a:lnTo>
                    <a:lnTo>
                      <a:pt x="2523" y="151"/>
                    </a:lnTo>
                    <a:lnTo>
                      <a:pt x="2440" y="119"/>
                    </a:lnTo>
                    <a:lnTo>
                      <a:pt x="2356" y="90"/>
                    </a:lnTo>
                    <a:lnTo>
                      <a:pt x="2270" y="65"/>
                    </a:lnTo>
                    <a:lnTo>
                      <a:pt x="2182" y="46"/>
                    </a:lnTo>
                    <a:lnTo>
                      <a:pt x="2093" y="29"/>
                    </a:lnTo>
                    <a:lnTo>
                      <a:pt x="2003" y="18"/>
                    </a:lnTo>
                    <a:lnTo>
                      <a:pt x="1910" y="10"/>
                    </a:lnTo>
                    <a:lnTo>
                      <a:pt x="1817" y="9"/>
                    </a:lnTo>
                    <a:close/>
                    <a:moveTo>
                      <a:pt x="1817" y="0"/>
                    </a:moveTo>
                    <a:lnTo>
                      <a:pt x="1910" y="1"/>
                    </a:lnTo>
                    <a:lnTo>
                      <a:pt x="2003" y="9"/>
                    </a:lnTo>
                    <a:lnTo>
                      <a:pt x="2093" y="20"/>
                    </a:lnTo>
                    <a:lnTo>
                      <a:pt x="2182" y="37"/>
                    </a:lnTo>
                    <a:lnTo>
                      <a:pt x="2270" y="56"/>
                    </a:lnTo>
                    <a:lnTo>
                      <a:pt x="2356" y="81"/>
                    </a:lnTo>
                    <a:lnTo>
                      <a:pt x="2440" y="110"/>
                    </a:lnTo>
                    <a:lnTo>
                      <a:pt x="2523" y="141"/>
                    </a:lnTo>
                    <a:lnTo>
                      <a:pt x="2527" y="143"/>
                    </a:lnTo>
                    <a:lnTo>
                      <a:pt x="2606" y="179"/>
                    </a:lnTo>
                    <a:lnTo>
                      <a:pt x="2685" y="220"/>
                    </a:lnTo>
                    <a:lnTo>
                      <a:pt x="2761" y="263"/>
                    </a:lnTo>
                    <a:lnTo>
                      <a:pt x="2834" y="310"/>
                    </a:lnTo>
                    <a:lnTo>
                      <a:pt x="2905" y="361"/>
                    </a:lnTo>
                    <a:lnTo>
                      <a:pt x="2974" y="415"/>
                    </a:lnTo>
                    <a:lnTo>
                      <a:pt x="3040" y="471"/>
                    </a:lnTo>
                    <a:lnTo>
                      <a:pt x="3103" y="531"/>
                    </a:lnTo>
                    <a:lnTo>
                      <a:pt x="3163" y="594"/>
                    </a:lnTo>
                    <a:lnTo>
                      <a:pt x="3219" y="661"/>
                    </a:lnTo>
                    <a:lnTo>
                      <a:pt x="3273" y="729"/>
                    </a:lnTo>
                    <a:lnTo>
                      <a:pt x="3324" y="800"/>
                    </a:lnTo>
                    <a:lnTo>
                      <a:pt x="3371" y="873"/>
                    </a:lnTo>
                    <a:lnTo>
                      <a:pt x="3414" y="949"/>
                    </a:lnTo>
                    <a:lnTo>
                      <a:pt x="3455" y="1028"/>
                    </a:lnTo>
                    <a:lnTo>
                      <a:pt x="3491" y="1107"/>
                    </a:lnTo>
                    <a:lnTo>
                      <a:pt x="3493" y="1111"/>
                    </a:lnTo>
                    <a:lnTo>
                      <a:pt x="3524" y="1194"/>
                    </a:lnTo>
                    <a:lnTo>
                      <a:pt x="3553" y="1278"/>
                    </a:lnTo>
                    <a:lnTo>
                      <a:pt x="3578" y="1364"/>
                    </a:lnTo>
                    <a:lnTo>
                      <a:pt x="3597" y="1452"/>
                    </a:lnTo>
                    <a:lnTo>
                      <a:pt x="3614" y="1541"/>
                    </a:lnTo>
                    <a:lnTo>
                      <a:pt x="3625" y="1631"/>
                    </a:lnTo>
                    <a:lnTo>
                      <a:pt x="3633" y="1724"/>
                    </a:lnTo>
                    <a:lnTo>
                      <a:pt x="3635" y="1817"/>
                    </a:lnTo>
                    <a:lnTo>
                      <a:pt x="3633" y="1910"/>
                    </a:lnTo>
                    <a:lnTo>
                      <a:pt x="3625" y="2003"/>
                    </a:lnTo>
                    <a:lnTo>
                      <a:pt x="3614" y="2093"/>
                    </a:lnTo>
                    <a:lnTo>
                      <a:pt x="3597" y="2182"/>
                    </a:lnTo>
                    <a:lnTo>
                      <a:pt x="3578" y="2270"/>
                    </a:lnTo>
                    <a:lnTo>
                      <a:pt x="3553" y="2356"/>
                    </a:lnTo>
                    <a:lnTo>
                      <a:pt x="3524" y="2440"/>
                    </a:lnTo>
                    <a:lnTo>
                      <a:pt x="3493" y="2523"/>
                    </a:lnTo>
                    <a:lnTo>
                      <a:pt x="3491" y="2527"/>
                    </a:lnTo>
                    <a:lnTo>
                      <a:pt x="3455" y="2606"/>
                    </a:lnTo>
                    <a:lnTo>
                      <a:pt x="3414" y="2685"/>
                    </a:lnTo>
                    <a:lnTo>
                      <a:pt x="3371" y="2761"/>
                    </a:lnTo>
                    <a:lnTo>
                      <a:pt x="3324" y="2834"/>
                    </a:lnTo>
                    <a:lnTo>
                      <a:pt x="3273" y="2905"/>
                    </a:lnTo>
                    <a:lnTo>
                      <a:pt x="3219" y="2974"/>
                    </a:lnTo>
                    <a:lnTo>
                      <a:pt x="3163" y="3040"/>
                    </a:lnTo>
                    <a:lnTo>
                      <a:pt x="3103" y="3103"/>
                    </a:lnTo>
                    <a:lnTo>
                      <a:pt x="3040" y="3163"/>
                    </a:lnTo>
                    <a:lnTo>
                      <a:pt x="2974" y="3219"/>
                    </a:lnTo>
                    <a:lnTo>
                      <a:pt x="2905" y="3273"/>
                    </a:lnTo>
                    <a:lnTo>
                      <a:pt x="2834" y="3324"/>
                    </a:lnTo>
                    <a:lnTo>
                      <a:pt x="2761" y="3371"/>
                    </a:lnTo>
                    <a:lnTo>
                      <a:pt x="2685" y="3414"/>
                    </a:lnTo>
                    <a:lnTo>
                      <a:pt x="2606" y="3455"/>
                    </a:lnTo>
                    <a:lnTo>
                      <a:pt x="2527" y="3491"/>
                    </a:lnTo>
                    <a:lnTo>
                      <a:pt x="2523" y="3493"/>
                    </a:lnTo>
                    <a:lnTo>
                      <a:pt x="2440" y="3524"/>
                    </a:lnTo>
                    <a:lnTo>
                      <a:pt x="2356" y="3553"/>
                    </a:lnTo>
                    <a:lnTo>
                      <a:pt x="2270" y="3578"/>
                    </a:lnTo>
                    <a:lnTo>
                      <a:pt x="2182" y="3597"/>
                    </a:lnTo>
                    <a:lnTo>
                      <a:pt x="2093" y="3614"/>
                    </a:lnTo>
                    <a:lnTo>
                      <a:pt x="2003" y="3625"/>
                    </a:lnTo>
                    <a:lnTo>
                      <a:pt x="1910" y="3633"/>
                    </a:lnTo>
                    <a:lnTo>
                      <a:pt x="1817" y="3635"/>
                    </a:lnTo>
                    <a:lnTo>
                      <a:pt x="1724" y="3633"/>
                    </a:lnTo>
                    <a:lnTo>
                      <a:pt x="1631" y="3625"/>
                    </a:lnTo>
                    <a:lnTo>
                      <a:pt x="1541" y="3614"/>
                    </a:lnTo>
                    <a:lnTo>
                      <a:pt x="1452" y="3597"/>
                    </a:lnTo>
                    <a:lnTo>
                      <a:pt x="1364" y="3578"/>
                    </a:lnTo>
                    <a:lnTo>
                      <a:pt x="1278" y="3553"/>
                    </a:lnTo>
                    <a:lnTo>
                      <a:pt x="1194" y="3524"/>
                    </a:lnTo>
                    <a:lnTo>
                      <a:pt x="1111" y="3493"/>
                    </a:lnTo>
                    <a:lnTo>
                      <a:pt x="1107" y="3491"/>
                    </a:lnTo>
                    <a:lnTo>
                      <a:pt x="1028" y="3455"/>
                    </a:lnTo>
                    <a:lnTo>
                      <a:pt x="949" y="3414"/>
                    </a:lnTo>
                    <a:lnTo>
                      <a:pt x="873" y="3371"/>
                    </a:lnTo>
                    <a:lnTo>
                      <a:pt x="800" y="3324"/>
                    </a:lnTo>
                    <a:lnTo>
                      <a:pt x="729" y="3273"/>
                    </a:lnTo>
                    <a:lnTo>
                      <a:pt x="661" y="3219"/>
                    </a:lnTo>
                    <a:lnTo>
                      <a:pt x="594" y="3163"/>
                    </a:lnTo>
                    <a:lnTo>
                      <a:pt x="531" y="3103"/>
                    </a:lnTo>
                    <a:lnTo>
                      <a:pt x="471" y="3040"/>
                    </a:lnTo>
                    <a:lnTo>
                      <a:pt x="415" y="2974"/>
                    </a:lnTo>
                    <a:lnTo>
                      <a:pt x="361" y="2905"/>
                    </a:lnTo>
                    <a:lnTo>
                      <a:pt x="310" y="2834"/>
                    </a:lnTo>
                    <a:lnTo>
                      <a:pt x="263" y="2761"/>
                    </a:lnTo>
                    <a:lnTo>
                      <a:pt x="220" y="2685"/>
                    </a:lnTo>
                    <a:lnTo>
                      <a:pt x="179" y="2606"/>
                    </a:lnTo>
                    <a:lnTo>
                      <a:pt x="143" y="2527"/>
                    </a:lnTo>
                    <a:lnTo>
                      <a:pt x="141" y="2523"/>
                    </a:lnTo>
                    <a:lnTo>
                      <a:pt x="110" y="2440"/>
                    </a:lnTo>
                    <a:lnTo>
                      <a:pt x="81" y="2356"/>
                    </a:lnTo>
                    <a:lnTo>
                      <a:pt x="56" y="2270"/>
                    </a:lnTo>
                    <a:lnTo>
                      <a:pt x="37" y="2182"/>
                    </a:lnTo>
                    <a:lnTo>
                      <a:pt x="20" y="2093"/>
                    </a:lnTo>
                    <a:lnTo>
                      <a:pt x="9" y="2003"/>
                    </a:lnTo>
                    <a:lnTo>
                      <a:pt x="1" y="1910"/>
                    </a:lnTo>
                    <a:lnTo>
                      <a:pt x="0" y="1817"/>
                    </a:lnTo>
                    <a:lnTo>
                      <a:pt x="1" y="1724"/>
                    </a:lnTo>
                    <a:lnTo>
                      <a:pt x="9" y="1631"/>
                    </a:lnTo>
                    <a:lnTo>
                      <a:pt x="20" y="1541"/>
                    </a:lnTo>
                    <a:lnTo>
                      <a:pt x="37" y="1452"/>
                    </a:lnTo>
                    <a:lnTo>
                      <a:pt x="56" y="1364"/>
                    </a:lnTo>
                    <a:lnTo>
                      <a:pt x="81" y="1278"/>
                    </a:lnTo>
                    <a:lnTo>
                      <a:pt x="110" y="1194"/>
                    </a:lnTo>
                    <a:lnTo>
                      <a:pt x="141" y="1111"/>
                    </a:lnTo>
                    <a:lnTo>
                      <a:pt x="143" y="1107"/>
                    </a:lnTo>
                    <a:lnTo>
                      <a:pt x="179" y="1028"/>
                    </a:lnTo>
                    <a:lnTo>
                      <a:pt x="220" y="949"/>
                    </a:lnTo>
                    <a:lnTo>
                      <a:pt x="263" y="873"/>
                    </a:lnTo>
                    <a:lnTo>
                      <a:pt x="310" y="800"/>
                    </a:lnTo>
                    <a:lnTo>
                      <a:pt x="361" y="729"/>
                    </a:lnTo>
                    <a:lnTo>
                      <a:pt x="415" y="661"/>
                    </a:lnTo>
                    <a:lnTo>
                      <a:pt x="471" y="594"/>
                    </a:lnTo>
                    <a:lnTo>
                      <a:pt x="531" y="531"/>
                    </a:lnTo>
                    <a:lnTo>
                      <a:pt x="594" y="471"/>
                    </a:lnTo>
                    <a:lnTo>
                      <a:pt x="661" y="415"/>
                    </a:lnTo>
                    <a:lnTo>
                      <a:pt x="729" y="361"/>
                    </a:lnTo>
                    <a:lnTo>
                      <a:pt x="800" y="310"/>
                    </a:lnTo>
                    <a:lnTo>
                      <a:pt x="873" y="263"/>
                    </a:lnTo>
                    <a:lnTo>
                      <a:pt x="949" y="220"/>
                    </a:lnTo>
                    <a:lnTo>
                      <a:pt x="1028" y="179"/>
                    </a:lnTo>
                    <a:lnTo>
                      <a:pt x="1107" y="143"/>
                    </a:lnTo>
                    <a:lnTo>
                      <a:pt x="1111" y="141"/>
                    </a:lnTo>
                    <a:lnTo>
                      <a:pt x="1194" y="110"/>
                    </a:lnTo>
                    <a:lnTo>
                      <a:pt x="1278" y="81"/>
                    </a:lnTo>
                    <a:lnTo>
                      <a:pt x="1364" y="56"/>
                    </a:lnTo>
                    <a:lnTo>
                      <a:pt x="1452" y="37"/>
                    </a:lnTo>
                    <a:lnTo>
                      <a:pt x="1541" y="20"/>
                    </a:lnTo>
                    <a:lnTo>
                      <a:pt x="1631" y="9"/>
                    </a:lnTo>
                    <a:lnTo>
                      <a:pt x="1724" y="1"/>
                    </a:lnTo>
                    <a:lnTo>
                      <a:pt x="1817" y="0"/>
                    </a:lnTo>
                    <a:close/>
                  </a:path>
                </a:pathLst>
              </a:custGeom>
              <a:solidFill>
                <a:srgbClr val="000000"/>
              </a:solidFill>
              <a:ln w="0">
                <a:solidFill>
                  <a:srgbClr val="000000"/>
                </a:solidFill>
                <a:prstDash val="solid"/>
                <a:round/>
                <a:headEnd/>
                <a:tailEnd/>
              </a:ln>
            </p:spPr>
            <p:txBody>
              <a:bodyPr/>
              <a:lstStyle/>
              <a:p>
                <a:endParaRPr lang="en-US" smtClean="0">
                  <a:solidFill>
                    <a:prstClr val="black"/>
                  </a:solidFill>
                  <a:latin typeface="Arial"/>
                </a:endParaRPr>
              </a:p>
            </p:txBody>
          </p:sp>
          <p:sp>
            <p:nvSpPr>
              <p:cNvPr id="20" name="Freeform 779"/>
              <p:cNvSpPr>
                <a:spLocks/>
              </p:cNvSpPr>
              <p:nvPr/>
            </p:nvSpPr>
            <p:spPr bwMode="auto">
              <a:xfrm>
                <a:off x="2016125" y="4737100"/>
                <a:ext cx="133350" cy="85725"/>
              </a:xfrm>
              <a:custGeom>
                <a:avLst/>
                <a:gdLst>
                  <a:gd name="T0" fmla="*/ 2147483647 w 84"/>
                  <a:gd name="T1" fmla="*/ 0 h 54"/>
                  <a:gd name="T2" fmla="*/ 2147483647 w 84"/>
                  <a:gd name="T3" fmla="*/ 2147483647 h 54"/>
                  <a:gd name="T4" fmla="*/ 2147483647 w 84"/>
                  <a:gd name="T5" fmla="*/ 2147483647 h 54"/>
                  <a:gd name="T6" fmla="*/ 2147483647 w 84"/>
                  <a:gd name="T7" fmla="*/ 2147483647 h 54"/>
                  <a:gd name="T8" fmla="*/ 0 w 84"/>
                  <a:gd name="T9" fmla="*/ 2147483647 h 54"/>
                  <a:gd name="T10" fmla="*/ 2147483647 w 84"/>
                  <a:gd name="T11" fmla="*/ 0 h 54"/>
                  <a:gd name="T12" fmla="*/ 0 60000 65536"/>
                  <a:gd name="T13" fmla="*/ 0 60000 65536"/>
                  <a:gd name="T14" fmla="*/ 0 60000 65536"/>
                  <a:gd name="T15" fmla="*/ 0 60000 65536"/>
                  <a:gd name="T16" fmla="*/ 0 60000 65536"/>
                  <a:gd name="T17" fmla="*/ 0 60000 65536"/>
                  <a:gd name="T18" fmla="*/ 0 w 84"/>
                  <a:gd name="T19" fmla="*/ 0 h 54"/>
                  <a:gd name="T20" fmla="*/ 84 w 8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84" h="54">
                    <a:moveTo>
                      <a:pt x="25" y="0"/>
                    </a:moveTo>
                    <a:lnTo>
                      <a:pt x="84" y="6"/>
                    </a:lnTo>
                    <a:lnTo>
                      <a:pt x="67" y="15"/>
                    </a:lnTo>
                    <a:lnTo>
                      <a:pt x="17" y="44"/>
                    </a:lnTo>
                    <a:lnTo>
                      <a:pt x="0" y="54"/>
                    </a:lnTo>
                    <a:lnTo>
                      <a:pt x="25"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21" name="Line 780"/>
              <p:cNvSpPr>
                <a:spLocks noChangeShapeType="1"/>
              </p:cNvSpPr>
              <p:nvPr/>
            </p:nvSpPr>
            <p:spPr bwMode="auto">
              <a:xfrm flipV="1">
                <a:off x="2122488" y="4746625"/>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 name="Line 781"/>
              <p:cNvSpPr>
                <a:spLocks noChangeShapeType="1"/>
              </p:cNvSpPr>
              <p:nvPr/>
            </p:nvSpPr>
            <p:spPr bwMode="auto">
              <a:xfrm flipH="1" flipV="1">
                <a:off x="2055813" y="4737100"/>
                <a:ext cx="93663"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3" name="Line 782"/>
              <p:cNvSpPr>
                <a:spLocks noChangeShapeType="1"/>
              </p:cNvSpPr>
              <p:nvPr/>
            </p:nvSpPr>
            <p:spPr bwMode="auto">
              <a:xfrm flipH="1">
                <a:off x="2016125" y="4737100"/>
                <a:ext cx="39688"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4" name="Line 783"/>
              <p:cNvSpPr>
                <a:spLocks noChangeShapeType="1"/>
              </p:cNvSpPr>
              <p:nvPr/>
            </p:nvSpPr>
            <p:spPr bwMode="auto">
              <a:xfrm flipV="1">
                <a:off x="2016125" y="4806950"/>
                <a:ext cx="26988"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5" name="Line 784"/>
              <p:cNvSpPr>
                <a:spLocks noChangeShapeType="1"/>
              </p:cNvSpPr>
              <p:nvPr/>
            </p:nvSpPr>
            <p:spPr bwMode="auto">
              <a:xfrm flipV="1">
                <a:off x="2043113" y="4760913"/>
                <a:ext cx="79375" cy="460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6" name="Freeform 785"/>
              <p:cNvSpPr>
                <a:spLocks/>
              </p:cNvSpPr>
              <p:nvPr/>
            </p:nvSpPr>
            <p:spPr bwMode="auto">
              <a:xfrm>
                <a:off x="1627188" y="3524250"/>
                <a:ext cx="152400" cy="61913"/>
              </a:xfrm>
              <a:custGeom>
                <a:avLst/>
                <a:gdLst>
                  <a:gd name="T0" fmla="*/ 2147483647 w 96"/>
                  <a:gd name="T1" fmla="*/ 0 h 39"/>
                  <a:gd name="T2" fmla="*/ 2147483647 w 96"/>
                  <a:gd name="T3" fmla="*/ 2147483647 h 39"/>
                  <a:gd name="T4" fmla="*/ 2147483647 w 96"/>
                  <a:gd name="T5" fmla="*/ 2147483647 h 39"/>
                  <a:gd name="T6" fmla="*/ 2147483647 w 96"/>
                  <a:gd name="T7" fmla="*/ 2147483647 h 39"/>
                  <a:gd name="T8" fmla="*/ 0 w 96"/>
                  <a:gd name="T9" fmla="*/ 2147483647 h 39"/>
                  <a:gd name="T10" fmla="*/ 2147483647 w 96"/>
                  <a:gd name="T11" fmla="*/ 0 h 39"/>
                  <a:gd name="T12" fmla="*/ 0 60000 65536"/>
                  <a:gd name="T13" fmla="*/ 0 60000 65536"/>
                  <a:gd name="T14" fmla="*/ 0 60000 65536"/>
                  <a:gd name="T15" fmla="*/ 0 60000 65536"/>
                  <a:gd name="T16" fmla="*/ 0 60000 65536"/>
                  <a:gd name="T17" fmla="*/ 0 60000 65536"/>
                  <a:gd name="T18" fmla="*/ 0 w 96"/>
                  <a:gd name="T19" fmla="*/ 0 h 39"/>
                  <a:gd name="T20" fmla="*/ 96 w 9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96" h="39">
                    <a:moveTo>
                      <a:pt x="45" y="0"/>
                    </a:moveTo>
                    <a:lnTo>
                      <a:pt x="96" y="30"/>
                    </a:lnTo>
                    <a:lnTo>
                      <a:pt x="76" y="33"/>
                    </a:lnTo>
                    <a:lnTo>
                      <a:pt x="18" y="36"/>
                    </a:lnTo>
                    <a:lnTo>
                      <a:pt x="0" y="39"/>
                    </a:lnTo>
                    <a:lnTo>
                      <a:pt x="45"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27" name="Line 786"/>
              <p:cNvSpPr>
                <a:spLocks noChangeShapeType="1"/>
              </p:cNvSpPr>
              <p:nvPr/>
            </p:nvSpPr>
            <p:spPr bwMode="auto">
              <a:xfrm flipV="1">
                <a:off x="1747838" y="3571875"/>
                <a:ext cx="31750"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8" name="Line 787"/>
              <p:cNvSpPr>
                <a:spLocks noChangeShapeType="1"/>
              </p:cNvSpPr>
              <p:nvPr/>
            </p:nvSpPr>
            <p:spPr bwMode="auto">
              <a:xfrm flipH="1" flipV="1">
                <a:off x="1698625" y="3524250"/>
                <a:ext cx="80963" cy="476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9" name="Line 788"/>
              <p:cNvSpPr>
                <a:spLocks noChangeShapeType="1"/>
              </p:cNvSpPr>
              <p:nvPr/>
            </p:nvSpPr>
            <p:spPr bwMode="auto">
              <a:xfrm flipH="1">
                <a:off x="1627188" y="3524250"/>
                <a:ext cx="71438"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0" name="Line 789"/>
              <p:cNvSpPr>
                <a:spLocks noChangeShapeType="1"/>
              </p:cNvSpPr>
              <p:nvPr/>
            </p:nvSpPr>
            <p:spPr bwMode="auto">
              <a:xfrm flipV="1">
                <a:off x="1627188" y="3581400"/>
                <a:ext cx="285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1" name="Line 790"/>
              <p:cNvSpPr>
                <a:spLocks noChangeShapeType="1"/>
              </p:cNvSpPr>
              <p:nvPr/>
            </p:nvSpPr>
            <p:spPr bwMode="auto">
              <a:xfrm flipV="1">
                <a:off x="1655763" y="3576638"/>
                <a:ext cx="920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2" name="Freeform 791"/>
              <p:cNvSpPr>
                <a:spLocks/>
              </p:cNvSpPr>
              <p:nvPr/>
            </p:nvSpPr>
            <p:spPr bwMode="auto">
              <a:xfrm>
                <a:off x="1871663" y="4460875"/>
                <a:ext cx="139700" cy="80963"/>
              </a:xfrm>
              <a:custGeom>
                <a:avLst/>
                <a:gdLst>
                  <a:gd name="T0" fmla="*/ 2147483647 w 88"/>
                  <a:gd name="T1" fmla="*/ 0 h 51"/>
                  <a:gd name="T2" fmla="*/ 2147483647 w 88"/>
                  <a:gd name="T3" fmla="*/ 2147483647 h 51"/>
                  <a:gd name="T4" fmla="*/ 2147483647 w 88"/>
                  <a:gd name="T5" fmla="*/ 2147483647 h 51"/>
                  <a:gd name="T6" fmla="*/ 2147483647 w 88"/>
                  <a:gd name="T7" fmla="*/ 2147483647 h 51"/>
                  <a:gd name="T8" fmla="*/ 0 w 88"/>
                  <a:gd name="T9" fmla="*/ 2147483647 h 51"/>
                  <a:gd name="T10" fmla="*/ 2147483647 w 88"/>
                  <a:gd name="T11" fmla="*/ 0 h 51"/>
                  <a:gd name="T12" fmla="*/ 0 60000 65536"/>
                  <a:gd name="T13" fmla="*/ 0 60000 65536"/>
                  <a:gd name="T14" fmla="*/ 0 60000 65536"/>
                  <a:gd name="T15" fmla="*/ 0 60000 65536"/>
                  <a:gd name="T16" fmla="*/ 0 60000 65536"/>
                  <a:gd name="T17" fmla="*/ 0 60000 65536"/>
                  <a:gd name="T18" fmla="*/ 0 w 88"/>
                  <a:gd name="T19" fmla="*/ 0 h 51"/>
                  <a:gd name="T20" fmla="*/ 88 w 88"/>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8" h="51">
                    <a:moveTo>
                      <a:pt x="32" y="0"/>
                    </a:moveTo>
                    <a:lnTo>
                      <a:pt x="88" y="12"/>
                    </a:lnTo>
                    <a:lnTo>
                      <a:pt x="71" y="20"/>
                    </a:lnTo>
                    <a:lnTo>
                      <a:pt x="19" y="43"/>
                    </a:lnTo>
                    <a:lnTo>
                      <a:pt x="0" y="51"/>
                    </a:lnTo>
                    <a:lnTo>
                      <a:pt x="32"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33" name="Line 792"/>
              <p:cNvSpPr>
                <a:spLocks noChangeShapeType="1"/>
              </p:cNvSpPr>
              <p:nvPr/>
            </p:nvSpPr>
            <p:spPr bwMode="auto">
              <a:xfrm flipV="1">
                <a:off x="1984375" y="4479925"/>
                <a:ext cx="269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4" name="Line 793"/>
              <p:cNvSpPr>
                <a:spLocks noChangeShapeType="1"/>
              </p:cNvSpPr>
              <p:nvPr/>
            </p:nvSpPr>
            <p:spPr bwMode="auto">
              <a:xfrm flipH="1" flipV="1">
                <a:off x="1922463" y="4460875"/>
                <a:ext cx="889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5" name="Line 794"/>
              <p:cNvSpPr>
                <a:spLocks noChangeShapeType="1"/>
              </p:cNvSpPr>
              <p:nvPr/>
            </p:nvSpPr>
            <p:spPr bwMode="auto">
              <a:xfrm flipH="1">
                <a:off x="1871663" y="4460875"/>
                <a:ext cx="50800"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6" name="Line 795"/>
              <p:cNvSpPr>
                <a:spLocks noChangeShapeType="1"/>
              </p:cNvSpPr>
              <p:nvPr/>
            </p:nvSpPr>
            <p:spPr bwMode="auto">
              <a:xfrm flipV="1">
                <a:off x="1871663" y="4529138"/>
                <a:ext cx="30163"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7" name="Line 796"/>
              <p:cNvSpPr>
                <a:spLocks noChangeShapeType="1"/>
              </p:cNvSpPr>
              <p:nvPr/>
            </p:nvSpPr>
            <p:spPr bwMode="auto">
              <a:xfrm flipV="1">
                <a:off x="1901825" y="4492625"/>
                <a:ext cx="82550" cy="365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8" name="Freeform 797"/>
              <p:cNvSpPr>
                <a:spLocks/>
              </p:cNvSpPr>
              <p:nvPr/>
            </p:nvSpPr>
            <p:spPr bwMode="auto">
              <a:xfrm>
                <a:off x="2420938" y="5259388"/>
                <a:ext cx="112713" cy="106363"/>
              </a:xfrm>
              <a:custGeom>
                <a:avLst/>
                <a:gdLst>
                  <a:gd name="T0" fmla="*/ 2147483647 w 71"/>
                  <a:gd name="T1" fmla="*/ 0 h 67"/>
                  <a:gd name="T2" fmla="*/ 2147483647 w 71"/>
                  <a:gd name="T3" fmla="*/ 2147483647 h 67"/>
                  <a:gd name="T4" fmla="*/ 2147483647 w 71"/>
                  <a:gd name="T5" fmla="*/ 2147483647 h 67"/>
                  <a:gd name="T6" fmla="*/ 0 w 71"/>
                  <a:gd name="T7" fmla="*/ 2147483647 h 67"/>
                  <a:gd name="T8" fmla="*/ 2147483647 w 71"/>
                  <a:gd name="T9" fmla="*/ 2147483647 h 67"/>
                  <a:gd name="T10" fmla="*/ 2147483647 w 71"/>
                  <a:gd name="T11" fmla="*/ 0 h 67"/>
                  <a:gd name="T12" fmla="*/ 0 60000 65536"/>
                  <a:gd name="T13" fmla="*/ 0 60000 65536"/>
                  <a:gd name="T14" fmla="*/ 0 60000 65536"/>
                  <a:gd name="T15" fmla="*/ 0 60000 65536"/>
                  <a:gd name="T16" fmla="*/ 0 60000 65536"/>
                  <a:gd name="T17" fmla="*/ 0 60000 65536"/>
                  <a:gd name="T18" fmla="*/ 0 w 71"/>
                  <a:gd name="T19" fmla="*/ 0 h 67"/>
                  <a:gd name="T20" fmla="*/ 71 w 71"/>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71" h="67">
                    <a:moveTo>
                      <a:pt x="71" y="0"/>
                    </a:moveTo>
                    <a:lnTo>
                      <a:pt x="56" y="13"/>
                    </a:lnTo>
                    <a:lnTo>
                      <a:pt x="14" y="52"/>
                    </a:lnTo>
                    <a:lnTo>
                      <a:pt x="0" y="67"/>
                    </a:lnTo>
                    <a:lnTo>
                      <a:pt x="12" y="8"/>
                    </a:lnTo>
                    <a:lnTo>
                      <a:pt x="71"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39" name="Line 798"/>
              <p:cNvSpPr>
                <a:spLocks noChangeShapeType="1"/>
              </p:cNvSpPr>
              <p:nvPr/>
            </p:nvSpPr>
            <p:spPr bwMode="auto">
              <a:xfrm flipV="1">
                <a:off x="2509838" y="5259388"/>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0" name="Line 799"/>
              <p:cNvSpPr>
                <a:spLocks noChangeShapeType="1"/>
              </p:cNvSpPr>
              <p:nvPr/>
            </p:nvSpPr>
            <p:spPr bwMode="auto">
              <a:xfrm flipH="1">
                <a:off x="2439988" y="5259388"/>
                <a:ext cx="93663"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1" name="Line 800"/>
              <p:cNvSpPr>
                <a:spLocks noChangeShapeType="1"/>
              </p:cNvSpPr>
              <p:nvPr/>
            </p:nvSpPr>
            <p:spPr bwMode="auto">
              <a:xfrm flipH="1">
                <a:off x="2420938" y="5272088"/>
                <a:ext cx="19050"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2" name="Line 801"/>
              <p:cNvSpPr>
                <a:spLocks noChangeShapeType="1"/>
              </p:cNvSpPr>
              <p:nvPr/>
            </p:nvSpPr>
            <p:spPr bwMode="auto">
              <a:xfrm flipV="1">
                <a:off x="2420938" y="5341938"/>
                <a:ext cx="22225"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3" name="Line 802"/>
              <p:cNvSpPr>
                <a:spLocks noChangeShapeType="1"/>
              </p:cNvSpPr>
              <p:nvPr/>
            </p:nvSpPr>
            <p:spPr bwMode="auto">
              <a:xfrm flipV="1">
                <a:off x="2443163" y="5280025"/>
                <a:ext cx="66675"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4" name="Freeform 803"/>
              <p:cNvSpPr>
                <a:spLocks/>
              </p:cNvSpPr>
              <p:nvPr/>
            </p:nvSpPr>
            <p:spPr bwMode="auto">
              <a:xfrm>
                <a:off x="1616075" y="3217863"/>
                <a:ext cx="153988" cy="57150"/>
              </a:xfrm>
              <a:custGeom>
                <a:avLst/>
                <a:gdLst>
                  <a:gd name="T0" fmla="*/ 2147483647 w 97"/>
                  <a:gd name="T1" fmla="*/ 0 h 36"/>
                  <a:gd name="T2" fmla="*/ 2147483647 w 97"/>
                  <a:gd name="T3" fmla="*/ 2147483647 h 36"/>
                  <a:gd name="T4" fmla="*/ 2147483647 w 97"/>
                  <a:gd name="T5" fmla="*/ 2147483647 h 36"/>
                  <a:gd name="T6" fmla="*/ 2147483647 w 97"/>
                  <a:gd name="T7" fmla="*/ 2147483647 h 36"/>
                  <a:gd name="T8" fmla="*/ 0 w 97"/>
                  <a:gd name="T9" fmla="*/ 2147483647 h 36"/>
                  <a:gd name="T10" fmla="*/ 2147483647 w 97"/>
                  <a:gd name="T11" fmla="*/ 0 h 36"/>
                  <a:gd name="T12" fmla="*/ 0 60000 65536"/>
                  <a:gd name="T13" fmla="*/ 0 60000 65536"/>
                  <a:gd name="T14" fmla="*/ 0 60000 65536"/>
                  <a:gd name="T15" fmla="*/ 0 60000 65536"/>
                  <a:gd name="T16" fmla="*/ 0 60000 65536"/>
                  <a:gd name="T17" fmla="*/ 0 60000 65536"/>
                  <a:gd name="T18" fmla="*/ 0 w 97"/>
                  <a:gd name="T19" fmla="*/ 0 h 36"/>
                  <a:gd name="T20" fmla="*/ 97 w 9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97" h="36">
                    <a:moveTo>
                      <a:pt x="50" y="0"/>
                    </a:moveTo>
                    <a:lnTo>
                      <a:pt x="97" y="36"/>
                    </a:lnTo>
                    <a:lnTo>
                      <a:pt x="78" y="34"/>
                    </a:lnTo>
                    <a:lnTo>
                      <a:pt x="20" y="33"/>
                    </a:lnTo>
                    <a:lnTo>
                      <a:pt x="0" y="33"/>
                    </a:lnTo>
                    <a:lnTo>
                      <a:pt x="50"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45" name="Line 804"/>
              <p:cNvSpPr>
                <a:spLocks noChangeShapeType="1"/>
              </p:cNvSpPr>
              <p:nvPr/>
            </p:nvSpPr>
            <p:spPr bwMode="auto">
              <a:xfrm>
                <a:off x="1739900" y="3271838"/>
                <a:ext cx="30163"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6" name="Line 805"/>
              <p:cNvSpPr>
                <a:spLocks noChangeShapeType="1"/>
              </p:cNvSpPr>
              <p:nvPr/>
            </p:nvSpPr>
            <p:spPr bwMode="auto">
              <a:xfrm flipH="1" flipV="1">
                <a:off x="1695450" y="3217863"/>
                <a:ext cx="74613" cy="571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7" name="Line 806"/>
              <p:cNvSpPr>
                <a:spLocks noChangeShapeType="1"/>
              </p:cNvSpPr>
              <p:nvPr/>
            </p:nvSpPr>
            <p:spPr bwMode="auto">
              <a:xfrm flipH="1">
                <a:off x="1616075" y="3217863"/>
                <a:ext cx="79375"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8" name="Line 807"/>
              <p:cNvSpPr>
                <a:spLocks noChangeShapeType="1"/>
              </p:cNvSpPr>
              <p:nvPr/>
            </p:nvSpPr>
            <p:spPr bwMode="auto">
              <a:xfrm>
                <a:off x="1616075" y="3270250"/>
                <a:ext cx="31750"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9" name="Line 808"/>
              <p:cNvSpPr>
                <a:spLocks noChangeShapeType="1"/>
              </p:cNvSpPr>
              <p:nvPr/>
            </p:nvSpPr>
            <p:spPr bwMode="auto">
              <a:xfrm>
                <a:off x="1647825" y="3270250"/>
                <a:ext cx="92075"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0" name="Freeform 809"/>
              <p:cNvSpPr>
                <a:spLocks/>
              </p:cNvSpPr>
              <p:nvPr/>
            </p:nvSpPr>
            <p:spPr bwMode="auto">
              <a:xfrm>
                <a:off x="1760538" y="4171950"/>
                <a:ext cx="144463" cy="77788"/>
              </a:xfrm>
              <a:custGeom>
                <a:avLst/>
                <a:gdLst>
                  <a:gd name="T0" fmla="*/ 2147483647 w 91"/>
                  <a:gd name="T1" fmla="*/ 0 h 49"/>
                  <a:gd name="T2" fmla="*/ 2147483647 w 91"/>
                  <a:gd name="T3" fmla="*/ 2147483647 h 49"/>
                  <a:gd name="T4" fmla="*/ 2147483647 w 91"/>
                  <a:gd name="T5" fmla="*/ 2147483647 h 49"/>
                  <a:gd name="T6" fmla="*/ 2147483647 w 91"/>
                  <a:gd name="T7" fmla="*/ 2147483647 h 49"/>
                  <a:gd name="T8" fmla="*/ 0 w 91"/>
                  <a:gd name="T9" fmla="*/ 2147483647 h 49"/>
                  <a:gd name="T10" fmla="*/ 2147483647 w 91"/>
                  <a:gd name="T11" fmla="*/ 0 h 49"/>
                  <a:gd name="T12" fmla="*/ 0 60000 65536"/>
                  <a:gd name="T13" fmla="*/ 0 60000 65536"/>
                  <a:gd name="T14" fmla="*/ 0 60000 65536"/>
                  <a:gd name="T15" fmla="*/ 0 60000 65536"/>
                  <a:gd name="T16" fmla="*/ 0 60000 65536"/>
                  <a:gd name="T17" fmla="*/ 0 60000 65536"/>
                  <a:gd name="T18" fmla="*/ 0 w 91"/>
                  <a:gd name="T19" fmla="*/ 0 h 49"/>
                  <a:gd name="T20" fmla="*/ 91 w 9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91" h="49">
                    <a:moveTo>
                      <a:pt x="35" y="0"/>
                    </a:moveTo>
                    <a:lnTo>
                      <a:pt x="91" y="19"/>
                    </a:lnTo>
                    <a:lnTo>
                      <a:pt x="73" y="24"/>
                    </a:lnTo>
                    <a:lnTo>
                      <a:pt x="18" y="42"/>
                    </a:lnTo>
                    <a:lnTo>
                      <a:pt x="0" y="49"/>
                    </a:lnTo>
                    <a:lnTo>
                      <a:pt x="35"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51" name="Line 810"/>
              <p:cNvSpPr>
                <a:spLocks noChangeShapeType="1"/>
              </p:cNvSpPr>
              <p:nvPr/>
            </p:nvSpPr>
            <p:spPr bwMode="auto">
              <a:xfrm flipV="1">
                <a:off x="1876425" y="4202113"/>
                <a:ext cx="285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2" name="Line 811"/>
              <p:cNvSpPr>
                <a:spLocks noChangeShapeType="1"/>
              </p:cNvSpPr>
              <p:nvPr/>
            </p:nvSpPr>
            <p:spPr bwMode="auto">
              <a:xfrm flipH="1" flipV="1">
                <a:off x="1816100" y="4171950"/>
                <a:ext cx="8890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3" name="Line 812"/>
              <p:cNvSpPr>
                <a:spLocks noChangeShapeType="1"/>
              </p:cNvSpPr>
              <p:nvPr/>
            </p:nvSpPr>
            <p:spPr bwMode="auto">
              <a:xfrm flipH="1">
                <a:off x="1760538" y="4171950"/>
                <a:ext cx="55563"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4" name="Line 813"/>
              <p:cNvSpPr>
                <a:spLocks noChangeShapeType="1"/>
              </p:cNvSpPr>
              <p:nvPr/>
            </p:nvSpPr>
            <p:spPr bwMode="auto">
              <a:xfrm flipV="1">
                <a:off x="1760538" y="4238625"/>
                <a:ext cx="285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5" name="Line 814"/>
              <p:cNvSpPr>
                <a:spLocks noChangeShapeType="1"/>
              </p:cNvSpPr>
              <p:nvPr/>
            </p:nvSpPr>
            <p:spPr bwMode="auto">
              <a:xfrm flipV="1">
                <a:off x="1789113" y="4210050"/>
                <a:ext cx="8731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6" name="Freeform 815"/>
              <p:cNvSpPr>
                <a:spLocks/>
              </p:cNvSpPr>
              <p:nvPr/>
            </p:nvSpPr>
            <p:spPr bwMode="auto">
              <a:xfrm>
                <a:off x="2317750" y="5149850"/>
                <a:ext cx="115888" cy="98425"/>
              </a:xfrm>
              <a:custGeom>
                <a:avLst/>
                <a:gdLst>
                  <a:gd name="T0" fmla="*/ 2147483647 w 73"/>
                  <a:gd name="T1" fmla="*/ 0 h 62"/>
                  <a:gd name="T2" fmla="*/ 2147483647 w 73"/>
                  <a:gd name="T3" fmla="*/ 2147483647 h 62"/>
                  <a:gd name="T4" fmla="*/ 2147483647 w 73"/>
                  <a:gd name="T5" fmla="*/ 2147483647 h 62"/>
                  <a:gd name="T6" fmla="*/ 0 w 73"/>
                  <a:gd name="T7" fmla="*/ 2147483647 h 62"/>
                  <a:gd name="T8" fmla="*/ 2147483647 w 73"/>
                  <a:gd name="T9" fmla="*/ 2147483647 h 62"/>
                  <a:gd name="T10" fmla="*/ 2147483647 w 73"/>
                  <a:gd name="T11" fmla="*/ 0 h 62"/>
                  <a:gd name="T12" fmla="*/ 0 60000 65536"/>
                  <a:gd name="T13" fmla="*/ 0 60000 65536"/>
                  <a:gd name="T14" fmla="*/ 0 60000 65536"/>
                  <a:gd name="T15" fmla="*/ 0 60000 65536"/>
                  <a:gd name="T16" fmla="*/ 0 60000 65536"/>
                  <a:gd name="T17" fmla="*/ 0 60000 65536"/>
                  <a:gd name="T18" fmla="*/ 0 w 73"/>
                  <a:gd name="T19" fmla="*/ 0 h 62"/>
                  <a:gd name="T20" fmla="*/ 73 w 7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73" h="62">
                    <a:moveTo>
                      <a:pt x="73" y="0"/>
                    </a:moveTo>
                    <a:lnTo>
                      <a:pt x="59" y="13"/>
                    </a:lnTo>
                    <a:lnTo>
                      <a:pt x="15" y="49"/>
                    </a:lnTo>
                    <a:lnTo>
                      <a:pt x="0" y="62"/>
                    </a:lnTo>
                    <a:lnTo>
                      <a:pt x="15" y="5"/>
                    </a:lnTo>
                    <a:lnTo>
                      <a:pt x="73"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57" name="Line 816"/>
              <p:cNvSpPr>
                <a:spLocks noChangeShapeType="1"/>
              </p:cNvSpPr>
              <p:nvPr/>
            </p:nvSpPr>
            <p:spPr bwMode="auto">
              <a:xfrm flipV="1">
                <a:off x="2411413" y="5149850"/>
                <a:ext cx="22225"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8" name="Line 817"/>
              <p:cNvSpPr>
                <a:spLocks noChangeShapeType="1"/>
              </p:cNvSpPr>
              <p:nvPr/>
            </p:nvSpPr>
            <p:spPr bwMode="auto">
              <a:xfrm flipH="1">
                <a:off x="2341563" y="5149850"/>
                <a:ext cx="920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9" name="Line 818"/>
              <p:cNvSpPr>
                <a:spLocks noChangeShapeType="1"/>
              </p:cNvSpPr>
              <p:nvPr/>
            </p:nvSpPr>
            <p:spPr bwMode="auto">
              <a:xfrm flipH="1">
                <a:off x="2317750" y="5157788"/>
                <a:ext cx="23813"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0" name="Line 819"/>
              <p:cNvSpPr>
                <a:spLocks noChangeShapeType="1"/>
              </p:cNvSpPr>
              <p:nvPr/>
            </p:nvSpPr>
            <p:spPr bwMode="auto">
              <a:xfrm flipV="1">
                <a:off x="2317750" y="5227638"/>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1" name="Line 820"/>
              <p:cNvSpPr>
                <a:spLocks noChangeShapeType="1"/>
              </p:cNvSpPr>
              <p:nvPr/>
            </p:nvSpPr>
            <p:spPr bwMode="auto">
              <a:xfrm flipV="1">
                <a:off x="2341563" y="5170488"/>
                <a:ext cx="69850" cy="571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2" name="Freeform 821"/>
              <p:cNvSpPr>
                <a:spLocks/>
              </p:cNvSpPr>
              <p:nvPr/>
            </p:nvSpPr>
            <p:spPr bwMode="auto">
              <a:xfrm>
                <a:off x="1716088" y="4027488"/>
                <a:ext cx="147638" cy="71438"/>
              </a:xfrm>
              <a:custGeom>
                <a:avLst/>
                <a:gdLst>
                  <a:gd name="T0" fmla="*/ 2147483647 w 93"/>
                  <a:gd name="T1" fmla="*/ 0 h 45"/>
                  <a:gd name="T2" fmla="*/ 2147483647 w 93"/>
                  <a:gd name="T3" fmla="*/ 2147483647 h 45"/>
                  <a:gd name="T4" fmla="*/ 2147483647 w 93"/>
                  <a:gd name="T5" fmla="*/ 2147483647 h 45"/>
                  <a:gd name="T6" fmla="*/ 2147483647 w 93"/>
                  <a:gd name="T7" fmla="*/ 2147483647 h 45"/>
                  <a:gd name="T8" fmla="*/ 0 w 93"/>
                  <a:gd name="T9" fmla="*/ 2147483647 h 45"/>
                  <a:gd name="T10" fmla="*/ 2147483647 w 93"/>
                  <a:gd name="T11" fmla="*/ 0 h 45"/>
                  <a:gd name="T12" fmla="*/ 0 60000 65536"/>
                  <a:gd name="T13" fmla="*/ 0 60000 65536"/>
                  <a:gd name="T14" fmla="*/ 0 60000 65536"/>
                  <a:gd name="T15" fmla="*/ 0 60000 65536"/>
                  <a:gd name="T16" fmla="*/ 0 60000 65536"/>
                  <a:gd name="T17" fmla="*/ 0 60000 65536"/>
                  <a:gd name="T18" fmla="*/ 0 w 93"/>
                  <a:gd name="T19" fmla="*/ 0 h 45"/>
                  <a:gd name="T20" fmla="*/ 93 w 9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93" h="45">
                    <a:moveTo>
                      <a:pt x="38" y="0"/>
                    </a:moveTo>
                    <a:lnTo>
                      <a:pt x="93" y="21"/>
                    </a:lnTo>
                    <a:lnTo>
                      <a:pt x="75" y="26"/>
                    </a:lnTo>
                    <a:lnTo>
                      <a:pt x="19" y="40"/>
                    </a:lnTo>
                    <a:lnTo>
                      <a:pt x="0" y="45"/>
                    </a:lnTo>
                    <a:lnTo>
                      <a:pt x="38"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63" name="Line 822"/>
              <p:cNvSpPr>
                <a:spLocks noChangeShapeType="1"/>
              </p:cNvSpPr>
              <p:nvPr/>
            </p:nvSpPr>
            <p:spPr bwMode="auto">
              <a:xfrm flipV="1">
                <a:off x="1835150" y="4060825"/>
                <a:ext cx="285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4" name="Line 823"/>
              <p:cNvSpPr>
                <a:spLocks noChangeShapeType="1"/>
              </p:cNvSpPr>
              <p:nvPr/>
            </p:nvSpPr>
            <p:spPr bwMode="auto">
              <a:xfrm flipH="1" flipV="1">
                <a:off x="1776413" y="4027488"/>
                <a:ext cx="87313"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5" name="Line 824"/>
              <p:cNvSpPr>
                <a:spLocks noChangeShapeType="1"/>
              </p:cNvSpPr>
              <p:nvPr/>
            </p:nvSpPr>
            <p:spPr bwMode="auto">
              <a:xfrm flipH="1">
                <a:off x="1716088" y="4027488"/>
                <a:ext cx="60325"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6" name="Line 825"/>
              <p:cNvSpPr>
                <a:spLocks noChangeShapeType="1"/>
              </p:cNvSpPr>
              <p:nvPr/>
            </p:nvSpPr>
            <p:spPr bwMode="auto">
              <a:xfrm flipV="1">
                <a:off x="1716088" y="4090988"/>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7" name="Line 826"/>
              <p:cNvSpPr>
                <a:spLocks noChangeShapeType="1"/>
              </p:cNvSpPr>
              <p:nvPr/>
            </p:nvSpPr>
            <p:spPr bwMode="auto">
              <a:xfrm flipV="1">
                <a:off x="1746250" y="4068763"/>
                <a:ext cx="88900"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8" name="Freeform 827"/>
              <p:cNvSpPr>
                <a:spLocks/>
              </p:cNvSpPr>
              <p:nvPr/>
            </p:nvSpPr>
            <p:spPr bwMode="auto">
              <a:xfrm>
                <a:off x="2128838" y="4910138"/>
                <a:ext cx="125413" cy="87313"/>
              </a:xfrm>
              <a:custGeom>
                <a:avLst/>
                <a:gdLst>
                  <a:gd name="T0" fmla="*/ 2147483647 w 79"/>
                  <a:gd name="T1" fmla="*/ 0 h 55"/>
                  <a:gd name="T2" fmla="*/ 2147483647 w 79"/>
                  <a:gd name="T3" fmla="*/ 2147483647 h 55"/>
                  <a:gd name="T4" fmla="*/ 2147483647 w 79"/>
                  <a:gd name="T5" fmla="*/ 2147483647 h 55"/>
                  <a:gd name="T6" fmla="*/ 2147483647 w 79"/>
                  <a:gd name="T7" fmla="*/ 2147483647 h 55"/>
                  <a:gd name="T8" fmla="*/ 0 w 79"/>
                  <a:gd name="T9" fmla="*/ 2147483647 h 55"/>
                  <a:gd name="T10" fmla="*/ 2147483647 w 79"/>
                  <a:gd name="T11" fmla="*/ 0 h 55"/>
                  <a:gd name="T12" fmla="*/ 0 60000 65536"/>
                  <a:gd name="T13" fmla="*/ 0 60000 65536"/>
                  <a:gd name="T14" fmla="*/ 0 60000 65536"/>
                  <a:gd name="T15" fmla="*/ 0 60000 65536"/>
                  <a:gd name="T16" fmla="*/ 0 60000 65536"/>
                  <a:gd name="T17" fmla="*/ 0 60000 65536"/>
                  <a:gd name="T18" fmla="*/ 0 w 79"/>
                  <a:gd name="T19" fmla="*/ 0 h 55"/>
                  <a:gd name="T20" fmla="*/ 79 w 7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79" h="55">
                    <a:moveTo>
                      <a:pt x="20" y="0"/>
                    </a:moveTo>
                    <a:lnTo>
                      <a:pt x="79" y="1"/>
                    </a:lnTo>
                    <a:lnTo>
                      <a:pt x="62" y="12"/>
                    </a:lnTo>
                    <a:lnTo>
                      <a:pt x="15" y="44"/>
                    </a:lnTo>
                    <a:lnTo>
                      <a:pt x="0" y="55"/>
                    </a:lnTo>
                    <a:lnTo>
                      <a:pt x="20"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69" name="Line 828"/>
              <p:cNvSpPr>
                <a:spLocks noChangeShapeType="1"/>
              </p:cNvSpPr>
              <p:nvPr/>
            </p:nvSpPr>
            <p:spPr bwMode="auto">
              <a:xfrm flipV="1">
                <a:off x="2227263" y="4911725"/>
                <a:ext cx="26988"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0" name="Line 829"/>
              <p:cNvSpPr>
                <a:spLocks noChangeShapeType="1"/>
              </p:cNvSpPr>
              <p:nvPr/>
            </p:nvSpPr>
            <p:spPr bwMode="auto">
              <a:xfrm flipH="1" flipV="1">
                <a:off x="2160588" y="4910138"/>
                <a:ext cx="93663"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1" name="Line 830"/>
              <p:cNvSpPr>
                <a:spLocks noChangeShapeType="1"/>
              </p:cNvSpPr>
              <p:nvPr/>
            </p:nvSpPr>
            <p:spPr bwMode="auto">
              <a:xfrm flipH="1">
                <a:off x="2128838" y="4910138"/>
                <a:ext cx="31750"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2" name="Line 831"/>
              <p:cNvSpPr>
                <a:spLocks noChangeShapeType="1"/>
              </p:cNvSpPr>
              <p:nvPr/>
            </p:nvSpPr>
            <p:spPr bwMode="auto">
              <a:xfrm flipV="1">
                <a:off x="2128838" y="4979988"/>
                <a:ext cx="23813"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3" name="Line 832"/>
              <p:cNvSpPr>
                <a:spLocks noChangeShapeType="1"/>
              </p:cNvSpPr>
              <p:nvPr/>
            </p:nvSpPr>
            <p:spPr bwMode="auto">
              <a:xfrm flipV="1">
                <a:off x="2152650" y="4929188"/>
                <a:ext cx="74613" cy="508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4" name="Freeform 833"/>
              <p:cNvSpPr>
                <a:spLocks/>
              </p:cNvSpPr>
              <p:nvPr/>
            </p:nvSpPr>
            <p:spPr bwMode="auto">
              <a:xfrm>
                <a:off x="1652588" y="3727450"/>
                <a:ext cx="149225" cy="65088"/>
              </a:xfrm>
              <a:custGeom>
                <a:avLst/>
                <a:gdLst>
                  <a:gd name="T0" fmla="*/ 2147483647 w 94"/>
                  <a:gd name="T1" fmla="*/ 0 h 41"/>
                  <a:gd name="T2" fmla="*/ 2147483647 w 94"/>
                  <a:gd name="T3" fmla="*/ 2147483647 h 41"/>
                  <a:gd name="T4" fmla="*/ 2147483647 w 94"/>
                  <a:gd name="T5" fmla="*/ 2147483647 h 41"/>
                  <a:gd name="T6" fmla="*/ 2147483647 w 94"/>
                  <a:gd name="T7" fmla="*/ 2147483647 h 41"/>
                  <a:gd name="T8" fmla="*/ 0 w 94"/>
                  <a:gd name="T9" fmla="*/ 2147483647 h 41"/>
                  <a:gd name="T10" fmla="*/ 2147483647 w 94"/>
                  <a:gd name="T11" fmla="*/ 0 h 41"/>
                  <a:gd name="T12" fmla="*/ 0 60000 65536"/>
                  <a:gd name="T13" fmla="*/ 0 60000 65536"/>
                  <a:gd name="T14" fmla="*/ 0 60000 65536"/>
                  <a:gd name="T15" fmla="*/ 0 60000 65536"/>
                  <a:gd name="T16" fmla="*/ 0 60000 65536"/>
                  <a:gd name="T17" fmla="*/ 0 60000 65536"/>
                  <a:gd name="T18" fmla="*/ 0 w 94"/>
                  <a:gd name="T19" fmla="*/ 0 h 41"/>
                  <a:gd name="T20" fmla="*/ 94 w 9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94" h="41">
                    <a:moveTo>
                      <a:pt x="42" y="0"/>
                    </a:moveTo>
                    <a:lnTo>
                      <a:pt x="94" y="26"/>
                    </a:lnTo>
                    <a:lnTo>
                      <a:pt x="76" y="29"/>
                    </a:lnTo>
                    <a:lnTo>
                      <a:pt x="18" y="38"/>
                    </a:lnTo>
                    <a:lnTo>
                      <a:pt x="0" y="41"/>
                    </a:lnTo>
                    <a:lnTo>
                      <a:pt x="42"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75" name="Line 834"/>
              <p:cNvSpPr>
                <a:spLocks noChangeShapeType="1"/>
              </p:cNvSpPr>
              <p:nvPr/>
            </p:nvSpPr>
            <p:spPr bwMode="auto">
              <a:xfrm flipV="1">
                <a:off x="1773238" y="3768725"/>
                <a:ext cx="285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6" name="Line 835"/>
              <p:cNvSpPr>
                <a:spLocks noChangeShapeType="1"/>
              </p:cNvSpPr>
              <p:nvPr/>
            </p:nvSpPr>
            <p:spPr bwMode="auto">
              <a:xfrm flipH="1" flipV="1">
                <a:off x="1719263" y="3727450"/>
                <a:ext cx="82550" cy="412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7" name="Line 836"/>
              <p:cNvSpPr>
                <a:spLocks noChangeShapeType="1"/>
              </p:cNvSpPr>
              <p:nvPr/>
            </p:nvSpPr>
            <p:spPr bwMode="auto">
              <a:xfrm flipH="1">
                <a:off x="1652588" y="3727450"/>
                <a:ext cx="66675"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8" name="Line 837"/>
              <p:cNvSpPr>
                <a:spLocks noChangeShapeType="1"/>
              </p:cNvSpPr>
              <p:nvPr/>
            </p:nvSpPr>
            <p:spPr bwMode="auto">
              <a:xfrm flipV="1">
                <a:off x="1652588" y="3787775"/>
                <a:ext cx="285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9" name="Line 838"/>
              <p:cNvSpPr>
                <a:spLocks noChangeShapeType="1"/>
              </p:cNvSpPr>
              <p:nvPr/>
            </p:nvSpPr>
            <p:spPr bwMode="auto">
              <a:xfrm flipV="1">
                <a:off x="1681163" y="3773488"/>
                <a:ext cx="92075"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0" name="Freeform 839"/>
              <p:cNvSpPr>
                <a:spLocks/>
              </p:cNvSpPr>
              <p:nvPr/>
            </p:nvSpPr>
            <p:spPr bwMode="auto">
              <a:xfrm>
                <a:off x="1963738" y="4643438"/>
                <a:ext cx="134938" cy="85725"/>
              </a:xfrm>
              <a:custGeom>
                <a:avLst/>
                <a:gdLst>
                  <a:gd name="T0" fmla="*/ 2147483647 w 85"/>
                  <a:gd name="T1" fmla="*/ 0 h 54"/>
                  <a:gd name="T2" fmla="*/ 2147483647 w 85"/>
                  <a:gd name="T3" fmla="*/ 2147483647 h 54"/>
                  <a:gd name="T4" fmla="*/ 2147483647 w 85"/>
                  <a:gd name="T5" fmla="*/ 2147483647 h 54"/>
                  <a:gd name="T6" fmla="*/ 2147483647 w 85"/>
                  <a:gd name="T7" fmla="*/ 2147483647 h 54"/>
                  <a:gd name="T8" fmla="*/ 0 w 85"/>
                  <a:gd name="T9" fmla="*/ 2147483647 h 54"/>
                  <a:gd name="T10" fmla="*/ 2147483647 w 85"/>
                  <a:gd name="T11" fmla="*/ 0 h 54"/>
                  <a:gd name="T12" fmla="*/ 0 60000 65536"/>
                  <a:gd name="T13" fmla="*/ 0 60000 65536"/>
                  <a:gd name="T14" fmla="*/ 0 60000 65536"/>
                  <a:gd name="T15" fmla="*/ 0 60000 65536"/>
                  <a:gd name="T16" fmla="*/ 0 60000 65536"/>
                  <a:gd name="T17" fmla="*/ 0 60000 65536"/>
                  <a:gd name="T18" fmla="*/ 0 w 85"/>
                  <a:gd name="T19" fmla="*/ 0 h 54"/>
                  <a:gd name="T20" fmla="*/ 85 w 85"/>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85" h="54">
                    <a:moveTo>
                      <a:pt x="28" y="0"/>
                    </a:moveTo>
                    <a:lnTo>
                      <a:pt x="85" y="8"/>
                    </a:lnTo>
                    <a:lnTo>
                      <a:pt x="68" y="17"/>
                    </a:lnTo>
                    <a:lnTo>
                      <a:pt x="17" y="45"/>
                    </a:lnTo>
                    <a:lnTo>
                      <a:pt x="0" y="54"/>
                    </a:lnTo>
                    <a:lnTo>
                      <a:pt x="28"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1" name="Line 840"/>
              <p:cNvSpPr>
                <a:spLocks noChangeShapeType="1"/>
              </p:cNvSpPr>
              <p:nvPr/>
            </p:nvSpPr>
            <p:spPr bwMode="auto">
              <a:xfrm flipV="1">
                <a:off x="2071688" y="4656138"/>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2" name="Line 841"/>
              <p:cNvSpPr>
                <a:spLocks noChangeShapeType="1"/>
              </p:cNvSpPr>
              <p:nvPr/>
            </p:nvSpPr>
            <p:spPr bwMode="auto">
              <a:xfrm flipH="1" flipV="1">
                <a:off x="2008188" y="4643438"/>
                <a:ext cx="904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3" name="Line 842"/>
              <p:cNvSpPr>
                <a:spLocks noChangeShapeType="1"/>
              </p:cNvSpPr>
              <p:nvPr/>
            </p:nvSpPr>
            <p:spPr bwMode="auto">
              <a:xfrm flipH="1">
                <a:off x="1963738" y="4643438"/>
                <a:ext cx="44450"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4" name="Line 843"/>
              <p:cNvSpPr>
                <a:spLocks noChangeShapeType="1"/>
              </p:cNvSpPr>
              <p:nvPr/>
            </p:nvSpPr>
            <p:spPr bwMode="auto">
              <a:xfrm flipV="1">
                <a:off x="1963738" y="4714875"/>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5" name="Line 844"/>
              <p:cNvSpPr>
                <a:spLocks noChangeShapeType="1"/>
              </p:cNvSpPr>
              <p:nvPr/>
            </p:nvSpPr>
            <p:spPr bwMode="auto">
              <a:xfrm flipV="1">
                <a:off x="1990725" y="4670425"/>
                <a:ext cx="80963"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6" name="Freeform 845"/>
              <p:cNvSpPr>
                <a:spLocks/>
              </p:cNvSpPr>
              <p:nvPr/>
            </p:nvSpPr>
            <p:spPr bwMode="auto">
              <a:xfrm>
                <a:off x="1619250" y="3419475"/>
                <a:ext cx="153988" cy="58738"/>
              </a:xfrm>
              <a:custGeom>
                <a:avLst/>
                <a:gdLst>
                  <a:gd name="T0" fmla="*/ 2147483647 w 97"/>
                  <a:gd name="T1" fmla="*/ 0 h 37"/>
                  <a:gd name="T2" fmla="*/ 2147483647 w 97"/>
                  <a:gd name="T3" fmla="*/ 2147483647 h 37"/>
                  <a:gd name="T4" fmla="*/ 2147483647 w 97"/>
                  <a:gd name="T5" fmla="*/ 2147483647 h 37"/>
                  <a:gd name="T6" fmla="*/ 2147483647 w 97"/>
                  <a:gd name="T7" fmla="*/ 2147483647 h 37"/>
                  <a:gd name="T8" fmla="*/ 0 w 97"/>
                  <a:gd name="T9" fmla="*/ 2147483647 h 37"/>
                  <a:gd name="T10" fmla="*/ 2147483647 w 97"/>
                  <a:gd name="T11" fmla="*/ 0 h 37"/>
                  <a:gd name="T12" fmla="*/ 0 60000 65536"/>
                  <a:gd name="T13" fmla="*/ 0 60000 65536"/>
                  <a:gd name="T14" fmla="*/ 0 60000 65536"/>
                  <a:gd name="T15" fmla="*/ 0 60000 65536"/>
                  <a:gd name="T16" fmla="*/ 0 60000 65536"/>
                  <a:gd name="T17" fmla="*/ 0 60000 65536"/>
                  <a:gd name="T18" fmla="*/ 0 w 97"/>
                  <a:gd name="T19" fmla="*/ 0 h 37"/>
                  <a:gd name="T20" fmla="*/ 97 w 9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97" h="37">
                    <a:moveTo>
                      <a:pt x="47" y="0"/>
                    </a:moveTo>
                    <a:lnTo>
                      <a:pt x="97" y="33"/>
                    </a:lnTo>
                    <a:lnTo>
                      <a:pt x="77" y="33"/>
                    </a:lnTo>
                    <a:lnTo>
                      <a:pt x="19" y="37"/>
                    </a:lnTo>
                    <a:lnTo>
                      <a:pt x="0" y="37"/>
                    </a:lnTo>
                    <a:lnTo>
                      <a:pt x="47"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7" name="Line 846"/>
              <p:cNvSpPr>
                <a:spLocks noChangeShapeType="1"/>
              </p:cNvSpPr>
              <p:nvPr/>
            </p:nvSpPr>
            <p:spPr bwMode="auto">
              <a:xfrm>
                <a:off x="1741488" y="3471863"/>
                <a:ext cx="31750"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8" name="Line 847"/>
              <p:cNvSpPr>
                <a:spLocks noChangeShapeType="1"/>
              </p:cNvSpPr>
              <p:nvPr/>
            </p:nvSpPr>
            <p:spPr bwMode="auto">
              <a:xfrm flipH="1" flipV="1">
                <a:off x="1693863" y="3419475"/>
                <a:ext cx="79375"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9" name="Line 848"/>
              <p:cNvSpPr>
                <a:spLocks noChangeShapeType="1"/>
              </p:cNvSpPr>
              <p:nvPr/>
            </p:nvSpPr>
            <p:spPr bwMode="auto">
              <a:xfrm flipH="1">
                <a:off x="1619250" y="3419475"/>
                <a:ext cx="74613"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0" name="Line 849"/>
              <p:cNvSpPr>
                <a:spLocks noChangeShapeType="1"/>
              </p:cNvSpPr>
              <p:nvPr/>
            </p:nvSpPr>
            <p:spPr bwMode="auto">
              <a:xfrm>
                <a:off x="1619250" y="3478213"/>
                <a:ext cx="30163"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1" name="Line 850"/>
              <p:cNvSpPr>
                <a:spLocks noChangeShapeType="1"/>
              </p:cNvSpPr>
              <p:nvPr/>
            </p:nvSpPr>
            <p:spPr bwMode="auto">
              <a:xfrm flipV="1">
                <a:off x="1649413" y="3471863"/>
                <a:ext cx="920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2" name="Freeform 851"/>
              <p:cNvSpPr>
                <a:spLocks/>
              </p:cNvSpPr>
              <p:nvPr/>
            </p:nvSpPr>
            <p:spPr bwMode="auto">
              <a:xfrm>
                <a:off x="2251075" y="5072063"/>
                <a:ext cx="120650" cy="93663"/>
              </a:xfrm>
              <a:custGeom>
                <a:avLst/>
                <a:gdLst>
                  <a:gd name="T0" fmla="*/ 2147483647 w 76"/>
                  <a:gd name="T1" fmla="*/ 0 h 59"/>
                  <a:gd name="T2" fmla="*/ 2147483647 w 76"/>
                  <a:gd name="T3" fmla="*/ 2147483647 h 59"/>
                  <a:gd name="T4" fmla="*/ 2147483647 w 76"/>
                  <a:gd name="T5" fmla="*/ 2147483647 h 59"/>
                  <a:gd name="T6" fmla="*/ 0 w 76"/>
                  <a:gd name="T7" fmla="*/ 2147483647 h 59"/>
                  <a:gd name="T8" fmla="*/ 2147483647 w 76"/>
                  <a:gd name="T9" fmla="*/ 2147483647 h 59"/>
                  <a:gd name="T10" fmla="*/ 2147483647 w 76"/>
                  <a:gd name="T11" fmla="*/ 0 h 59"/>
                  <a:gd name="T12" fmla="*/ 0 60000 65536"/>
                  <a:gd name="T13" fmla="*/ 0 60000 65536"/>
                  <a:gd name="T14" fmla="*/ 0 60000 65536"/>
                  <a:gd name="T15" fmla="*/ 0 60000 65536"/>
                  <a:gd name="T16" fmla="*/ 0 60000 65536"/>
                  <a:gd name="T17" fmla="*/ 0 60000 65536"/>
                  <a:gd name="T18" fmla="*/ 0 w 76"/>
                  <a:gd name="T19" fmla="*/ 0 h 59"/>
                  <a:gd name="T20" fmla="*/ 76 w 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76" h="59">
                    <a:moveTo>
                      <a:pt x="76" y="0"/>
                    </a:moveTo>
                    <a:lnTo>
                      <a:pt x="60" y="12"/>
                    </a:lnTo>
                    <a:lnTo>
                      <a:pt x="15" y="47"/>
                    </a:lnTo>
                    <a:lnTo>
                      <a:pt x="0" y="59"/>
                    </a:lnTo>
                    <a:lnTo>
                      <a:pt x="17" y="3"/>
                    </a:lnTo>
                    <a:lnTo>
                      <a:pt x="76"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93" name="Line 852"/>
              <p:cNvSpPr>
                <a:spLocks noChangeShapeType="1"/>
              </p:cNvSpPr>
              <p:nvPr/>
            </p:nvSpPr>
            <p:spPr bwMode="auto">
              <a:xfrm flipV="1">
                <a:off x="2346325" y="5072063"/>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4" name="Line 853"/>
              <p:cNvSpPr>
                <a:spLocks noChangeShapeType="1"/>
              </p:cNvSpPr>
              <p:nvPr/>
            </p:nvSpPr>
            <p:spPr bwMode="auto">
              <a:xfrm flipH="1">
                <a:off x="2278063" y="5072063"/>
                <a:ext cx="93663"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5" name="Line 854"/>
              <p:cNvSpPr>
                <a:spLocks noChangeShapeType="1"/>
              </p:cNvSpPr>
              <p:nvPr/>
            </p:nvSpPr>
            <p:spPr bwMode="auto">
              <a:xfrm flipH="1">
                <a:off x="2251075" y="5076825"/>
                <a:ext cx="2698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6" name="Line 855"/>
              <p:cNvSpPr>
                <a:spLocks noChangeShapeType="1"/>
              </p:cNvSpPr>
              <p:nvPr/>
            </p:nvSpPr>
            <p:spPr bwMode="auto">
              <a:xfrm flipV="1">
                <a:off x="2251075" y="5146675"/>
                <a:ext cx="23813"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7" name="Line 856"/>
              <p:cNvSpPr>
                <a:spLocks noChangeShapeType="1"/>
              </p:cNvSpPr>
              <p:nvPr/>
            </p:nvSpPr>
            <p:spPr bwMode="auto">
              <a:xfrm flipV="1">
                <a:off x="2274888" y="5091113"/>
                <a:ext cx="71438"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8" name="Freeform 857"/>
              <p:cNvSpPr>
                <a:spLocks/>
              </p:cNvSpPr>
              <p:nvPr/>
            </p:nvSpPr>
            <p:spPr bwMode="auto">
              <a:xfrm>
                <a:off x="1692275" y="3927475"/>
                <a:ext cx="147638" cy="68263"/>
              </a:xfrm>
              <a:custGeom>
                <a:avLst/>
                <a:gdLst>
                  <a:gd name="T0" fmla="*/ 2147483647 w 93"/>
                  <a:gd name="T1" fmla="*/ 0 h 43"/>
                  <a:gd name="T2" fmla="*/ 2147483647 w 93"/>
                  <a:gd name="T3" fmla="*/ 2147483647 h 43"/>
                  <a:gd name="T4" fmla="*/ 2147483647 w 93"/>
                  <a:gd name="T5" fmla="*/ 2147483647 h 43"/>
                  <a:gd name="T6" fmla="*/ 2147483647 w 93"/>
                  <a:gd name="T7" fmla="*/ 2147483647 h 43"/>
                  <a:gd name="T8" fmla="*/ 0 w 93"/>
                  <a:gd name="T9" fmla="*/ 2147483647 h 43"/>
                  <a:gd name="T10" fmla="*/ 2147483647 w 93"/>
                  <a:gd name="T11" fmla="*/ 0 h 43"/>
                  <a:gd name="T12" fmla="*/ 0 60000 65536"/>
                  <a:gd name="T13" fmla="*/ 0 60000 65536"/>
                  <a:gd name="T14" fmla="*/ 0 60000 65536"/>
                  <a:gd name="T15" fmla="*/ 0 60000 65536"/>
                  <a:gd name="T16" fmla="*/ 0 60000 65536"/>
                  <a:gd name="T17" fmla="*/ 0 60000 65536"/>
                  <a:gd name="T18" fmla="*/ 0 w 93"/>
                  <a:gd name="T19" fmla="*/ 0 h 43"/>
                  <a:gd name="T20" fmla="*/ 93 w 9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93" h="43">
                    <a:moveTo>
                      <a:pt x="39" y="0"/>
                    </a:moveTo>
                    <a:lnTo>
                      <a:pt x="93" y="22"/>
                    </a:lnTo>
                    <a:lnTo>
                      <a:pt x="74" y="26"/>
                    </a:lnTo>
                    <a:lnTo>
                      <a:pt x="18" y="39"/>
                    </a:lnTo>
                    <a:lnTo>
                      <a:pt x="0" y="43"/>
                    </a:lnTo>
                    <a:lnTo>
                      <a:pt x="39"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99" name="Line 858"/>
              <p:cNvSpPr>
                <a:spLocks noChangeShapeType="1"/>
              </p:cNvSpPr>
              <p:nvPr/>
            </p:nvSpPr>
            <p:spPr bwMode="auto">
              <a:xfrm flipV="1">
                <a:off x="1809750" y="3962400"/>
                <a:ext cx="301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0" name="Line 859"/>
              <p:cNvSpPr>
                <a:spLocks noChangeShapeType="1"/>
              </p:cNvSpPr>
              <p:nvPr/>
            </p:nvSpPr>
            <p:spPr bwMode="auto">
              <a:xfrm flipH="1" flipV="1">
                <a:off x="1754188" y="3927475"/>
                <a:ext cx="85725"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1" name="Line 860"/>
              <p:cNvSpPr>
                <a:spLocks noChangeShapeType="1"/>
              </p:cNvSpPr>
              <p:nvPr/>
            </p:nvSpPr>
            <p:spPr bwMode="auto">
              <a:xfrm flipH="1">
                <a:off x="1692275" y="3927475"/>
                <a:ext cx="61913"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2" name="Line 861"/>
              <p:cNvSpPr>
                <a:spLocks noChangeShapeType="1"/>
              </p:cNvSpPr>
              <p:nvPr/>
            </p:nvSpPr>
            <p:spPr bwMode="auto">
              <a:xfrm flipV="1">
                <a:off x="1692275" y="3989388"/>
                <a:ext cx="285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3" name="Line 862"/>
              <p:cNvSpPr>
                <a:spLocks noChangeShapeType="1"/>
              </p:cNvSpPr>
              <p:nvPr/>
            </p:nvSpPr>
            <p:spPr bwMode="auto">
              <a:xfrm flipV="1">
                <a:off x="1720850" y="3968750"/>
                <a:ext cx="88900"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4" name="Freeform 863"/>
              <p:cNvSpPr>
                <a:spLocks/>
              </p:cNvSpPr>
              <p:nvPr/>
            </p:nvSpPr>
            <p:spPr bwMode="auto">
              <a:xfrm>
                <a:off x="2495550" y="5332413"/>
                <a:ext cx="107950" cy="107950"/>
              </a:xfrm>
              <a:custGeom>
                <a:avLst/>
                <a:gdLst>
                  <a:gd name="T0" fmla="*/ 2147483647 w 68"/>
                  <a:gd name="T1" fmla="*/ 0 h 68"/>
                  <a:gd name="T2" fmla="*/ 2147483647 w 68"/>
                  <a:gd name="T3" fmla="*/ 2147483647 h 68"/>
                  <a:gd name="T4" fmla="*/ 2147483647 w 68"/>
                  <a:gd name="T5" fmla="*/ 2147483647 h 68"/>
                  <a:gd name="T6" fmla="*/ 0 w 68"/>
                  <a:gd name="T7" fmla="*/ 2147483647 h 68"/>
                  <a:gd name="T8" fmla="*/ 2147483647 w 68"/>
                  <a:gd name="T9" fmla="*/ 2147483647 h 68"/>
                  <a:gd name="T10" fmla="*/ 2147483647 w 68"/>
                  <a:gd name="T11" fmla="*/ 0 h 68"/>
                  <a:gd name="T12" fmla="*/ 0 60000 65536"/>
                  <a:gd name="T13" fmla="*/ 0 60000 65536"/>
                  <a:gd name="T14" fmla="*/ 0 60000 65536"/>
                  <a:gd name="T15" fmla="*/ 0 60000 65536"/>
                  <a:gd name="T16" fmla="*/ 0 60000 65536"/>
                  <a:gd name="T17" fmla="*/ 0 60000 65536"/>
                  <a:gd name="T18" fmla="*/ 0 w 68"/>
                  <a:gd name="T19" fmla="*/ 0 h 68"/>
                  <a:gd name="T20" fmla="*/ 68 w 6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8" h="68">
                    <a:moveTo>
                      <a:pt x="68" y="0"/>
                    </a:moveTo>
                    <a:lnTo>
                      <a:pt x="54" y="13"/>
                    </a:lnTo>
                    <a:lnTo>
                      <a:pt x="13" y="55"/>
                    </a:lnTo>
                    <a:lnTo>
                      <a:pt x="0" y="68"/>
                    </a:lnTo>
                    <a:lnTo>
                      <a:pt x="9" y="10"/>
                    </a:lnTo>
                    <a:lnTo>
                      <a:pt x="68"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05" name="Line 864"/>
              <p:cNvSpPr>
                <a:spLocks noChangeShapeType="1"/>
              </p:cNvSpPr>
              <p:nvPr/>
            </p:nvSpPr>
            <p:spPr bwMode="auto">
              <a:xfrm flipV="1">
                <a:off x="2581275" y="5332413"/>
                <a:ext cx="22225"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6" name="Line 865"/>
              <p:cNvSpPr>
                <a:spLocks noChangeShapeType="1"/>
              </p:cNvSpPr>
              <p:nvPr/>
            </p:nvSpPr>
            <p:spPr bwMode="auto">
              <a:xfrm flipH="1">
                <a:off x="2509838" y="5332413"/>
                <a:ext cx="93663"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7" name="Line 866"/>
              <p:cNvSpPr>
                <a:spLocks noChangeShapeType="1"/>
              </p:cNvSpPr>
              <p:nvPr/>
            </p:nvSpPr>
            <p:spPr bwMode="auto">
              <a:xfrm flipH="1">
                <a:off x="2495550" y="5348288"/>
                <a:ext cx="14288"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8" name="Line 867"/>
              <p:cNvSpPr>
                <a:spLocks noChangeShapeType="1"/>
              </p:cNvSpPr>
              <p:nvPr/>
            </p:nvSpPr>
            <p:spPr bwMode="auto">
              <a:xfrm flipV="1">
                <a:off x="2495550" y="5419725"/>
                <a:ext cx="20638"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9" name="Line 868"/>
              <p:cNvSpPr>
                <a:spLocks noChangeShapeType="1"/>
              </p:cNvSpPr>
              <p:nvPr/>
            </p:nvSpPr>
            <p:spPr bwMode="auto">
              <a:xfrm flipV="1">
                <a:off x="2516188" y="5353050"/>
                <a:ext cx="65088"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0" name="Freeform 869"/>
              <p:cNvSpPr>
                <a:spLocks/>
              </p:cNvSpPr>
              <p:nvPr/>
            </p:nvSpPr>
            <p:spPr bwMode="auto">
              <a:xfrm>
                <a:off x="1795463" y="4271963"/>
                <a:ext cx="142875" cy="77788"/>
              </a:xfrm>
              <a:custGeom>
                <a:avLst/>
                <a:gdLst>
                  <a:gd name="T0" fmla="*/ 2147483647 w 90"/>
                  <a:gd name="T1" fmla="*/ 0 h 49"/>
                  <a:gd name="T2" fmla="*/ 2147483647 w 90"/>
                  <a:gd name="T3" fmla="*/ 2147483647 h 49"/>
                  <a:gd name="T4" fmla="*/ 2147483647 w 90"/>
                  <a:gd name="T5" fmla="*/ 2147483647 h 49"/>
                  <a:gd name="T6" fmla="*/ 2147483647 w 90"/>
                  <a:gd name="T7" fmla="*/ 2147483647 h 49"/>
                  <a:gd name="T8" fmla="*/ 0 w 90"/>
                  <a:gd name="T9" fmla="*/ 2147483647 h 49"/>
                  <a:gd name="T10" fmla="*/ 2147483647 w 90"/>
                  <a:gd name="T11" fmla="*/ 0 h 49"/>
                  <a:gd name="T12" fmla="*/ 0 60000 65536"/>
                  <a:gd name="T13" fmla="*/ 0 60000 65536"/>
                  <a:gd name="T14" fmla="*/ 0 60000 65536"/>
                  <a:gd name="T15" fmla="*/ 0 60000 65536"/>
                  <a:gd name="T16" fmla="*/ 0 60000 65536"/>
                  <a:gd name="T17" fmla="*/ 0 60000 65536"/>
                  <a:gd name="T18" fmla="*/ 0 w 90"/>
                  <a:gd name="T19" fmla="*/ 0 h 49"/>
                  <a:gd name="T20" fmla="*/ 90 w 9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90" h="49">
                    <a:moveTo>
                      <a:pt x="34" y="0"/>
                    </a:moveTo>
                    <a:lnTo>
                      <a:pt x="90" y="16"/>
                    </a:lnTo>
                    <a:lnTo>
                      <a:pt x="72" y="22"/>
                    </a:lnTo>
                    <a:lnTo>
                      <a:pt x="18" y="42"/>
                    </a:lnTo>
                    <a:lnTo>
                      <a:pt x="0" y="49"/>
                    </a:lnTo>
                    <a:lnTo>
                      <a:pt x="34"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11" name="Line 870"/>
              <p:cNvSpPr>
                <a:spLocks noChangeShapeType="1"/>
              </p:cNvSpPr>
              <p:nvPr/>
            </p:nvSpPr>
            <p:spPr bwMode="auto">
              <a:xfrm flipV="1">
                <a:off x="1909763" y="4297363"/>
                <a:ext cx="285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2" name="Line 871"/>
              <p:cNvSpPr>
                <a:spLocks noChangeShapeType="1"/>
              </p:cNvSpPr>
              <p:nvPr/>
            </p:nvSpPr>
            <p:spPr bwMode="auto">
              <a:xfrm flipH="1" flipV="1">
                <a:off x="1849438" y="4271963"/>
                <a:ext cx="88900"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3" name="Line 872"/>
              <p:cNvSpPr>
                <a:spLocks noChangeShapeType="1"/>
              </p:cNvSpPr>
              <p:nvPr/>
            </p:nvSpPr>
            <p:spPr bwMode="auto">
              <a:xfrm flipH="1">
                <a:off x="1795463" y="4271963"/>
                <a:ext cx="53975"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4" name="Line 873"/>
              <p:cNvSpPr>
                <a:spLocks noChangeShapeType="1"/>
              </p:cNvSpPr>
              <p:nvPr/>
            </p:nvSpPr>
            <p:spPr bwMode="auto">
              <a:xfrm flipV="1">
                <a:off x="1795463" y="4338638"/>
                <a:ext cx="285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5" name="Line 874"/>
              <p:cNvSpPr>
                <a:spLocks noChangeShapeType="1"/>
              </p:cNvSpPr>
              <p:nvPr/>
            </p:nvSpPr>
            <p:spPr bwMode="auto">
              <a:xfrm flipV="1">
                <a:off x="1824038" y="4306888"/>
                <a:ext cx="8572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6" name="Freeform 875"/>
              <p:cNvSpPr>
                <a:spLocks/>
              </p:cNvSpPr>
              <p:nvPr/>
            </p:nvSpPr>
            <p:spPr bwMode="auto">
              <a:xfrm>
                <a:off x="1635125" y="2965450"/>
                <a:ext cx="150813" cy="61913"/>
              </a:xfrm>
              <a:custGeom>
                <a:avLst/>
                <a:gdLst>
                  <a:gd name="T0" fmla="*/ 2147483647 w 95"/>
                  <a:gd name="T1" fmla="*/ 0 h 39"/>
                  <a:gd name="T2" fmla="*/ 2147483647 w 95"/>
                  <a:gd name="T3" fmla="*/ 2147483647 h 39"/>
                  <a:gd name="T4" fmla="*/ 2147483647 w 95"/>
                  <a:gd name="T5" fmla="*/ 2147483647 h 39"/>
                  <a:gd name="T6" fmla="*/ 2147483647 w 95"/>
                  <a:gd name="T7" fmla="*/ 2147483647 h 39"/>
                  <a:gd name="T8" fmla="*/ 0 w 95"/>
                  <a:gd name="T9" fmla="*/ 2147483647 h 39"/>
                  <a:gd name="T10" fmla="*/ 2147483647 w 95"/>
                  <a:gd name="T11" fmla="*/ 0 h 39"/>
                  <a:gd name="T12" fmla="*/ 0 60000 65536"/>
                  <a:gd name="T13" fmla="*/ 0 60000 65536"/>
                  <a:gd name="T14" fmla="*/ 0 60000 65536"/>
                  <a:gd name="T15" fmla="*/ 0 60000 65536"/>
                  <a:gd name="T16" fmla="*/ 0 60000 65536"/>
                  <a:gd name="T17" fmla="*/ 0 60000 65536"/>
                  <a:gd name="T18" fmla="*/ 0 w 95"/>
                  <a:gd name="T19" fmla="*/ 0 h 39"/>
                  <a:gd name="T20" fmla="*/ 95 w 9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95" h="39">
                    <a:moveTo>
                      <a:pt x="51" y="0"/>
                    </a:moveTo>
                    <a:lnTo>
                      <a:pt x="95" y="39"/>
                    </a:lnTo>
                    <a:lnTo>
                      <a:pt x="76" y="38"/>
                    </a:lnTo>
                    <a:lnTo>
                      <a:pt x="19" y="31"/>
                    </a:lnTo>
                    <a:lnTo>
                      <a:pt x="0" y="28"/>
                    </a:lnTo>
                    <a:lnTo>
                      <a:pt x="51"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17" name="Line 876"/>
              <p:cNvSpPr>
                <a:spLocks noChangeShapeType="1"/>
              </p:cNvSpPr>
              <p:nvPr/>
            </p:nvSpPr>
            <p:spPr bwMode="auto">
              <a:xfrm>
                <a:off x="1755775" y="3025775"/>
                <a:ext cx="30163"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8" name="Line 877"/>
              <p:cNvSpPr>
                <a:spLocks noChangeShapeType="1"/>
              </p:cNvSpPr>
              <p:nvPr/>
            </p:nvSpPr>
            <p:spPr bwMode="auto">
              <a:xfrm flipH="1" flipV="1">
                <a:off x="1716088" y="2965450"/>
                <a:ext cx="69850"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9" name="Line 878"/>
              <p:cNvSpPr>
                <a:spLocks noChangeShapeType="1"/>
              </p:cNvSpPr>
              <p:nvPr/>
            </p:nvSpPr>
            <p:spPr bwMode="auto">
              <a:xfrm flipH="1">
                <a:off x="1635125" y="2965450"/>
                <a:ext cx="80963"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0" name="Line 879"/>
              <p:cNvSpPr>
                <a:spLocks noChangeShapeType="1"/>
              </p:cNvSpPr>
              <p:nvPr/>
            </p:nvSpPr>
            <p:spPr bwMode="auto">
              <a:xfrm>
                <a:off x="1635125" y="3009900"/>
                <a:ext cx="30163"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1" name="Line 880"/>
              <p:cNvSpPr>
                <a:spLocks noChangeShapeType="1"/>
              </p:cNvSpPr>
              <p:nvPr/>
            </p:nvSpPr>
            <p:spPr bwMode="auto">
              <a:xfrm>
                <a:off x="1665288" y="3014663"/>
                <a:ext cx="904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2" name="Freeform 881"/>
              <p:cNvSpPr>
                <a:spLocks/>
              </p:cNvSpPr>
              <p:nvPr/>
            </p:nvSpPr>
            <p:spPr bwMode="auto">
              <a:xfrm>
                <a:off x="4510088" y="381000"/>
                <a:ext cx="55563" cy="153988"/>
              </a:xfrm>
              <a:custGeom>
                <a:avLst/>
                <a:gdLst>
                  <a:gd name="T0" fmla="*/ 0 w 35"/>
                  <a:gd name="T1" fmla="*/ 0 h 97"/>
                  <a:gd name="T2" fmla="*/ 2147483647 w 35"/>
                  <a:gd name="T3" fmla="*/ 2147483647 h 97"/>
                  <a:gd name="T4" fmla="*/ 2147483647 w 35"/>
                  <a:gd name="T5" fmla="*/ 2147483647 h 97"/>
                  <a:gd name="T6" fmla="*/ 2147483647 w 35"/>
                  <a:gd name="T7" fmla="*/ 2147483647 h 97"/>
                  <a:gd name="T8" fmla="*/ 2147483647 w 35"/>
                  <a:gd name="T9" fmla="*/ 2147483647 h 97"/>
                  <a:gd name="T10" fmla="*/ 0 w 35"/>
                  <a:gd name="T11" fmla="*/ 0 h 97"/>
                  <a:gd name="T12" fmla="*/ 0 60000 65536"/>
                  <a:gd name="T13" fmla="*/ 0 60000 65536"/>
                  <a:gd name="T14" fmla="*/ 0 60000 65536"/>
                  <a:gd name="T15" fmla="*/ 0 60000 65536"/>
                  <a:gd name="T16" fmla="*/ 0 60000 65536"/>
                  <a:gd name="T17" fmla="*/ 0 60000 65536"/>
                  <a:gd name="T18" fmla="*/ 0 w 35"/>
                  <a:gd name="T19" fmla="*/ 0 h 97"/>
                  <a:gd name="T20" fmla="*/ 35 w 35"/>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5" h="97">
                    <a:moveTo>
                      <a:pt x="0" y="0"/>
                    </a:moveTo>
                    <a:lnTo>
                      <a:pt x="35" y="49"/>
                    </a:lnTo>
                    <a:lnTo>
                      <a:pt x="2" y="97"/>
                    </a:lnTo>
                    <a:lnTo>
                      <a:pt x="2" y="78"/>
                    </a:lnTo>
                    <a:lnTo>
                      <a:pt x="1" y="20"/>
                    </a:lnTo>
                    <a:lnTo>
                      <a:pt x="0"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23" name="Line 882"/>
              <p:cNvSpPr>
                <a:spLocks noChangeShapeType="1"/>
              </p:cNvSpPr>
              <p:nvPr/>
            </p:nvSpPr>
            <p:spPr bwMode="auto">
              <a:xfrm>
                <a:off x="4513263" y="504825"/>
                <a:ext cx="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4" name="Line 883"/>
              <p:cNvSpPr>
                <a:spLocks noChangeShapeType="1"/>
              </p:cNvSpPr>
              <p:nvPr/>
            </p:nvSpPr>
            <p:spPr bwMode="auto">
              <a:xfrm flipV="1">
                <a:off x="4513263" y="458788"/>
                <a:ext cx="52388" cy="762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5" name="Line 884"/>
              <p:cNvSpPr>
                <a:spLocks noChangeShapeType="1"/>
              </p:cNvSpPr>
              <p:nvPr/>
            </p:nvSpPr>
            <p:spPr bwMode="auto">
              <a:xfrm flipH="1" flipV="1">
                <a:off x="4510088" y="381000"/>
                <a:ext cx="55563"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6" name="Line 885"/>
              <p:cNvSpPr>
                <a:spLocks noChangeShapeType="1"/>
              </p:cNvSpPr>
              <p:nvPr/>
            </p:nvSpPr>
            <p:spPr bwMode="auto">
              <a:xfrm>
                <a:off x="4510088" y="381000"/>
                <a:ext cx="1588"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7" name="Line 886"/>
              <p:cNvSpPr>
                <a:spLocks noChangeShapeType="1"/>
              </p:cNvSpPr>
              <p:nvPr/>
            </p:nvSpPr>
            <p:spPr bwMode="auto">
              <a:xfrm>
                <a:off x="4511675" y="412750"/>
                <a:ext cx="1588"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8" name="Freeform 887"/>
              <p:cNvSpPr>
                <a:spLocks/>
              </p:cNvSpPr>
              <p:nvPr/>
            </p:nvSpPr>
            <p:spPr bwMode="auto">
              <a:xfrm>
                <a:off x="6548438" y="1239838"/>
                <a:ext cx="107950" cy="111125"/>
              </a:xfrm>
              <a:custGeom>
                <a:avLst/>
                <a:gdLst>
                  <a:gd name="T0" fmla="*/ 2147483647 w 68"/>
                  <a:gd name="T1" fmla="*/ 0 h 70"/>
                  <a:gd name="T2" fmla="*/ 2147483647 w 68"/>
                  <a:gd name="T3" fmla="*/ 2147483647 h 70"/>
                  <a:gd name="T4" fmla="*/ 0 w 68"/>
                  <a:gd name="T5" fmla="*/ 2147483647 h 70"/>
                  <a:gd name="T6" fmla="*/ 2147483647 w 68"/>
                  <a:gd name="T7" fmla="*/ 2147483647 h 70"/>
                  <a:gd name="T8" fmla="*/ 2147483647 w 68"/>
                  <a:gd name="T9" fmla="*/ 2147483647 h 70"/>
                  <a:gd name="T10" fmla="*/ 2147483647 w 68"/>
                  <a:gd name="T11" fmla="*/ 0 h 70"/>
                  <a:gd name="T12" fmla="*/ 0 60000 65536"/>
                  <a:gd name="T13" fmla="*/ 0 60000 65536"/>
                  <a:gd name="T14" fmla="*/ 0 60000 65536"/>
                  <a:gd name="T15" fmla="*/ 0 60000 65536"/>
                  <a:gd name="T16" fmla="*/ 0 60000 65536"/>
                  <a:gd name="T17" fmla="*/ 0 60000 65536"/>
                  <a:gd name="T18" fmla="*/ 0 w 68"/>
                  <a:gd name="T19" fmla="*/ 0 h 70"/>
                  <a:gd name="T20" fmla="*/ 68 w 68"/>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68" h="70">
                    <a:moveTo>
                      <a:pt x="68" y="0"/>
                    </a:moveTo>
                    <a:lnTo>
                      <a:pt x="58" y="59"/>
                    </a:lnTo>
                    <a:lnTo>
                      <a:pt x="0" y="70"/>
                    </a:lnTo>
                    <a:lnTo>
                      <a:pt x="13" y="55"/>
                    </a:lnTo>
                    <a:lnTo>
                      <a:pt x="54" y="15"/>
                    </a:lnTo>
                    <a:lnTo>
                      <a:pt x="68"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29" name="Line 888"/>
              <p:cNvSpPr>
                <a:spLocks noChangeShapeType="1"/>
              </p:cNvSpPr>
              <p:nvPr/>
            </p:nvSpPr>
            <p:spPr bwMode="auto">
              <a:xfrm flipH="1">
                <a:off x="6548438" y="1327150"/>
                <a:ext cx="2063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0" name="Line 889"/>
              <p:cNvSpPr>
                <a:spLocks noChangeShapeType="1"/>
              </p:cNvSpPr>
              <p:nvPr/>
            </p:nvSpPr>
            <p:spPr bwMode="auto">
              <a:xfrm flipV="1">
                <a:off x="6548438" y="1333500"/>
                <a:ext cx="92075"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1" name="Line 890"/>
              <p:cNvSpPr>
                <a:spLocks noChangeShapeType="1"/>
              </p:cNvSpPr>
              <p:nvPr/>
            </p:nvSpPr>
            <p:spPr bwMode="auto">
              <a:xfrm flipV="1">
                <a:off x="6640513" y="1239838"/>
                <a:ext cx="15875"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2" name="Line 891"/>
              <p:cNvSpPr>
                <a:spLocks noChangeShapeType="1"/>
              </p:cNvSpPr>
              <p:nvPr/>
            </p:nvSpPr>
            <p:spPr bwMode="auto">
              <a:xfrm flipH="1">
                <a:off x="6634163" y="1239838"/>
                <a:ext cx="22225"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3" name="Line 892"/>
              <p:cNvSpPr>
                <a:spLocks noChangeShapeType="1"/>
              </p:cNvSpPr>
              <p:nvPr/>
            </p:nvSpPr>
            <p:spPr bwMode="auto">
              <a:xfrm flipH="1">
                <a:off x="6569075" y="1263650"/>
                <a:ext cx="65088"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4" name="Freeform 893"/>
              <p:cNvSpPr>
                <a:spLocks/>
              </p:cNvSpPr>
              <p:nvPr/>
            </p:nvSpPr>
            <p:spPr bwMode="auto">
              <a:xfrm>
                <a:off x="5568950" y="574675"/>
                <a:ext cx="77788" cy="144463"/>
              </a:xfrm>
              <a:custGeom>
                <a:avLst/>
                <a:gdLst>
                  <a:gd name="T0" fmla="*/ 2147483647 w 49"/>
                  <a:gd name="T1" fmla="*/ 0 h 91"/>
                  <a:gd name="T2" fmla="*/ 2147483647 w 49"/>
                  <a:gd name="T3" fmla="*/ 2147483647 h 91"/>
                  <a:gd name="T4" fmla="*/ 0 w 49"/>
                  <a:gd name="T5" fmla="*/ 2147483647 h 91"/>
                  <a:gd name="T6" fmla="*/ 2147483647 w 49"/>
                  <a:gd name="T7" fmla="*/ 2147483647 h 91"/>
                  <a:gd name="T8" fmla="*/ 2147483647 w 49"/>
                  <a:gd name="T9" fmla="*/ 2147483647 h 91"/>
                  <a:gd name="T10" fmla="*/ 2147483647 w 49"/>
                  <a:gd name="T11" fmla="*/ 0 h 91"/>
                  <a:gd name="T12" fmla="*/ 0 60000 65536"/>
                  <a:gd name="T13" fmla="*/ 0 60000 65536"/>
                  <a:gd name="T14" fmla="*/ 0 60000 65536"/>
                  <a:gd name="T15" fmla="*/ 0 60000 65536"/>
                  <a:gd name="T16" fmla="*/ 0 60000 65536"/>
                  <a:gd name="T17" fmla="*/ 0 60000 65536"/>
                  <a:gd name="T18" fmla="*/ 0 w 49"/>
                  <a:gd name="T19" fmla="*/ 0 h 91"/>
                  <a:gd name="T20" fmla="*/ 49 w 49"/>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49" h="91">
                    <a:moveTo>
                      <a:pt x="36" y="0"/>
                    </a:moveTo>
                    <a:lnTo>
                      <a:pt x="49" y="58"/>
                    </a:lnTo>
                    <a:lnTo>
                      <a:pt x="0" y="91"/>
                    </a:lnTo>
                    <a:lnTo>
                      <a:pt x="8" y="72"/>
                    </a:lnTo>
                    <a:lnTo>
                      <a:pt x="28" y="19"/>
                    </a:lnTo>
                    <a:lnTo>
                      <a:pt x="36"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35" name="Line 894"/>
              <p:cNvSpPr>
                <a:spLocks noChangeShapeType="1"/>
              </p:cNvSpPr>
              <p:nvPr/>
            </p:nvSpPr>
            <p:spPr bwMode="auto">
              <a:xfrm flipH="1">
                <a:off x="5568950" y="688975"/>
                <a:ext cx="1270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6" name="Line 895"/>
              <p:cNvSpPr>
                <a:spLocks noChangeShapeType="1"/>
              </p:cNvSpPr>
              <p:nvPr/>
            </p:nvSpPr>
            <p:spPr bwMode="auto">
              <a:xfrm flipV="1">
                <a:off x="5568950" y="666750"/>
                <a:ext cx="77788"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7" name="Line 896"/>
              <p:cNvSpPr>
                <a:spLocks noChangeShapeType="1"/>
              </p:cNvSpPr>
              <p:nvPr/>
            </p:nvSpPr>
            <p:spPr bwMode="auto">
              <a:xfrm flipH="1" flipV="1">
                <a:off x="5626100" y="574675"/>
                <a:ext cx="20638"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8" name="Line 897"/>
              <p:cNvSpPr>
                <a:spLocks noChangeShapeType="1"/>
              </p:cNvSpPr>
              <p:nvPr/>
            </p:nvSpPr>
            <p:spPr bwMode="auto">
              <a:xfrm flipH="1">
                <a:off x="5613400" y="574675"/>
                <a:ext cx="1270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9" name="Line 898"/>
              <p:cNvSpPr>
                <a:spLocks noChangeShapeType="1"/>
              </p:cNvSpPr>
              <p:nvPr/>
            </p:nvSpPr>
            <p:spPr bwMode="auto">
              <a:xfrm flipH="1">
                <a:off x="5581650" y="604838"/>
                <a:ext cx="31750"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0" name="Freeform 899"/>
              <p:cNvSpPr>
                <a:spLocks/>
              </p:cNvSpPr>
              <p:nvPr/>
            </p:nvSpPr>
            <p:spPr bwMode="auto">
              <a:xfrm>
                <a:off x="5051425" y="425450"/>
                <a:ext cx="65088" cy="149225"/>
              </a:xfrm>
              <a:custGeom>
                <a:avLst/>
                <a:gdLst>
                  <a:gd name="T0" fmla="*/ 2147483647 w 41"/>
                  <a:gd name="T1" fmla="*/ 0 h 94"/>
                  <a:gd name="T2" fmla="*/ 2147483647 w 41"/>
                  <a:gd name="T3" fmla="*/ 2147483647 h 94"/>
                  <a:gd name="T4" fmla="*/ 0 w 41"/>
                  <a:gd name="T5" fmla="*/ 2147483647 h 94"/>
                  <a:gd name="T6" fmla="*/ 2147483647 w 41"/>
                  <a:gd name="T7" fmla="*/ 2147483647 h 94"/>
                  <a:gd name="T8" fmla="*/ 2147483647 w 41"/>
                  <a:gd name="T9" fmla="*/ 2147483647 h 94"/>
                  <a:gd name="T10" fmla="*/ 2147483647 w 41"/>
                  <a:gd name="T11" fmla="*/ 0 h 94"/>
                  <a:gd name="T12" fmla="*/ 0 60000 65536"/>
                  <a:gd name="T13" fmla="*/ 0 60000 65536"/>
                  <a:gd name="T14" fmla="*/ 0 60000 65536"/>
                  <a:gd name="T15" fmla="*/ 0 60000 65536"/>
                  <a:gd name="T16" fmla="*/ 0 60000 65536"/>
                  <a:gd name="T17" fmla="*/ 0 60000 65536"/>
                  <a:gd name="T18" fmla="*/ 0 w 41"/>
                  <a:gd name="T19" fmla="*/ 0 h 94"/>
                  <a:gd name="T20" fmla="*/ 41 w 41"/>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1" h="94">
                    <a:moveTo>
                      <a:pt x="16" y="0"/>
                    </a:moveTo>
                    <a:lnTo>
                      <a:pt x="41" y="54"/>
                    </a:lnTo>
                    <a:lnTo>
                      <a:pt x="0" y="94"/>
                    </a:lnTo>
                    <a:lnTo>
                      <a:pt x="3" y="76"/>
                    </a:lnTo>
                    <a:lnTo>
                      <a:pt x="13" y="18"/>
                    </a:lnTo>
                    <a:lnTo>
                      <a:pt x="16"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41" name="Line 900"/>
              <p:cNvSpPr>
                <a:spLocks noChangeShapeType="1"/>
              </p:cNvSpPr>
              <p:nvPr/>
            </p:nvSpPr>
            <p:spPr bwMode="auto">
              <a:xfrm flipH="1">
                <a:off x="5051425" y="546100"/>
                <a:ext cx="476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2" name="Line 901"/>
              <p:cNvSpPr>
                <a:spLocks noChangeShapeType="1"/>
              </p:cNvSpPr>
              <p:nvPr/>
            </p:nvSpPr>
            <p:spPr bwMode="auto">
              <a:xfrm flipV="1">
                <a:off x="5051425" y="511175"/>
                <a:ext cx="65088"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3" name="Line 902"/>
              <p:cNvSpPr>
                <a:spLocks noChangeShapeType="1"/>
              </p:cNvSpPr>
              <p:nvPr/>
            </p:nvSpPr>
            <p:spPr bwMode="auto">
              <a:xfrm flipH="1" flipV="1">
                <a:off x="5076825" y="425450"/>
                <a:ext cx="39688"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4" name="Line 903"/>
              <p:cNvSpPr>
                <a:spLocks noChangeShapeType="1"/>
              </p:cNvSpPr>
              <p:nvPr/>
            </p:nvSpPr>
            <p:spPr bwMode="auto">
              <a:xfrm flipH="1">
                <a:off x="5072063" y="425450"/>
                <a:ext cx="476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5" name="Line 904"/>
              <p:cNvSpPr>
                <a:spLocks noChangeShapeType="1"/>
              </p:cNvSpPr>
              <p:nvPr/>
            </p:nvSpPr>
            <p:spPr bwMode="auto">
              <a:xfrm flipH="1">
                <a:off x="5056188" y="454025"/>
                <a:ext cx="15875"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6" name="Freeform 905"/>
              <p:cNvSpPr>
                <a:spLocks/>
              </p:cNvSpPr>
              <p:nvPr/>
            </p:nvSpPr>
            <p:spPr bwMode="auto">
              <a:xfrm>
                <a:off x="6132513" y="881063"/>
                <a:ext cx="85725" cy="127000"/>
              </a:xfrm>
              <a:custGeom>
                <a:avLst/>
                <a:gdLst>
                  <a:gd name="T0" fmla="*/ 2147483647 w 54"/>
                  <a:gd name="T1" fmla="*/ 0 h 80"/>
                  <a:gd name="T2" fmla="*/ 2147483647 w 54"/>
                  <a:gd name="T3" fmla="*/ 2147483647 h 80"/>
                  <a:gd name="T4" fmla="*/ 0 w 54"/>
                  <a:gd name="T5" fmla="*/ 2147483647 h 80"/>
                  <a:gd name="T6" fmla="*/ 2147483647 w 54"/>
                  <a:gd name="T7" fmla="*/ 2147483647 h 80"/>
                  <a:gd name="T8" fmla="*/ 2147483647 w 54"/>
                  <a:gd name="T9" fmla="*/ 2147483647 h 80"/>
                  <a:gd name="T10" fmla="*/ 2147483647 w 54"/>
                  <a:gd name="T11" fmla="*/ 0 h 80"/>
                  <a:gd name="T12" fmla="*/ 0 60000 65536"/>
                  <a:gd name="T13" fmla="*/ 0 60000 65536"/>
                  <a:gd name="T14" fmla="*/ 0 60000 65536"/>
                  <a:gd name="T15" fmla="*/ 0 60000 65536"/>
                  <a:gd name="T16" fmla="*/ 0 60000 65536"/>
                  <a:gd name="T17" fmla="*/ 0 60000 65536"/>
                  <a:gd name="T18" fmla="*/ 0 w 54"/>
                  <a:gd name="T19" fmla="*/ 0 h 80"/>
                  <a:gd name="T20" fmla="*/ 54 w 5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54" h="80">
                    <a:moveTo>
                      <a:pt x="54" y="0"/>
                    </a:moveTo>
                    <a:lnTo>
                      <a:pt x="54" y="59"/>
                    </a:lnTo>
                    <a:lnTo>
                      <a:pt x="0" y="80"/>
                    </a:lnTo>
                    <a:lnTo>
                      <a:pt x="11" y="64"/>
                    </a:lnTo>
                    <a:lnTo>
                      <a:pt x="42" y="17"/>
                    </a:lnTo>
                    <a:lnTo>
                      <a:pt x="54"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47" name="Line 906"/>
              <p:cNvSpPr>
                <a:spLocks noChangeShapeType="1"/>
              </p:cNvSpPr>
              <p:nvPr/>
            </p:nvSpPr>
            <p:spPr bwMode="auto">
              <a:xfrm flipH="1">
                <a:off x="6132513" y="982663"/>
                <a:ext cx="1746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8" name="Line 907"/>
              <p:cNvSpPr>
                <a:spLocks noChangeShapeType="1"/>
              </p:cNvSpPr>
              <p:nvPr/>
            </p:nvSpPr>
            <p:spPr bwMode="auto">
              <a:xfrm flipV="1">
                <a:off x="6132513" y="974725"/>
                <a:ext cx="85725"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9" name="Line 908"/>
              <p:cNvSpPr>
                <a:spLocks noChangeShapeType="1"/>
              </p:cNvSpPr>
              <p:nvPr/>
            </p:nvSpPr>
            <p:spPr bwMode="auto">
              <a:xfrm flipV="1">
                <a:off x="6218238" y="881063"/>
                <a:ext cx="0"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0" name="Line 909"/>
              <p:cNvSpPr>
                <a:spLocks noChangeShapeType="1"/>
              </p:cNvSpPr>
              <p:nvPr/>
            </p:nvSpPr>
            <p:spPr bwMode="auto">
              <a:xfrm flipH="1">
                <a:off x="6199188" y="881063"/>
                <a:ext cx="1905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1" name="Line 910"/>
              <p:cNvSpPr>
                <a:spLocks noChangeShapeType="1"/>
              </p:cNvSpPr>
              <p:nvPr/>
            </p:nvSpPr>
            <p:spPr bwMode="auto">
              <a:xfrm flipH="1">
                <a:off x="6149975" y="908050"/>
                <a:ext cx="49213"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2" name="Freeform 911"/>
              <p:cNvSpPr>
                <a:spLocks/>
              </p:cNvSpPr>
              <p:nvPr/>
            </p:nvSpPr>
            <p:spPr bwMode="auto">
              <a:xfrm>
                <a:off x="6213475" y="941388"/>
                <a:ext cx="88900" cy="123825"/>
              </a:xfrm>
              <a:custGeom>
                <a:avLst/>
                <a:gdLst>
                  <a:gd name="T0" fmla="*/ 2147483647 w 56"/>
                  <a:gd name="T1" fmla="*/ 0 h 78"/>
                  <a:gd name="T2" fmla="*/ 2147483647 w 56"/>
                  <a:gd name="T3" fmla="*/ 2147483647 h 78"/>
                  <a:gd name="T4" fmla="*/ 0 w 56"/>
                  <a:gd name="T5" fmla="*/ 2147483647 h 78"/>
                  <a:gd name="T6" fmla="*/ 2147483647 w 56"/>
                  <a:gd name="T7" fmla="*/ 2147483647 h 78"/>
                  <a:gd name="T8" fmla="*/ 2147483647 w 56"/>
                  <a:gd name="T9" fmla="*/ 2147483647 h 78"/>
                  <a:gd name="T10" fmla="*/ 2147483647 w 56"/>
                  <a:gd name="T11" fmla="*/ 0 h 78"/>
                  <a:gd name="T12" fmla="*/ 0 60000 65536"/>
                  <a:gd name="T13" fmla="*/ 0 60000 65536"/>
                  <a:gd name="T14" fmla="*/ 0 60000 65536"/>
                  <a:gd name="T15" fmla="*/ 0 60000 65536"/>
                  <a:gd name="T16" fmla="*/ 0 60000 65536"/>
                  <a:gd name="T17" fmla="*/ 0 60000 65536"/>
                  <a:gd name="T18" fmla="*/ 0 w 56"/>
                  <a:gd name="T19" fmla="*/ 0 h 78"/>
                  <a:gd name="T20" fmla="*/ 56 w 5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56" h="78">
                    <a:moveTo>
                      <a:pt x="56" y="0"/>
                    </a:moveTo>
                    <a:lnTo>
                      <a:pt x="55" y="59"/>
                    </a:lnTo>
                    <a:lnTo>
                      <a:pt x="0" y="78"/>
                    </a:lnTo>
                    <a:lnTo>
                      <a:pt x="12" y="62"/>
                    </a:lnTo>
                    <a:lnTo>
                      <a:pt x="45" y="15"/>
                    </a:lnTo>
                    <a:lnTo>
                      <a:pt x="56"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53" name="Line 912"/>
              <p:cNvSpPr>
                <a:spLocks noChangeShapeType="1"/>
              </p:cNvSpPr>
              <p:nvPr/>
            </p:nvSpPr>
            <p:spPr bwMode="auto">
              <a:xfrm flipH="1">
                <a:off x="6213475" y="1039813"/>
                <a:ext cx="19050"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4" name="Line 913"/>
              <p:cNvSpPr>
                <a:spLocks noChangeShapeType="1"/>
              </p:cNvSpPr>
              <p:nvPr/>
            </p:nvSpPr>
            <p:spPr bwMode="auto">
              <a:xfrm flipV="1">
                <a:off x="6213475" y="1035050"/>
                <a:ext cx="873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5" name="Line 914"/>
              <p:cNvSpPr>
                <a:spLocks noChangeShapeType="1"/>
              </p:cNvSpPr>
              <p:nvPr/>
            </p:nvSpPr>
            <p:spPr bwMode="auto">
              <a:xfrm flipV="1">
                <a:off x="6300788" y="941388"/>
                <a:ext cx="1588"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6" name="Line 915"/>
              <p:cNvSpPr>
                <a:spLocks noChangeShapeType="1"/>
              </p:cNvSpPr>
              <p:nvPr/>
            </p:nvSpPr>
            <p:spPr bwMode="auto">
              <a:xfrm flipH="1">
                <a:off x="6284913" y="941388"/>
                <a:ext cx="17463"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7" name="Line 916"/>
              <p:cNvSpPr>
                <a:spLocks noChangeShapeType="1"/>
              </p:cNvSpPr>
              <p:nvPr/>
            </p:nvSpPr>
            <p:spPr bwMode="auto">
              <a:xfrm flipH="1">
                <a:off x="6232525" y="965200"/>
                <a:ext cx="52388"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8" name="Freeform 917"/>
              <p:cNvSpPr>
                <a:spLocks/>
              </p:cNvSpPr>
              <p:nvPr/>
            </p:nvSpPr>
            <p:spPr bwMode="auto">
              <a:xfrm>
                <a:off x="4614863" y="381000"/>
                <a:ext cx="55563" cy="152400"/>
              </a:xfrm>
              <a:custGeom>
                <a:avLst/>
                <a:gdLst>
                  <a:gd name="T0" fmla="*/ 2147483647 w 35"/>
                  <a:gd name="T1" fmla="*/ 0 h 96"/>
                  <a:gd name="T2" fmla="*/ 2147483647 w 35"/>
                  <a:gd name="T3" fmla="*/ 2147483647 h 96"/>
                  <a:gd name="T4" fmla="*/ 0 w 35"/>
                  <a:gd name="T5" fmla="*/ 2147483647 h 96"/>
                  <a:gd name="T6" fmla="*/ 0 w 35"/>
                  <a:gd name="T7" fmla="*/ 2147483647 h 96"/>
                  <a:gd name="T8" fmla="*/ 2147483647 w 35"/>
                  <a:gd name="T9" fmla="*/ 2147483647 h 96"/>
                  <a:gd name="T10" fmla="*/ 2147483647 w 35"/>
                  <a:gd name="T11" fmla="*/ 0 h 96"/>
                  <a:gd name="T12" fmla="*/ 0 60000 65536"/>
                  <a:gd name="T13" fmla="*/ 0 60000 65536"/>
                  <a:gd name="T14" fmla="*/ 0 60000 65536"/>
                  <a:gd name="T15" fmla="*/ 0 60000 65536"/>
                  <a:gd name="T16" fmla="*/ 0 60000 65536"/>
                  <a:gd name="T17" fmla="*/ 0 60000 65536"/>
                  <a:gd name="T18" fmla="*/ 0 w 35"/>
                  <a:gd name="T19" fmla="*/ 0 h 96"/>
                  <a:gd name="T20" fmla="*/ 35 w 35"/>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5" h="96">
                    <a:moveTo>
                      <a:pt x="2" y="0"/>
                    </a:moveTo>
                    <a:lnTo>
                      <a:pt x="35" y="49"/>
                    </a:lnTo>
                    <a:lnTo>
                      <a:pt x="0" y="96"/>
                    </a:lnTo>
                    <a:lnTo>
                      <a:pt x="0" y="78"/>
                    </a:lnTo>
                    <a:lnTo>
                      <a:pt x="2" y="20"/>
                    </a:lnTo>
                    <a:lnTo>
                      <a:pt x="2"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59" name="Line 918"/>
              <p:cNvSpPr>
                <a:spLocks noChangeShapeType="1"/>
              </p:cNvSpPr>
              <p:nvPr/>
            </p:nvSpPr>
            <p:spPr bwMode="auto">
              <a:xfrm>
                <a:off x="4614863" y="504825"/>
                <a:ext cx="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0" name="Line 919"/>
              <p:cNvSpPr>
                <a:spLocks noChangeShapeType="1"/>
              </p:cNvSpPr>
              <p:nvPr/>
            </p:nvSpPr>
            <p:spPr bwMode="auto">
              <a:xfrm flipV="1">
                <a:off x="4614863" y="458788"/>
                <a:ext cx="55563"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1" name="Line 920"/>
              <p:cNvSpPr>
                <a:spLocks noChangeShapeType="1"/>
              </p:cNvSpPr>
              <p:nvPr/>
            </p:nvSpPr>
            <p:spPr bwMode="auto">
              <a:xfrm flipH="1" flipV="1">
                <a:off x="4618038" y="381000"/>
                <a:ext cx="52388"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2" name="Line 921"/>
              <p:cNvSpPr>
                <a:spLocks noChangeShapeType="1"/>
              </p:cNvSpPr>
              <p:nvPr/>
            </p:nvSpPr>
            <p:spPr bwMode="auto">
              <a:xfrm>
                <a:off x="4618038" y="381000"/>
                <a:ext cx="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3" name="Line 922"/>
              <p:cNvSpPr>
                <a:spLocks noChangeShapeType="1"/>
              </p:cNvSpPr>
              <p:nvPr/>
            </p:nvSpPr>
            <p:spPr bwMode="auto">
              <a:xfrm flipH="1">
                <a:off x="4614863" y="412750"/>
                <a:ext cx="3175"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4" name="Freeform 923"/>
              <p:cNvSpPr>
                <a:spLocks/>
              </p:cNvSpPr>
              <p:nvPr/>
            </p:nvSpPr>
            <p:spPr bwMode="auto">
              <a:xfrm>
                <a:off x="5749925" y="654050"/>
                <a:ext cx="79375" cy="139700"/>
              </a:xfrm>
              <a:custGeom>
                <a:avLst/>
                <a:gdLst>
                  <a:gd name="T0" fmla="*/ 2147483647 w 50"/>
                  <a:gd name="T1" fmla="*/ 0 h 88"/>
                  <a:gd name="T2" fmla="*/ 2147483647 w 50"/>
                  <a:gd name="T3" fmla="*/ 2147483647 h 88"/>
                  <a:gd name="T4" fmla="*/ 0 w 50"/>
                  <a:gd name="T5" fmla="*/ 2147483647 h 88"/>
                  <a:gd name="T6" fmla="*/ 2147483647 w 50"/>
                  <a:gd name="T7" fmla="*/ 2147483647 h 88"/>
                  <a:gd name="T8" fmla="*/ 2147483647 w 50"/>
                  <a:gd name="T9" fmla="*/ 2147483647 h 88"/>
                  <a:gd name="T10" fmla="*/ 2147483647 w 50"/>
                  <a:gd name="T11" fmla="*/ 0 h 88"/>
                  <a:gd name="T12" fmla="*/ 0 60000 65536"/>
                  <a:gd name="T13" fmla="*/ 0 60000 65536"/>
                  <a:gd name="T14" fmla="*/ 0 60000 65536"/>
                  <a:gd name="T15" fmla="*/ 0 60000 65536"/>
                  <a:gd name="T16" fmla="*/ 0 60000 65536"/>
                  <a:gd name="T17" fmla="*/ 0 60000 65536"/>
                  <a:gd name="T18" fmla="*/ 0 w 50"/>
                  <a:gd name="T19" fmla="*/ 0 h 88"/>
                  <a:gd name="T20" fmla="*/ 50 w 50"/>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50" h="88">
                    <a:moveTo>
                      <a:pt x="41" y="0"/>
                    </a:moveTo>
                    <a:lnTo>
                      <a:pt x="50" y="59"/>
                    </a:lnTo>
                    <a:lnTo>
                      <a:pt x="0" y="88"/>
                    </a:lnTo>
                    <a:lnTo>
                      <a:pt x="8" y="71"/>
                    </a:lnTo>
                    <a:lnTo>
                      <a:pt x="32" y="18"/>
                    </a:lnTo>
                    <a:lnTo>
                      <a:pt x="41"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65" name="Line 924"/>
              <p:cNvSpPr>
                <a:spLocks noChangeShapeType="1"/>
              </p:cNvSpPr>
              <p:nvPr/>
            </p:nvSpPr>
            <p:spPr bwMode="auto">
              <a:xfrm flipH="1">
                <a:off x="5749925" y="766763"/>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6" name="Line 925"/>
              <p:cNvSpPr>
                <a:spLocks noChangeShapeType="1"/>
              </p:cNvSpPr>
              <p:nvPr/>
            </p:nvSpPr>
            <p:spPr bwMode="auto">
              <a:xfrm flipV="1">
                <a:off x="5749925" y="747713"/>
                <a:ext cx="79375" cy="460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7" name="Line 926"/>
              <p:cNvSpPr>
                <a:spLocks noChangeShapeType="1"/>
              </p:cNvSpPr>
              <p:nvPr/>
            </p:nvSpPr>
            <p:spPr bwMode="auto">
              <a:xfrm flipH="1" flipV="1">
                <a:off x="5815013" y="654050"/>
                <a:ext cx="14288"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8" name="Line 927"/>
              <p:cNvSpPr>
                <a:spLocks noChangeShapeType="1"/>
              </p:cNvSpPr>
              <p:nvPr/>
            </p:nvSpPr>
            <p:spPr bwMode="auto">
              <a:xfrm flipH="1">
                <a:off x="5800725" y="654050"/>
                <a:ext cx="1428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9" name="Line 928"/>
              <p:cNvSpPr>
                <a:spLocks noChangeShapeType="1"/>
              </p:cNvSpPr>
              <p:nvPr/>
            </p:nvSpPr>
            <p:spPr bwMode="auto">
              <a:xfrm flipH="1">
                <a:off x="5762625" y="682625"/>
                <a:ext cx="38100"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0" name="Freeform 929"/>
              <p:cNvSpPr>
                <a:spLocks/>
              </p:cNvSpPr>
              <p:nvPr/>
            </p:nvSpPr>
            <p:spPr bwMode="auto">
              <a:xfrm>
                <a:off x="5241925" y="466725"/>
                <a:ext cx="69850" cy="147638"/>
              </a:xfrm>
              <a:custGeom>
                <a:avLst/>
                <a:gdLst>
                  <a:gd name="T0" fmla="*/ 2147483647 w 44"/>
                  <a:gd name="T1" fmla="*/ 0 h 93"/>
                  <a:gd name="T2" fmla="*/ 2147483647 w 44"/>
                  <a:gd name="T3" fmla="*/ 2147483647 h 93"/>
                  <a:gd name="T4" fmla="*/ 0 w 44"/>
                  <a:gd name="T5" fmla="*/ 2147483647 h 93"/>
                  <a:gd name="T6" fmla="*/ 2147483647 w 44"/>
                  <a:gd name="T7" fmla="*/ 2147483647 h 93"/>
                  <a:gd name="T8" fmla="*/ 2147483647 w 44"/>
                  <a:gd name="T9" fmla="*/ 2147483647 h 93"/>
                  <a:gd name="T10" fmla="*/ 2147483647 w 44"/>
                  <a:gd name="T11" fmla="*/ 0 h 93"/>
                  <a:gd name="T12" fmla="*/ 0 60000 65536"/>
                  <a:gd name="T13" fmla="*/ 0 60000 65536"/>
                  <a:gd name="T14" fmla="*/ 0 60000 65536"/>
                  <a:gd name="T15" fmla="*/ 0 60000 65536"/>
                  <a:gd name="T16" fmla="*/ 0 60000 65536"/>
                  <a:gd name="T17" fmla="*/ 0 60000 65536"/>
                  <a:gd name="T18" fmla="*/ 0 w 44"/>
                  <a:gd name="T19" fmla="*/ 0 h 93"/>
                  <a:gd name="T20" fmla="*/ 44 w 44"/>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4" h="93">
                    <a:moveTo>
                      <a:pt x="23" y="0"/>
                    </a:moveTo>
                    <a:lnTo>
                      <a:pt x="44" y="55"/>
                    </a:lnTo>
                    <a:lnTo>
                      <a:pt x="0" y="93"/>
                    </a:lnTo>
                    <a:lnTo>
                      <a:pt x="5" y="75"/>
                    </a:lnTo>
                    <a:lnTo>
                      <a:pt x="18" y="18"/>
                    </a:lnTo>
                    <a:lnTo>
                      <a:pt x="23"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71" name="Line 930"/>
              <p:cNvSpPr>
                <a:spLocks noChangeShapeType="1"/>
              </p:cNvSpPr>
              <p:nvPr/>
            </p:nvSpPr>
            <p:spPr bwMode="auto">
              <a:xfrm flipH="1">
                <a:off x="5241925" y="585788"/>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2" name="Line 931"/>
              <p:cNvSpPr>
                <a:spLocks noChangeShapeType="1"/>
              </p:cNvSpPr>
              <p:nvPr/>
            </p:nvSpPr>
            <p:spPr bwMode="auto">
              <a:xfrm flipV="1">
                <a:off x="5241925" y="554038"/>
                <a:ext cx="69850"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3" name="Line 932"/>
              <p:cNvSpPr>
                <a:spLocks noChangeShapeType="1"/>
              </p:cNvSpPr>
              <p:nvPr/>
            </p:nvSpPr>
            <p:spPr bwMode="auto">
              <a:xfrm flipH="1" flipV="1">
                <a:off x="5278438" y="466725"/>
                <a:ext cx="3333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4" name="Line 933"/>
              <p:cNvSpPr>
                <a:spLocks noChangeShapeType="1"/>
              </p:cNvSpPr>
              <p:nvPr/>
            </p:nvSpPr>
            <p:spPr bwMode="auto">
              <a:xfrm flipH="1">
                <a:off x="5270500" y="466725"/>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5" name="Line 934"/>
              <p:cNvSpPr>
                <a:spLocks noChangeShapeType="1"/>
              </p:cNvSpPr>
              <p:nvPr/>
            </p:nvSpPr>
            <p:spPr bwMode="auto">
              <a:xfrm flipH="1">
                <a:off x="5249863" y="495300"/>
                <a:ext cx="2063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6" name="Freeform 935"/>
              <p:cNvSpPr>
                <a:spLocks/>
              </p:cNvSpPr>
              <p:nvPr/>
            </p:nvSpPr>
            <p:spPr bwMode="auto">
              <a:xfrm>
                <a:off x="6367463" y="1066800"/>
                <a:ext cx="98425" cy="117475"/>
              </a:xfrm>
              <a:custGeom>
                <a:avLst/>
                <a:gdLst>
                  <a:gd name="T0" fmla="*/ 2147483647 w 62"/>
                  <a:gd name="T1" fmla="*/ 0 h 74"/>
                  <a:gd name="T2" fmla="*/ 2147483647 w 62"/>
                  <a:gd name="T3" fmla="*/ 2147483647 h 74"/>
                  <a:gd name="T4" fmla="*/ 0 w 62"/>
                  <a:gd name="T5" fmla="*/ 2147483647 h 74"/>
                  <a:gd name="T6" fmla="*/ 2147483647 w 62"/>
                  <a:gd name="T7" fmla="*/ 2147483647 h 74"/>
                  <a:gd name="T8" fmla="*/ 2147483647 w 62"/>
                  <a:gd name="T9" fmla="*/ 2147483647 h 74"/>
                  <a:gd name="T10" fmla="*/ 2147483647 w 62"/>
                  <a:gd name="T11" fmla="*/ 0 h 74"/>
                  <a:gd name="T12" fmla="*/ 0 60000 65536"/>
                  <a:gd name="T13" fmla="*/ 0 60000 65536"/>
                  <a:gd name="T14" fmla="*/ 0 60000 65536"/>
                  <a:gd name="T15" fmla="*/ 0 60000 65536"/>
                  <a:gd name="T16" fmla="*/ 0 60000 65536"/>
                  <a:gd name="T17" fmla="*/ 0 60000 65536"/>
                  <a:gd name="T18" fmla="*/ 0 w 62"/>
                  <a:gd name="T19" fmla="*/ 0 h 74"/>
                  <a:gd name="T20" fmla="*/ 62 w 6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62" h="74">
                    <a:moveTo>
                      <a:pt x="62" y="0"/>
                    </a:moveTo>
                    <a:lnTo>
                      <a:pt x="56" y="59"/>
                    </a:lnTo>
                    <a:lnTo>
                      <a:pt x="0" y="74"/>
                    </a:lnTo>
                    <a:lnTo>
                      <a:pt x="12" y="59"/>
                    </a:lnTo>
                    <a:lnTo>
                      <a:pt x="50" y="15"/>
                    </a:lnTo>
                    <a:lnTo>
                      <a:pt x="62"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77" name="Line 936"/>
              <p:cNvSpPr>
                <a:spLocks noChangeShapeType="1"/>
              </p:cNvSpPr>
              <p:nvPr/>
            </p:nvSpPr>
            <p:spPr bwMode="auto">
              <a:xfrm flipH="1">
                <a:off x="6367463" y="1160463"/>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8" name="Line 937"/>
              <p:cNvSpPr>
                <a:spLocks noChangeShapeType="1"/>
              </p:cNvSpPr>
              <p:nvPr/>
            </p:nvSpPr>
            <p:spPr bwMode="auto">
              <a:xfrm flipV="1">
                <a:off x="6367463" y="1160463"/>
                <a:ext cx="8890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9" name="Line 938"/>
              <p:cNvSpPr>
                <a:spLocks noChangeShapeType="1"/>
              </p:cNvSpPr>
              <p:nvPr/>
            </p:nvSpPr>
            <p:spPr bwMode="auto">
              <a:xfrm flipV="1">
                <a:off x="6456363" y="1066800"/>
                <a:ext cx="9525"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0" name="Line 939"/>
              <p:cNvSpPr>
                <a:spLocks noChangeShapeType="1"/>
              </p:cNvSpPr>
              <p:nvPr/>
            </p:nvSpPr>
            <p:spPr bwMode="auto">
              <a:xfrm flipH="1">
                <a:off x="6446838" y="1066800"/>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1" name="Line 940"/>
              <p:cNvSpPr>
                <a:spLocks noChangeShapeType="1"/>
              </p:cNvSpPr>
              <p:nvPr/>
            </p:nvSpPr>
            <p:spPr bwMode="auto">
              <a:xfrm flipH="1">
                <a:off x="6386513" y="1090613"/>
                <a:ext cx="60325"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2" name="Freeform 941"/>
              <p:cNvSpPr>
                <a:spLocks/>
              </p:cNvSpPr>
              <p:nvPr/>
            </p:nvSpPr>
            <p:spPr bwMode="auto">
              <a:xfrm>
                <a:off x="5338763" y="493713"/>
                <a:ext cx="73025" cy="147638"/>
              </a:xfrm>
              <a:custGeom>
                <a:avLst/>
                <a:gdLst>
                  <a:gd name="T0" fmla="*/ 2147483647 w 46"/>
                  <a:gd name="T1" fmla="*/ 0 h 93"/>
                  <a:gd name="T2" fmla="*/ 2147483647 w 46"/>
                  <a:gd name="T3" fmla="*/ 2147483647 h 93"/>
                  <a:gd name="T4" fmla="*/ 0 w 46"/>
                  <a:gd name="T5" fmla="*/ 2147483647 h 93"/>
                  <a:gd name="T6" fmla="*/ 2147483647 w 46"/>
                  <a:gd name="T7" fmla="*/ 2147483647 h 93"/>
                  <a:gd name="T8" fmla="*/ 2147483647 w 46"/>
                  <a:gd name="T9" fmla="*/ 2147483647 h 93"/>
                  <a:gd name="T10" fmla="*/ 2147483647 w 46"/>
                  <a:gd name="T11" fmla="*/ 0 h 93"/>
                  <a:gd name="T12" fmla="*/ 0 60000 65536"/>
                  <a:gd name="T13" fmla="*/ 0 60000 65536"/>
                  <a:gd name="T14" fmla="*/ 0 60000 65536"/>
                  <a:gd name="T15" fmla="*/ 0 60000 65536"/>
                  <a:gd name="T16" fmla="*/ 0 60000 65536"/>
                  <a:gd name="T17" fmla="*/ 0 60000 65536"/>
                  <a:gd name="T18" fmla="*/ 0 w 46"/>
                  <a:gd name="T19" fmla="*/ 0 h 93"/>
                  <a:gd name="T20" fmla="*/ 46 w 46"/>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6" h="93">
                    <a:moveTo>
                      <a:pt x="26" y="0"/>
                    </a:moveTo>
                    <a:lnTo>
                      <a:pt x="46" y="56"/>
                    </a:lnTo>
                    <a:lnTo>
                      <a:pt x="0" y="93"/>
                    </a:lnTo>
                    <a:lnTo>
                      <a:pt x="5" y="75"/>
                    </a:lnTo>
                    <a:lnTo>
                      <a:pt x="21" y="18"/>
                    </a:lnTo>
                    <a:lnTo>
                      <a:pt x="26"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83" name="Line 942"/>
              <p:cNvSpPr>
                <a:spLocks noChangeShapeType="1"/>
              </p:cNvSpPr>
              <p:nvPr/>
            </p:nvSpPr>
            <p:spPr bwMode="auto">
              <a:xfrm flipH="1">
                <a:off x="5338763" y="612775"/>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4" name="Line 943"/>
              <p:cNvSpPr>
                <a:spLocks noChangeShapeType="1"/>
              </p:cNvSpPr>
              <p:nvPr/>
            </p:nvSpPr>
            <p:spPr bwMode="auto">
              <a:xfrm flipV="1">
                <a:off x="5338763" y="582613"/>
                <a:ext cx="73025"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5" name="Line 944"/>
              <p:cNvSpPr>
                <a:spLocks noChangeShapeType="1"/>
              </p:cNvSpPr>
              <p:nvPr/>
            </p:nvSpPr>
            <p:spPr bwMode="auto">
              <a:xfrm flipH="1" flipV="1">
                <a:off x="5380038" y="493713"/>
                <a:ext cx="31750"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6" name="Line 945"/>
              <p:cNvSpPr>
                <a:spLocks noChangeShapeType="1"/>
              </p:cNvSpPr>
              <p:nvPr/>
            </p:nvSpPr>
            <p:spPr bwMode="auto">
              <a:xfrm flipH="1">
                <a:off x="5372100" y="493713"/>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7" name="Line 946"/>
              <p:cNvSpPr>
                <a:spLocks noChangeShapeType="1"/>
              </p:cNvSpPr>
              <p:nvPr/>
            </p:nvSpPr>
            <p:spPr bwMode="auto">
              <a:xfrm flipH="1">
                <a:off x="5346700" y="522288"/>
                <a:ext cx="2540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8" name="Freeform 947"/>
              <p:cNvSpPr>
                <a:spLocks/>
              </p:cNvSpPr>
              <p:nvPr/>
            </p:nvSpPr>
            <p:spPr bwMode="auto">
              <a:xfrm>
                <a:off x="4808538" y="392113"/>
                <a:ext cx="60325" cy="152400"/>
              </a:xfrm>
              <a:custGeom>
                <a:avLst/>
                <a:gdLst>
                  <a:gd name="T0" fmla="*/ 2147483647 w 38"/>
                  <a:gd name="T1" fmla="*/ 0 h 96"/>
                  <a:gd name="T2" fmla="*/ 2147483647 w 38"/>
                  <a:gd name="T3" fmla="*/ 2147483647 h 96"/>
                  <a:gd name="T4" fmla="*/ 0 w 38"/>
                  <a:gd name="T5" fmla="*/ 2147483647 h 96"/>
                  <a:gd name="T6" fmla="*/ 2147483647 w 38"/>
                  <a:gd name="T7" fmla="*/ 2147483647 h 96"/>
                  <a:gd name="T8" fmla="*/ 2147483647 w 38"/>
                  <a:gd name="T9" fmla="*/ 2147483647 h 96"/>
                  <a:gd name="T10" fmla="*/ 2147483647 w 38"/>
                  <a:gd name="T11" fmla="*/ 0 h 96"/>
                  <a:gd name="T12" fmla="*/ 0 60000 65536"/>
                  <a:gd name="T13" fmla="*/ 0 60000 65536"/>
                  <a:gd name="T14" fmla="*/ 0 60000 65536"/>
                  <a:gd name="T15" fmla="*/ 0 60000 65536"/>
                  <a:gd name="T16" fmla="*/ 0 60000 65536"/>
                  <a:gd name="T17" fmla="*/ 0 60000 65536"/>
                  <a:gd name="T18" fmla="*/ 0 w 38"/>
                  <a:gd name="T19" fmla="*/ 0 h 96"/>
                  <a:gd name="T20" fmla="*/ 38 w 38"/>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8" h="96">
                    <a:moveTo>
                      <a:pt x="8" y="0"/>
                    </a:moveTo>
                    <a:lnTo>
                      <a:pt x="38" y="51"/>
                    </a:lnTo>
                    <a:lnTo>
                      <a:pt x="0" y="96"/>
                    </a:lnTo>
                    <a:lnTo>
                      <a:pt x="2" y="76"/>
                    </a:lnTo>
                    <a:lnTo>
                      <a:pt x="7" y="20"/>
                    </a:lnTo>
                    <a:lnTo>
                      <a:pt x="8"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89" name="Line 948"/>
              <p:cNvSpPr>
                <a:spLocks noChangeShapeType="1"/>
              </p:cNvSpPr>
              <p:nvPr/>
            </p:nvSpPr>
            <p:spPr bwMode="auto">
              <a:xfrm flipH="1">
                <a:off x="4808538" y="512763"/>
                <a:ext cx="317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0" name="Line 949"/>
              <p:cNvSpPr>
                <a:spLocks noChangeShapeType="1"/>
              </p:cNvSpPr>
              <p:nvPr/>
            </p:nvSpPr>
            <p:spPr bwMode="auto">
              <a:xfrm flipV="1">
                <a:off x="4808538" y="473075"/>
                <a:ext cx="60325"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1" name="Line 950"/>
              <p:cNvSpPr>
                <a:spLocks noChangeShapeType="1"/>
              </p:cNvSpPr>
              <p:nvPr/>
            </p:nvSpPr>
            <p:spPr bwMode="auto">
              <a:xfrm flipH="1" flipV="1">
                <a:off x="4821238" y="392113"/>
                <a:ext cx="47625"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2" name="Line 951"/>
              <p:cNvSpPr>
                <a:spLocks noChangeShapeType="1"/>
              </p:cNvSpPr>
              <p:nvPr/>
            </p:nvSpPr>
            <p:spPr bwMode="auto">
              <a:xfrm flipH="1">
                <a:off x="4819650" y="392113"/>
                <a:ext cx="1588"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3" name="Line 952"/>
              <p:cNvSpPr>
                <a:spLocks noChangeShapeType="1"/>
              </p:cNvSpPr>
              <p:nvPr/>
            </p:nvSpPr>
            <p:spPr bwMode="auto">
              <a:xfrm flipH="1">
                <a:off x="4811713" y="423863"/>
                <a:ext cx="793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4" name="Freeform 953"/>
              <p:cNvSpPr>
                <a:spLocks/>
              </p:cNvSpPr>
              <p:nvPr/>
            </p:nvSpPr>
            <p:spPr bwMode="auto">
              <a:xfrm>
                <a:off x="5922963" y="747713"/>
                <a:ext cx="82550" cy="133350"/>
              </a:xfrm>
              <a:custGeom>
                <a:avLst/>
                <a:gdLst>
                  <a:gd name="T0" fmla="*/ 2147483647 w 52"/>
                  <a:gd name="T1" fmla="*/ 0 h 84"/>
                  <a:gd name="T2" fmla="*/ 2147483647 w 52"/>
                  <a:gd name="T3" fmla="*/ 2147483647 h 84"/>
                  <a:gd name="T4" fmla="*/ 0 w 52"/>
                  <a:gd name="T5" fmla="*/ 2147483647 h 84"/>
                  <a:gd name="T6" fmla="*/ 2147483647 w 52"/>
                  <a:gd name="T7" fmla="*/ 2147483647 h 84"/>
                  <a:gd name="T8" fmla="*/ 2147483647 w 52"/>
                  <a:gd name="T9" fmla="*/ 2147483647 h 84"/>
                  <a:gd name="T10" fmla="*/ 2147483647 w 52"/>
                  <a:gd name="T11" fmla="*/ 0 h 84"/>
                  <a:gd name="T12" fmla="*/ 0 60000 65536"/>
                  <a:gd name="T13" fmla="*/ 0 60000 65536"/>
                  <a:gd name="T14" fmla="*/ 0 60000 65536"/>
                  <a:gd name="T15" fmla="*/ 0 60000 65536"/>
                  <a:gd name="T16" fmla="*/ 0 60000 65536"/>
                  <a:gd name="T17" fmla="*/ 0 60000 65536"/>
                  <a:gd name="T18" fmla="*/ 0 w 52"/>
                  <a:gd name="T19" fmla="*/ 0 h 84"/>
                  <a:gd name="T20" fmla="*/ 52 w 52"/>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2" h="84">
                    <a:moveTo>
                      <a:pt x="47" y="0"/>
                    </a:moveTo>
                    <a:lnTo>
                      <a:pt x="52" y="59"/>
                    </a:lnTo>
                    <a:lnTo>
                      <a:pt x="0" y="84"/>
                    </a:lnTo>
                    <a:lnTo>
                      <a:pt x="9" y="67"/>
                    </a:lnTo>
                    <a:lnTo>
                      <a:pt x="38" y="17"/>
                    </a:lnTo>
                    <a:lnTo>
                      <a:pt x="47"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95" name="Line 954"/>
              <p:cNvSpPr>
                <a:spLocks noChangeShapeType="1"/>
              </p:cNvSpPr>
              <p:nvPr/>
            </p:nvSpPr>
            <p:spPr bwMode="auto">
              <a:xfrm flipH="1">
                <a:off x="5922963" y="854075"/>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6" name="Line 955"/>
              <p:cNvSpPr>
                <a:spLocks noChangeShapeType="1"/>
              </p:cNvSpPr>
              <p:nvPr/>
            </p:nvSpPr>
            <p:spPr bwMode="auto">
              <a:xfrm flipV="1">
                <a:off x="5922963" y="841375"/>
                <a:ext cx="82550"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7" name="Line 956"/>
              <p:cNvSpPr>
                <a:spLocks noChangeShapeType="1"/>
              </p:cNvSpPr>
              <p:nvPr/>
            </p:nvSpPr>
            <p:spPr bwMode="auto">
              <a:xfrm flipH="1" flipV="1">
                <a:off x="5997575" y="747713"/>
                <a:ext cx="7938"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8" name="Line 957"/>
              <p:cNvSpPr>
                <a:spLocks noChangeShapeType="1"/>
              </p:cNvSpPr>
              <p:nvPr/>
            </p:nvSpPr>
            <p:spPr bwMode="auto">
              <a:xfrm flipH="1">
                <a:off x="5983288" y="747713"/>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9" name="Line 958"/>
              <p:cNvSpPr>
                <a:spLocks noChangeShapeType="1"/>
              </p:cNvSpPr>
              <p:nvPr/>
            </p:nvSpPr>
            <p:spPr bwMode="auto">
              <a:xfrm flipH="1">
                <a:off x="5937250" y="774700"/>
                <a:ext cx="46038"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0" name="Freeform 959"/>
              <p:cNvSpPr>
                <a:spLocks/>
              </p:cNvSpPr>
              <p:nvPr/>
            </p:nvSpPr>
            <p:spPr bwMode="auto">
              <a:xfrm>
                <a:off x="6010275" y="800100"/>
                <a:ext cx="85725" cy="130175"/>
              </a:xfrm>
              <a:custGeom>
                <a:avLst/>
                <a:gdLst>
                  <a:gd name="T0" fmla="*/ 2147483647 w 54"/>
                  <a:gd name="T1" fmla="*/ 0 h 82"/>
                  <a:gd name="T2" fmla="*/ 2147483647 w 54"/>
                  <a:gd name="T3" fmla="*/ 2147483647 h 82"/>
                  <a:gd name="T4" fmla="*/ 0 w 54"/>
                  <a:gd name="T5" fmla="*/ 2147483647 h 82"/>
                  <a:gd name="T6" fmla="*/ 2147483647 w 54"/>
                  <a:gd name="T7" fmla="*/ 2147483647 h 82"/>
                  <a:gd name="T8" fmla="*/ 2147483647 w 54"/>
                  <a:gd name="T9" fmla="*/ 2147483647 h 82"/>
                  <a:gd name="T10" fmla="*/ 2147483647 w 54"/>
                  <a:gd name="T11" fmla="*/ 0 h 82"/>
                  <a:gd name="T12" fmla="*/ 0 60000 65536"/>
                  <a:gd name="T13" fmla="*/ 0 60000 65536"/>
                  <a:gd name="T14" fmla="*/ 0 60000 65536"/>
                  <a:gd name="T15" fmla="*/ 0 60000 65536"/>
                  <a:gd name="T16" fmla="*/ 0 60000 65536"/>
                  <a:gd name="T17" fmla="*/ 0 60000 65536"/>
                  <a:gd name="T18" fmla="*/ 0 w 54"/>
                  <a:gd name="T19" fmla="*/ 0 h 82"/>
                  <a:gd name="T20" fmla="*/ 54 w 54"/>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54" h="82">
                    <a:moveTo>
                      <a:pt x="50" y="0"/>
                    </a:moveTo>
                    <a:lnTo>
                      <a:pt x="54" y="59"/>
                    </a:lnTo>
                    <a:lnTo>
                      <a:pt x="0" y="82"/>
                    </a:lnTo>
                    <a:lnTo>
                      <a:pt x="9" y="66"/>
                    </a:lnTo>
                    <a:lnTo>
                      <a:pt x="39" y="17"/>
                    </a:lnTo>
                    <a:lnTo>
                      <a:pt x="50"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201" name="Line 960"/>
              <p:cNvSpPr>
                <a:spLocks noChangeShapeType="1"/>
              </p:cNvSpPr>
              <p:nvPr/>
            </p:nvSpPr>
            <p:spPr bwMode="auto">
              <a:xfrm flipH="1">
                <a:off x="6010275" y="904875"/>
                <a:ext cx="14288"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2" name="Line 961"/>
              <p:cNvSpPr>
                <a:spLocks noChangeShapeType="1"/>
              </p:cNvSpPr>
              <p:nvPr/>
            </p:nvSpPr>
            <p:spPr bwMode="auto">
              <a:xfrm flipV="1">
                <a:off x="6010275" y="893763"/>
                <a:ext cx="85725" cy="365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3" name="Line 962"/>
              <p:cNvSpPr>
                <a:spLocks noChangeShapeType="1"/>
              </p:cNvSpPr>
              <p:nvPr/>
            </p:nvSpPr>
            <p:spPr bwMode="auto">
              <a:xfrm flipH="1" flipV="1">
                <a:off x="6089650" y="800100"/>
                <a:ext cx="6350"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4" name="Line 963"/>
              <p:cNvSpPr>
                <a:spLocks noChangeShapeType="1"/>
              </p:cNvSpPr>
              <p:nvPr/>
            </p:nvSpPr>
            <p:spPr bwMode="auto">
              <a:xfrm flipH="1">
                <a:off x="6072188" y="800100"/>
                <a:ext cx="1746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5" name="Line 964"/>
              <p:cNvSpPr>
                <a:spLocks noChangeShapeType="1"/>
              </p:cNvSpPr>
              <p:nvPr/>
            </p:nvSpPr>
            <p:spPr bwMode="auto">
              <a:xfrm flipH="1">
                <a:off x="6024563" y="827088"/>
                <a:ext cx="47625"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6" name="Freeform 965"/>
              <p:cNvSpPr>
                <a:spLocks/>
              </p:cNvSpPr>
              <p:nvPr/>
            </p:nvSpPr>
            <p:spPr bwMode="auto">
              <a:xfrm>
                <a:off x="5475288" y="539750"/>
                <a:ext cx="76200" cy="142875"/>
              </a:xfrm>
              <a:custGeom>
                <a:avLst/>
                <a:gdLst>
                  <a:gd name="T0" fmla="*/ 2147483647 w 48"/>
                  <a:gd name="T1" fmla="*/ 0 h 90"/>
                  <a:gd name="T2" fmla="*/ 2147483647 w 48"/>
                  <a:gd name="T3" fmla="*/ 2147483647 h 90"/>
                  <a:gd name="T4" fmla="*/ 0 w 48"/>
                  <a:gd name="T5" fmla="*/ 2147483647 h 90"/>
                  <a:gd name="T6" fmla="*/ 2147483647 w 48"/>
                  <a:gd name="T7" fmla="*/ 2147483647 h 90"/>
                  <a:gd name="T8" fmla="*/ 2147483647 w 48"/>
                  <a:gd name="T9" fmla="*/ 2147483647 h 90"/>
                  <a:gd name="T10" fmla="*/ 2147483647 w 48"/>
                  <a:gd name="T11" fmla="*/ 0 h 90"/>
                  <a:gd name="T12" fmla="*/ 0 60000 65536"/>
                  <a:gd name="T13" fmla="*/ 0 60000 65536"/>
                  <a:gd name="T14" fmla="*/ 0 60000 65536"/>
                  <a:gd name="T15" fmla="*/ 0 60000 65536"/>
                  <a:gd name="T16" fmla="*/ 0 60000 65536"/>
                  <a:gd name="T17" fmla="*/ 0 60000 65536"/>
                  <a:gd name="T18" fmla="*/ 0 w 48"/>
                  <a:gd name="T19" fmla="*/ 0 h 90"/>
                  <a:gd name="T20" fmla="*/ 48 w 48"/>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48" h="90">
                    <a:moveTo>
                      <a:pt x="32" y="0"/>
                    </a:moveTo>
                    <a:lnTo>
                      <a:pt x="48" y="56"/>
                    </a:lnTo>
                    <a:lnTo>
                      <a:pt x="0" y="90"/>
                    </a:lnTo>
                    <a:lnTo>
                      <a:pt x="7" y="73"/>
                    </a:lnTo>
                    <a:lnTo>
                      <a:pt x="25" y="18"/>
                    </a:lnTo>
                    <a:lnTo>
                      <a:pt x="32"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207" name="Line 966"/>
              <p:cNvSpPr>
                <a:spLocks noChangeShapeType="1"/>
              </p:cNvSpPr>
              <p:nvPr/>
            </p:nvSpPr>
            <p:spPr bwMode="auto">
              <a:xfrm flipH="1">
                <a:off x="5475288" y="655638"/>
                <a:ext cx="111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8" name="Line 967"/>
              <p:cNvSpPr>
                <a:spLocks noChangeShapeType="1"/>
              </p:cNvSpPr>
              <p:nvPr/>
            </p:nvSpPr>
            <p:spPr bwMode="auto">
              <a:xfrm flipV="1">
                <a:off x="5475288" y="628650"/>
                <a:ext cx="76200"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9" name="Line 968"/>
              <p:cNvSpPr>
                <a:spLocks noChangeShapeType="1"/>
              </p:cNvSpPr>
              <p:nvPr/>
            </p:nvSpPr>
            <p:spPr bwMode="auto">
              <a:xfrm flipH="1" flipV="1">
                <a:off x="5526088" y="539750"/>
                <a:ext cx="25400"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0" name="Line 969"/>
              <p:cNvSpPr>
                <a:spLocks noChangeShapeType="1"/>
              </p:cNvSpPr>
              <p:nvPr/>
            </p:nvSpPr>
            <p:spPr bwMode="auto">
              <a:xfrm flipH="1">
                <a:off x="5514975" y="539750"/>
                <a:ext cx="1111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1" name="Line 970"/>
              <p:cNvSpPr>
                <a:spLocks noChangeShapeType="1"/>
              </p:cNvSpPr>
              <p:nvPr/>
            </p:nvSpPr>
            <p:spPr bwMode="auto">
              <a:xfrm flipH="1">
                <a:off x="5486400" y="568325"/>
                <a:ext cx="28575"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2" name="Freeform 971"/>
              <p:cNvSpPr>
                <a:spLocks/>
              </p:cNvSpPr>
              <p:nvPr/>
            </p:nvSpPr>
            <p:spPr bwMode="auto">
              <a:xfrm>
                <a:off x="6745288" y="1470025"/>
                <a:ext cx="119063" cy="96838"/>
              </a:xfrm>
              <a:custGeom>
                <a:avLst/>
                <a:gdLst>
                  <a:gd name="T0" fmla="*/ 2147483647 w 75"/>
                  <a:gd name="T1" fmla="*/ 0 h 61"/>
                  <a:gd name="T2" fmla="*/ 2147483647 w 75"/>
                  <a:gd name="T3" fmla="*/ 2147483647 h 61"/>
                  <a:gd name="T4" fmla="*/ 0 w 75"/>
                  <a:gd name="T5" fmla="*/ 2147483647 h 61"/>
                  <a:gd name="T6" fmla="*/ 2147483647 w 75"/>
                  <a:gd name="T7" fmla="*/ 2147483647 h 61"/>
                  <a:gd name="T8" fmla="*/ 2147483647 w 75"/>
                  <a:gd name="T9" fmla="*/ 2147483647 h 61"/>
                  <a:gd name="T10" fmla="*/ 2147483647 w 75"/>
                  <a:gd name="T11" fmla="*/ 0 h 61"/>
                  <a:gd name="T12" fmla="*/ 0 60000 65536"/>
                  <a:gd name="T13" fmla="*/ 0 60000 65536"/>
                  <a:gd name="T14" fmla="*/ 0 60000 65536"/>
                  <a:gd name="T15" fmla="*/ 0 60000 65536"/>
                  <a:gd name="T16" fmla="*/ 0 60000 65536"/>
                  <a:gd name="T17" fmla="*/ 0 60000 65536"/>
                  <a:gd name="T18" fmla="*/ 0 w 75"/>
                  <a:gd name="T19" fmla="*/ 0 h 61"/>
                  <a:gd name="T20" fmla="*/ 75 w 7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5" h="61">
                    <a:moveTo>
                      <a:pt x="75" y="0"/>
                    </a:moveTo>
                    <a:lnTo>
                      <a:pt x="58" y="57"/>
                    </a:lnTo>
                    <a:lnTo>
                      <a:pt x="0" y="61"/>
                    </a:lnTo>
                    <a:lnTo>
                      <a:pt x="15" y="49"/>
                    </a:lnTo>
                    <a:lnTo>
                      <a:pt x="59" y="12"/>
                    </a:lnTo>
                    <a:lnTo>
                      <a:pt x="75"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213" name="Line 972"/>
              <p:cNvSpPr>
                <a:spLocks noChangeShapeType="1"/>
              </p:cNvSpPr>
              <p:nvPr/>
            </p:nvSpPr>
            <p:spPr bwMode="auto">
              <a:xfrm flipH="1">
                <a:off x="6745288" y="1547813"/>
                <a:ext cx="23813"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4" name="Line 973"/>
              <p:cNvSpPr>
                <a:spLocks noChangeShapeType="1"/>
              </p:cNvSpPr>
              <p:nvPr/>
            </p:nvSpPr>
            <p:spPr bwMode="auto">
              <a:xfrm flipV="1">
                <a:off x="6745288" y="1560513"/>
                <a:ext cx="920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5" name="Line 974"/>
              <p:cNvSpPr>
                <a:spLocks noChangeShapeType="1"/>
              </p:cNvSpPr>
              <p:nvPr/>
            </p:nvSpPr>
            <p:spPr bwMode="auto">
              <a:xfrm flipV="1">
                <a:off x="6837363" y="1470025"/>
                <a:ext cx="2698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6" name="Line 975"/>
              <p:cNvSpPr>
                <a:spLocks noChangeShapeType="1"/>
              </p:cNvSpPr>
              <p:nvPr/>
            </p:nvSpPr>
            <p:spPr bwMode="auto">
              <a:xfrm flipH="1">
                <a:off x="6838950" y="1470025"/>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7" name="Line 977"/>
              <p:cNvSpPr>
                <a:spLocks noChangeShapeType="1"/>
              </p:cNvSpPr>
              <p:nvPr/>
            </p:nvSpPr>
            <p:spPr bwMode="auto">
              <a:xfrm flipH="1">
                <a:off x="6769101" y="1489076"/>
                <a:ext cx="69850"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8" name="Freeform 978"/>
              <p:cNvSpPr>
                <a:spLocks/>
              </p:cNvSpPr>
              <p:nvPr/>
            </p:nvSpPr>
            <p:spPr bwMode="auto">
              <a:xfrm>
                <a:off x="6681788" y="1389063"/>
                <a:ext cx="114300" cy="103188"/>
              </a:xfrm>
              <a:custGeom>
                <a:avLst/>
                <a:gdLst>
                  <a:gd name="T0" fmla="*/ 2147483647 w 72"/>
                  <a:gd name="T1" fmla="*/ 0 h 65"/>
                  <a:gd name="T2" fmla="*/ 2147483647 w 72"/>
                  <a:gd name="T3" fmla="*/ 2147483647 h 65"/>
                  <a:gd name="T4" fmla="*/ 0 w 72"/>
                  <a:gd name="T5" fmla="*/ 2147483647 h 65"/>
                  <a:gd name="T6" fmla="*/ 2147483647 w 72"/>
                  <a:gd name="T7" fmla="*/ 2147483647 h 65"/>
                  <a:gd name="T8" fmla="*/ 2147483647 w 72"/>
                  <a:gd name="T9" fmla="*/ 2147483647 h 65"/>
                  <a:gd name="T10" fmla="*/ 2147483647 w 72"/>
                  <a:gd name="T11" fmla="*/ 0 h 65"/>
                  <a:gd name="T12" fmla="*/ 0 60000 65536"/>
                  <a:gd name="T13" fmla="*/ 0 60000 65536"/>
                  <a:gd name="T14" fmla="*/ 0 60000 65536"/>
                  <a:gd name="T15" fmla="*/ 0 60000 65536"/>
                  <a:gd name="T16" fmla="*/ 0 60000 65536"/>
                  <a:gd name="T17" fmla="*/ 0 60000 65536"/>
                  <a:gd name="T18" fmla="*/ 0 w 72"/>
                  <a:gd name="T19" fmla="*/ 0 h 65"/>
                  <a:gd name="T20" fmla="*/ 72 w 72"/>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2" h="65">
                    <a:moveTo>
                      <a:pt x="72" y="0"/>
                    </a:moveTo>
                    <a:lnTo>
                      <a:pt x="57" y="58"/>
                    </a:lnTo>
                    <a:lnTo>
                      <a:pt x="0" y="65"/>
                    </a:lnTo>
                    <a:lnTo>
                      <a:pt x="14" y="51"/>
                    </a:lnTo>
                    <a:lnTo>
                      <a:pt x="57" y="13"/>
                    </a:lnTo>
                    <a:lnTo>
                      <a:pt x="72"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219" name="Line 979"/>
              <p:cNvSpPr>
                <a:spLocks noChangeShapeType="1"/>
              </p:cNvSpPr>
              <p:nvPr/>
            </p:nvSpPr>
            <p:spPr bwMode="auto">
              <a:xfrm flipH="1">
                <a:off x="6681788" y="1470026"/>
                <a:ext cx="22225"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0" name="Line 980"/>
              <p:cNvSpPr>
                <a:spLocks noChangeShapeType="1"/>
              </p:cNvSpPr>
              <p:nvPr/>
            </p:nvSpPr>
            <p:spPr bwMode="auto">
              <a:xfrm flipV="1">
                <a:off x="6681788" y="1481138"/>
                <a:ext cx="904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1" name="Line 981"/>
              <p:cNvSpPr>
                <a:spLocks noChangeShapeType="1"/>
              </p:cNvSpPr>
              <p:nvPr/>
            </p:nvSpPr>
            <p:spPr bwMode="auto">
              <a:xfrm flipV="1">
                <a:off x="6772276" y="1389063"/>
                <a:ext cx="2381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2" name="Line 982"/>
              <p:cNvSpPr>
                <a:spLocks noChangeShapeType="1"/>
              </p:cNvSpPr>
              <p:nvPr/>
            </p:nvSpPr>
            <p:spPr bwMode="auto">
              <a:xfrm flipH="1">
                <a:off x="6772276" y="1389063"/>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3" name="Line 983"/>
              <p:cNvSpPr>
                <a:spLocks noChangeShapeType="1"/>
              </p:cNvSpPr>
              <p:nvPr/>
            </p:nvSpPr>
            <p:spPr bwMode="auto">
              <a:xfrm flipH="1">
                <a:off x="6704013" y="1409701"/>
                <a:ext cx="68263"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4" name="Freeform 984"/>
              <p:cNvSpPr>
                <a:spLocks/>
              </p:cNvSpPr>
              <p:nvPr/>
            </p:nvSpPr>
            <p:spPr bwMode="auto">
              <a:xfrm>
                <a:off x="5673726" y="5907088"/>
                <a:ext cx="79375" cy="139700"/>
              </a:xfrm>
              <a:custGeom>
                <a:avLst/>
                <a:gdLst>
                  <a:gd name="T0" fmla="*/ 2147483647 w 50"/>
                  <a:gd name="T1" fmla="*/ 0 h 88"/>
                  <a:gd name="T2" fmla="*/ 2147483647 w 50"/>
                  <a:gd name="T3" fmla="*/ 2147483647 h 88"/>
                  <a:gd name="T4" fmla="*/ 2147483647 w 50"/>
                  <a:gd name="T5" fmla="*/ 2147483647 h 88"/>
                  <a:gd name="T6" fmla="*/ 2147483647 w 50"/>
                  <a:gd name="T7" fmla="*/ 2147483647 h 88"/>
                  <a:gd name="T8" fmla="*/ 0 w 50"/>
                  <a:gd name="T9" fmla="*/ 2147483647 h 88"/>
                  <a:gd name="T10" fmla="*/ 2147483647 w 50"/>
                  <a:gd name="T11" fmla="*/ 0 h 88"/>
                  <a:gd name="T12" fmla="*/ 0 60000 65536"/>
                  <a:gd name="T13" fmla="*/ 0 60000 65536"/>
                  <a:gd name="T14" fmla="*/ 0 60000 65536"/>
                  <a:gd name="T15" fmla="*/ 0 60000 65536"/>
                  <a:gd name="T16" fmla="*/ 0 60000 65536"/>
                  <a:gd name="T17" fmla="*/ 0 60000 65536"/>
                  <a:gd name="T18" fmla="*/ 0 w 50"/>
                  <a:gd name="T19" fmla="*/ 0 h 88"/>
                  <a:gd name="T20" fmla="*/ 50 w 50"/>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50" h="88">
                    <a:moveTo>
                      <a:pt x="12" y="0"/>
                    </a:moveTo>
                    <a:lnTo>
                      <a:pt x="18" y="17"/>
                    </a:lnTo>
                    <a:lnTo>
                      <a:pt x="42" y="70"/>
                    </a:lnTo>
                    <a:lnTo>
                      <a:pt x="50" y="88"/>
                    </a:lnTo>
                    <a:lnTo>
                      <a:pt x="0" y="57"/>
                    </a:lnTo>
                    <a:lnTo>
                      <a:pt x="12"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25" name="Line 985"/>
              <p:cNvSpPr>
                <a:spLocks noChangeShapeType="1"/>
              </p:cNvSpPr>
              <p:nvPr/>
            </p:nvSpPr>
            <p:spPr bwMode="auto">
              <a:xfrm flipH="1" flipV="1">
                <a:off x="5692776" y="5907088"/>
                <a:ext cx="952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6" name="Line 986"/>
              <p:cNvSpPr>
                <a:spLocks noChangeShapeType="1"/>
              </p:cNvSpPr>
              <p:nvPr/>
            </p:nvSpPr>
            <p:spPr bwMode="auto">
              <a:xfrm flipH="1">
                <a:off x="5673726" y="5907088"/>
                <a:ext cx="1905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7" name="Line 987"/>
              <p:cNvSpPr>
                <a:spLocks noChangeShapeType="1"/>
              </p:cNvSpPr>
              <p:nvPr/>
            </p:nvSpPr>
            <p:spPr bwMode="auto">
              <a:xfrm>
                <a:off x="5673726" y="5997576"/>
                <a:ext cx="79375"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8" name="Line 988"/>
              <p:cNvSpPr>
                <a:spLocks noChangeShapeType="1"/>
              </p:cNvSpPr>
              <p:nvPr/>
            </p:nvSpPr>
            <p:spPr bwMode="auto">
              <a:xfrm flipH="1" flipV="1">
                <a:off x="5740401" y="6018213"/>
                <a:ext cx="1270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9" name="Line 989"/>
              <p:cNvSpPr>
                <a:spLocks noChangeShapeType="1"/>
              </p:cNvSpPr>
              <p:nvPr/>
            </p:nvSpPr>
            <p:spPr bwMode="auto">
              <a:xfrm flipH="1" flipV="1">
                <a:off x="5702301" y="5934076"/>
                <a:ext cx="38100"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30" name="Freeform 990"/>
              <p:cNvSpPr>
                <a:spLocks/>
              </p:cNvSpPr>
              <p:nvPr/>
            </p:nvSpPr>
            <p:spPr bwMode="auto">
              <a:xfrm>
                <a:off x="6496051" y="5375276"/>
                <a:ext cx="104775" cy="111125"/>
              </a:xfrm>
              <a:custGeom>
                <a:avLst/>
                <a:gdLst>
                  <a:gd name="T0" fmla="*/ 0 w 66"/>
                  <a:gd name="T1" fmla="*/ 0 h 70"/>
                  <a:gd name="T2" fmla="*/ 2147483647 w 66"/>
                  <a:gd name="T3" fmla="*/ 2147483647 h 70"/>
                  <a:gd name="T4" fmla="*/ 2147483647 w 66"/>
                  <a:gd name="T5" fmla="*/ 2147483647 h 70"/>
                  <a:gd name="T6" fmla="*/ 2147483647 w 66"/>
                  <a:gd name="T7" fmla="*/ 2147483647 h 70"/>
                  <a:gd name="T8" fmla="*/ 2147483647 w 66"/>
                  <a:gd name="T9" fmla="*/ 2147483647 h 70"/>
                  <a:gd name="T10" fmla="*/ 0 w 66"/>
                  <a:gd name="T11" fmla="*/ 0 h 70"/>
                  <a:gd name="T12" fmla="*/ 0 60000 65536"/>
                  <a:gd name="T13" fmla="*/ 0 60000 65536"/>
                  <a:gd name="T14" fmla="*/ 0 60000 65536"/>
                  <a:gd name="T15" fmla="*/ 0 60000 65536"/>
                  <a:gd name="T16" fmla="*/ 0 60000 65536"/>
                  <a:gd name="T17" fmla="*/ 0 60000 65536"/>
                  <a:gd name="T18" fmla="*/ 0 w 66"/>
                  <a:gd name="T19" fmla="*/ 0 h 70"/>
                  <a:gd name="T20" fmla="*/ 66 w 66"/>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66" h="70">
                    <a:moveTo>
                      <a:pt x="0" y="0"/>
                    </a:moveTo>
                    <a:lnTo>
                      <a:pt x="13" y="13"/>
                    </a:lnTo>
                    <a:lnTo>
                      <a:pt x="53" y="55"/>
                    </a:lnTo>
                    <a:lnTo>
                      <a:pt x="66" y="70"/>
                    </a:lnTo>
                    <a:lnTo>
                      <a:pt x="8" y="58"/>
                    </a:lnTo>
                    <a:lnTo>
                      <a:pt x="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31" name="Line 991"/>
              <p:cNvSpPr>
                <a:spLocks noChangeShapeType="1"/>
              </p:cNvSpPr>
              <p:nvPr/>
            </p:nvSpPr>
            <p:spPr bwMode="auto">
              <a:xfrm flipH="1" flipV="1">
                <a:off x="6496051" y="5375276"/>
                <a:ext cx="20638"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32" name="Line 992"/>
              <p:cNvSpPr>
                <a:spLocks noChangeShapeType="1"/>
              </p:cNvSpPr>
              <p:nvPr/>
            </p:nvSpPr>
            <p:spPr bwMode="auto">
              <a:xfrm>
                <a:off x="6496051" y="5375276"/>
                <a:ext cx="1270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33" name="Line 993"/>
              <p:cNvSpPr>
                <a:spLocks noChangeShapeType="1"/>
              </p:cNvSpPr>
              <p:nvPr/>
            </p:nvSpPr>
            <p:spPr bwMode="auto">
              <a:xfrm>
                <a:off x="6508751" y="5467351"/>
                <a:ext cx="92075"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34" name="Line 994"/>
              <p:cNvSpPr>
                <a:spLocks noChangeShapeType="1"/>
              </p:cNvSpPr>
              <p:nvPr/>
            </p:nvSpPr>
            <p:spPr bwMode="auto">
              <a:xfrm flipH="1" flipV="1">
                <a:off x="6580188" y="5462588"/>
                <a:ext cx="2063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35" name="Line 995"/>
              <p:cNvSpPr>
                <a:spLocks noChangeShapeType="1"/>
              </p:cNvSpPr>
              <p:nvPr/>
            </p:nvSpPr>
            <p:spPr bwMode="auto">
              <a:xfrm flipH="1" flipV="1">
                <a:off x="6516688" y="5395913"/>
                <a:ext cx="63500"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36" name="Freeform 996"/>
              <p:cNvSpPr>
                <a:spLocks/>
              </p:cNvSpPr>
              <p:nvPr/>
            </p:nvSpPr>
            <p:spPr bwMode="auto">
              <a:xfrm>
                <a:off x="5391151" y="6008688"/>
                <a:ext cx="73025" cy="146050"/>
              </a:xfrm>
              <a:custGeom>
                <a:avLst/>
                <a:gdLst>
                  <a:gd name="T0" fmla="*/ 2147483647 w 46"/>
                  <a:gd name="T1" fmla="*/ 0 h 92"/>
                  <a:gd name="T2" fmla="*/ 2147483647 w 46"/>
                  <a:gd name="T3" fmla="*/ 2147483647 h 92"/>
                  <a:gd name="T4" fmla="*/ 2147483647 w 46"/>
                  <a:gd name="T5" fmla="*/ 2147483647 h 92"/>
                  <a:gd name="T6" fmla="*/ 2147483647 w 46"/>
                  <a:gd name="T7" fmla="*/ 2147483647 h 92"/>
                  <a:gd name="T8" fmla="*/ 0 w 46"/>
                  <a:gd name="T9" fmla="*/ 2147483647 h 92"/>
                  <a:gd name="T10" fmla="*/ 2147483647 w 46"/>
                  <a:gd name="T11" fmla="*/ 0 h 92"/>
                  <a:gd name="T12" fmla="*/ 0 60000 65536"/>
                  <a:gd name="T13" fmla="*/ 0 60000 65536"/>
                  <a:gd name="T14" fmla="*/ 0 60000 65536"/>
                  <a:gd name="T15" fmla="*/ 0 60000 65536"/>
                  <a:gd name="T16" fmla="*/ 0 60000 65536"/>
                  <a:gd name="T17" fmla="*/ 0 60000 65536"/>
                  <a:gd name="T18" fmla="*/ 0 w 46"/>
                  <a:gd name="T19" fmla="*/ 0 h 92"/>
                  <a:gd name="T20" fmla="*/ 46 w 4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46" h="92">
                    <a:moveTo>
                      <a:pt x="17" y="0"/>
                    </a:moveTo>
                    <a:lnTo>
                      <a:pt x="23" y="19"/>
                    </a:lnTo>
                    <a:lnTo>
                      <a:pt x="40" y="74"/>
                    </a:lnTo>
                    <a:lnTo>
                      <a:pt x="46" y="92"/>
                    </a:lnTo>
                    <a:lnTo>
                      <a:pt x="0" y="55"/>
                    </a:lnTo>
                    <a:lnTo>
                      <a:pt x="17"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37" name="Line 997"/>
              <p:cNvSpPr>
                <a:spLocks noChangeShapeType="1"/>
              </p:cNvSpPr>
              <p:nvPr/>
            </p:nvSpPr>
            <p:spPr bwMode="auto">
              <a:xfrm flipH="1" flipV="1">
                <a:off x="5418138" y="6008688"/>
                <a:ext cx="9525"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38" name="Line 998"/>
              <p:cNvSpPr>
                <a:spLocks noChangeShapeType="1"/>
              </p:cNvSpPr>
              <p:nvPr/>
            </p:nvSpPr>
            <p:spPr bwMode="auto">
              <a:xfrm flipH="1">
                <a:off x="5391151" y="6008688"/>
                <a:ext cx="2698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39" name="Line 999"/>
              <p:cNvSpPr>
                <a:spLocks noChangeShapeType="1"/>
              </p:cNvSpPr>
              <p:nvPr/>
            </p:nvSpPr>
            <p:spPr bwMode="auto">
              <a:xfrm>
                <a:off x="5391151" y="6096001"/>
                <a:ext cx="73025"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40" name="Line 1000"/>
              <p:cNvSpPr>
                <a:spLocks noChangeShapeType="1"/>
              </p:cNvSpPr>
              <p:nvPr/>
            </p:nvSpPr>
            <p:spPr bwMode="auto">
              <a:xfrm flipH="1" flipV="1">
                <a:off x="5454651" y="6126163"/>
                <a:ext cx="952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41" name="Line 1001"/>
              <p:cNvSpPr>
                <a:spLocks noChangeShapeType="1"/>
              </p:cNvSpPr>
              <p:nvPr/>
            </p:nvSpPr>
            <p:spPr bwMode="auto">
              <a:xfrm flipH="1" flipV="1">
                <a:off x="5427663" y="6038851"/>
                <a:ext cx="2698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42" name="Freeform 1002"/>
              <p:cNvSpPr>
                <a:spLocks/>
              </p:cNvSpPr>
              <p:nvPr/>
            </p:nvSpPr>
            <p:spPr bwMode="auto">
              <a:xfrm>
                <a:off x="6273801" y="5564188"/>
                <a:ext cx="93663" cy="120650"/>
              </a:xfrm>
              <a:custGeom>
                <a:avLst/>
                <a:gdLst>
                  <a:gd name="T0" fmla="*/ 0 w 59"/>
                  <a:gd name="T1" fmla="*/ 0 h 76"/>
                  <a:gd name="T2" fmla="*/ 2147483647 w 59"/>
                  <a:gd name="T3" fmla="*/ 2147483647 h 76"/>
                  <a:gd name="T4" fmla="*/ 2147483647 w 59"/>
                  <a:gd name="T5" fmla="*/ 2147483647 h 76"/>
                  <a:gd name="T6" fmla="*/ 2147483647 w 59"/>
                  <a:gd name="T7" fmla="*/ 2147483647 h 76"/>
                  <a:gd name="T8" fmla="*/ 2147483647 w 59"/>
                  <a:gd name="T9" fmla="*/ 2147483647 h 76"/>
                  <a:gd name="T10" fmla="*/ 0 w 59"/>
                  <a:gd name="T11" fmla="*/ 0 h 76"/>
                  <a:gd name="T12" fmla="*/ 0 60000 65536"/>
                  <a:gd name="T13" fmla="*/ 0 60000 65536"/>
                  <a:gd name="T14" fmla="*/ 0 60000 65536"/>
                  <a:gd name="T15" fmla="*/ 0 60000 65536"/>
                  <a:gd name="T16" fmla="*/ 0 60000 65536"/>
                  <a:gd name="T17" fmla="*/ 0 60000 65536"/>
                  <a:gd name="T18" fmla="*/ 0 w 59"/>
                  <a:gd name="T19" fmla="*/ 0 h 76"/>
                  <a:gd name="T20" fmla="*/ 59 w 59"/>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59" h="76">
                    <a:moveTo>
                      <a:pt x="0" y="0"/>
                    </a:moveTo>
                    <a:lnTo>
                      <a:pt x="12" y="15"/>
                    </a:lnTo>
                    <a:lnTo>
                      <a:pt x="47" y="61"/>
                    </a:lnTo>
                    <a:lnTo>
                      <a:pt x="59" y="76"/>
                    </a:lnTo>
                    <a:lnTo>
                      <a:pt x="3" y="58"/>
                    </a:lnTo>
                    <a:lnTo>
                      <a:pt x="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43" name="Line 1003"/>
              <p:cNvSpPr>
                <a:spLocks noChangeShapeType="1"/>
              </p:cNvSpPr>
              <p:nvPr/>
            </p:nvSpPr>
            <p:spPr bwMode="auto">
              <a:xfrm flipH="1" flipV="1">
                <a:off x="6273801" y="5564188"/>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44" name="Line 1004"/>
              <p:cNvSpPr>
                <a:spLocks noChangeShapeType="1"/>
              </p:cNvSpPr>
              <p:nvPr/>
            </p:nvSpPr>
            <p:spPr bwMode="auto">
              <a:xfrm>
                <a:off x="6273801" y="5564188"/>
                <a:ext cx="47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45" name="Line 1005"/>
              <p:cNvSpPr>
                <a:spLocks noChangeShapeType="1"/>
              </p:cNvSpPr>
              <p:nvPr/>
            </p:nvSpPr>
            <p:spPr bwMode="auto">
              <a:xfrm>
                <a:off x="6278563" y="5656263"/>
                <a:ext cx="8890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46" name="Line 1006"/>
              <p:cNvSpPr>
                <a:spLocks noChangeShapeType="1"/>
              </p:cNvSpPr>
              <p:nvPr/>
            </p:nvSpPr>
            <p:spPr bwMode="auto">
              <a:xfrm flipH="1" flipV="1">
                <a:off x="6348413" y="5661026"/>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47" name="Line 1007"/>
              <p:cNvSpPr>
                <a:spLocks noChangeShapeType="1"/>
              </p:cNvSpPr>
              <p:nvPr/>
            </p:nvSpPr>
            <p:spPr bwMode="auto">
              <a:xfrm flipH="1" flipV="1">
                <a:off x="6292851" y="5588001"/>
                <a:ext cx="55563"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48" name="Freeform 1008"/>
              <p:cNvSpPr>
                <a:spLocks/>
              </p:cNvSpPr>
              <p:nvPr/>
            </p:nvSpPr>
            <p:spPr bwMode="auto">
              <a:xfrm>
                <a:off x="5100638" y="6081713"/>
                <a:ext cx="65088" cy="150813"/>
              </a:xfrm>
              <a:custGeom>
                <a:avLst/>
                <a:gdLst>
                  <a:gd name="T0" fmla="*/ 2147483647 w 41"/>
                  <a:gd name="T1" fmla="*/ 0 h 95"/>
                  <a:gd name="T2" fmla="*/ 2147483647 w 41"/>
                  <a:gd name="T3" fmla="*/ 2147483647 h 95"/>
                  <a:gd name="T4" fmla="*/ 2147483647 w 41"/>
                  <a:gd name="T5" fmla="*/ 2147483647 h 95"/>
                  <a:gd name="T6" fmla="*/ 2147483647 w 41"/>
                  <a:gd name="T7" fmla="*/ 2147483647 h 95"/>
                  <a:gd name="T8" fmla="*/ 0 w 41"/>
                  <a:gd name="T9" fmla="*/ 2147483647 h 95"/>
                  <a:gd name="T10" fmla="*/ 2147483647 w 41"/>
                  <a:gd name="T11" fmla="*/ 0 h 95"/>
                  <a:gd name="T12" fmla="*/ 0 60000 65536"/>
                  <a:gd name="T13" fmla="*/ 0 60000 65536"/>
                  <a:gd name="T14" fmla="*/ 0 60000 65536"/>
                  <a:gd name="T15" fmla="*/ 0 60000 65536"/>
                  <a:gd name="T16" fmla="*/ 0 60000 65536"/>
                  <a:gd name="T17" fmla="*/ 0 60000 65536"/>
                  <a:gd name="T18" fmla="*/ 0 w 41"/>
                  <a:gd name="T19" fmla="*/ 0 h 95"/>
                  <a:gd name="T20" fmla="*/ 41 w 41"/>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41" h="95">
                    <a:moveTo>
                      <a:pt x="22" y="0"/>
                    </a:moveTo>
                    <a:lnTo>
                      <a:pt x="26" y="20"/>
                    </a:lnTo>
                    <a:lnTo>
                      <a:pt x="37" y="76"/>
                    </a:lnTo>
                    <a:lnTo>
                      <a:pt x="41" y="95"/>
                    </a:lnTo>
                    <a:lnTo>
                      <a:pt x="0" y="54"/>
                    </a:lnTo>
                    <a:lnTo>
                      <a:pt x="22"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49" name="Line 1009"/>
              <p:cNvSpPr>
                <a:spLocks noChangeShapeType="1"/>
              </p:cNvSpPr>
              <p:nvPr/>
            </p:nvSpPr>
            <p:spPr bwMode="auto">
              <a:xfrm flipH="1" flipV="1">
                <a:off x="5135563" y="6081713"/>
                <a:ext cx="635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50" name="Line 1010"/>
              <p:cNvSpPr>
                <a:spLocks noChangeShapeType="1"/>
              </p:cNvSpPr>
              <p:nvPr/>
            </p:nvSpPr>
            <p:spPr bwMode="auto">
              <a:xfrm flipH="1">
                <a:off x="5100638" y="6081713"/>
                <a:ext cx="34925"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51" name="Line 1011"/>
              <p:cNvSpPr>
                <a:spLocks noChangeShapeType="1"/>
              </p:cNvSpPr>
              <p:nvPr/>
            </p:nvSpPr>
            <p:spPr bwMode="auto">
              <a:xfrm>
                <a:off x="5100638" y="6167438"/>
                <a:ext cx="65088"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52" name="Line 1012"/>
              <p:cNvSpPr>
                <a:spLocks noChangeShapeType="1"/>
              </p:cNvSpPr>
              <p:nvPr/>
            </p:nvSpPr>
            <p:spPr bwMode="auto">
              <a:xfrm flipH="1" flipV="1">
                <a:off x="5159376" y="6202363"/>
                <a:ext cx="635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53" name="Line 1013"/>
              <p:cNvSpPr>
                <a:spLocks noChangeShapeType="1"/>
              </p:cNvSpPr>
              <p:nvPr/>
            </p:nvSpPr>
            <p:spPr bwMode="auto">
              <a:xfrm flipH="1" flipV="1">
                <a:off x="5141913" y="6113463"/>
                <a:ext cx="17463"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54" name="Freeform 1014"/>
              <p:cNvSpPr>
                <a:spLocks/>
              </p:cNvSpPr>
              <p:nvPr/>
            </p:nvSpPr>
            <p:spPr bwMode="auto">
              <a:xfrm>
                <a:off x="6026151" y="5729288"/>
                <a:ext cx="85725" cy="130175"/>
              </a:xfrm>
              <a:custGeom>
                <a:avLst/>
                <a:gdLst>
                  <a:gd name="T0" fmla="*/ 2147483647 w 54"/>
                  <a:gd name="T1" fmla="*/ 0 h 82"/>
                  <a:gd name="T2" fmla="*/ 2147483647 w 54"/>
                  <a:gd name="T3" fmla="*/ 2147483647 h 82"/>
                  <a:gd name="T4" fmla="*/ 2147483647 w 54"/>
                  <a:gd name="T5" fmla="*/ 2147483647 h 82"/>
                  <a:gd name="T6" fmla="*/ 2147483647 w 54"/>
                  <a:gd name="T7" fmla="*/ 2147483647 h 82"/>
                  <a:gd name="T8" fmla="*/ 0 w 54"/>
                  <a:gd name="T9" fmla="*/ 2147483647 h 82"/>
                  <a:gd name="T10" fmla="*/ 2147483647 w 54"/>
                  <a:gd name="T11" fmla="*/ 0 h 82"/>
                  <a:gd name="T12" fmla="*/ 0 60000 65536"/>
                  <a:gd name="T13" fmla="*/ 0 60000 65536"/>
                  <a:gd name="T14" fmla="*/ 0 60000 65536"/>
                  <a:gd name="T15" fmla="*/ 0 60000 65536"/>
                  <a:gd name="T16" fmla="*/ 0 60000 65536"/>
                  <a:gd name="T17" fmla="*/ 0 60000 65536"/>
                  <a:gd name="T18" fmla="*/ 0 w 54"/>
                  <a:gd name="T19" fmla="*/ 0 h 82"/>
                  <a:gd name="T20" fmla="*/ 54 w 54"/>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54" h="82">
                    <a:moveTo>
                      <a:pt x="4" y="0"/>
                    </a:moveTo>
                    <a:lnTo>
                      <a:pt x="15" y="15"/>
                    </a:lnTo>
                    <a:lnTo>
                      <a:pt x="45" y="65"/>
                    </a:lnTo>
                    <a:lnTo>
                      <a:pt x="54" y="82"/>
                    </a:lnTo>
                    <a:lnTo>
                      <a:pt x="0" y="57"/>
                    </a:lnTo>
                    <a:lnTo>
                      <a:pt x="4"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55" name="Line 1015"/>
              <p:cNvSpPr>
                <a:spLocks noChangeShapeType="1"/>
              </p:cNvSpPr>
              <p:nvPr/>
            </p:nvSpPr>
            <p:spPr bwMode="auto">
              <a:xfrm flipH="1" flipV="1">
                <a:off x="6032501" y="5729288"/>
                <a:ext cx="17463"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56" name="Line 1016"/>
              <p:cNvSpPr>
                <a:spLocks noChangeShapeType="1"/>
              </p:cNvSpPr>
              <p:nvPr/>
            </p:nvSpPr>
            <p:spPr bwMode="auto">
              <a:xfrm flipH="1">
                <a:off x="6026151" y="5729288"/>
                <a:ext cx="635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57" name="Line 1017"/>
              <p:cNvSpPr>
                <a:spLocks noChangeShapeType="1"/>
              </p:cNvSpPr>
              <p:nvPr/>
            </p:nvSpPr>
            <p:spPr bwMode="auto">
              <a:xfrm>
                <a:off x="6026151" y="5819776"/>
                <a:ext cx="85725"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58" name="Line 1018"/>
              <p:cNvSpPr>
                <a:spLocks noChangeShapeType="1"/>
              </p:cNvSpPr>
              <p:nvPr/>
            </p:nvSpPr>
            <p:spPr bwMode="auto">
              <a:xfrm flipH="1" flipV="1">
                <a:off x="6097588" y="5832476"/>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59" name="Line 1019"/>
              <p:cNvSpPr>
                <a:spLocks noChangeShapeType="1"/>
              </p:cNvSpPr>
              <p:nvPr/>
            </p:nvSpPr>
            <p:spPr bwMode="auto">
              <a:xfrm flipH="1" flipV="1">
                <a:off x="6049963" y="5753101"/>
                <a:ext cx="47625"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60" name="Freeform 1020"/>
              <p:cNvSpPr>
                <a:spLocks/>
              </p:cNvSpPr>
              <p:nvPr/>
            </p:nvSpPr>
            <p:spPr bwMode="auto">
              <a:xfrm>
                <a:off x="4852988" y="6121401"/>
                <a:ext cx="61913" cy="152400"/>
              </a:xfrm>
              <a:custGeom>
                <a:avLst/>
                <a:gdLst>
                  <a:gd name="T0" fmla="*/ 2147483647 w 39"/>
                  <a:gd name="T1" fmla="*/ 0 h 96"/>
                  <a:gd name="T2" fmla="*/ 2147483647 w 39"/>
                  <a:gd name="T3" fmla="*/ 2147483647 h 96"/>
                  <a:gd name="T4" fmla="*/ 2147483647 w 39"/>
                  <a:gd name="T5" fmla="*/ 2147483647 h 96"/>
                  <a:gd name="T6" fmla="*/ 2147483647 w 39"/>
                  <a:gd name="T7" fmla="*/ 2147483647 h 96"/>
                  <a:gd name="T8" fmla="*/ 0 w 39"/>
                  <a:gd name="T9" fmla="*/ 2147483647 h 96"/>
                  <a:gd name="T10" fmla="*/ 2147483647 w 39"/>
                  <a:gd name="T11" fmla="*/ 0 h 96"/>
                  <a:gd name="T12" fmla="*/ 0 60000 65536"/>
                  <a:gd name="T13" fmla="*/ 0 60000 65536"/>
                  <a:gd name="T14" fmla="*/ 0 60000 65536"/>
                  <a:gd name="T15" fmla="*/ 0 60000 65536"/>
                  <a:gd name="T16" fmla="*/ 0 60000 65536"/>
                  <a:gd name="T17" fmla="*/ 0 60000 65536"/>
                  <a:gd name="T18" fmla="*/ 0 w 39"/>
                  <a:gd name="T19" fmla="*/ 0 h 96"/>
                  <a:gd name="T20" fmla="*/ 39 w 39"/>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9" h="96">
                    <a:moveTo>
                      <a:pt x="27" y="0"/>
                    </a:moveTo>
                    <a:lnTo>
                      <a:pt x="30" y="19"/>
                    </a:lnTo>
                    <a:lnTo>
                      <a:pt x="36" y="76"/>
                    </a:lnTo>
                    <a:lnTo>
                      <a:pt x="39" y="96"/>
                    </a:lnTo>
                    <a:lnTo>
                      <a:pt x="0" y="51"/>
                    </a:lnTo>
                    <a:lnTo>
                      <a:pt x="27"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61" name="Line 1021"/>
              <p:cNvSpPr>
                <a:spLocks noChangeShapeType="1"/>
              </p:cNvSpPr>
              <p:nvPr/>
            </p:nvSpPr>
            <p:spPr bwMode="auto">
              <a:xfrm flipH="1" flipV="1">
                <a:off x="4895851" y="6121401"/>
                <a:ext cx="476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62" name="Line 1022"/>
              <p:cNvSpPr>
                <a:spLocks noChangeShapeType="1"/>
              </p:cNvSpPr>
              <p:nvPr/>
            </p:nvSpPr>
            <p:spPr bwMode="auto">
              <a:xfrm flipH="1">
                <a:off x="4852988" y="6121401"/>
                <a:ext cx="4286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63" name="Line 1023"/>
              <p:cNvSpPr>
                <a:spLocks noChangeShapeType="1"/>
              </p:cNvSpPr>
              <p:nvPr/>
            </p:nvSpPr>
            <p:spPr bwMode="auto">
              <a:xfrm>
                <a:off x="4852988" y="6202363"/>
                <a:ext cx="61913"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64" name="Line 1024"/>
              <p:cNvSpPr>
                <a:spLocks noChangeShapeType="1"/>
              </p:cNvSpPr>
              <p:nvPr/>
            </p:nvSpPr>
            <p:spPr bwMode="auto">
              <a:xfrm flipH="1" flipV="1">
                <a:off x="4910138" y="6242051"/>
                <a:ext cx="4763"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65" name="Line 1025"/>
              <p:cNvSpPr>
                <a:spLocks noChangeShapeType="1"/>
              </p:cNvSpPr>
              <p:nvPr/>
            </p:nvSpPr>
            <p:spPr bwMode="auto">
              <a:xfrm flipH="1" flipV="1">
                <a:off x="4900613" y="6151563"/>
                <a:ext cx="9525"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66" name="Freeform 1026"/>
              <p:cNvSpPr>
                <a:spLocks/>
              </p:cNvSpPr>
              <p:nvPr/>
            </p:nvSpPr>
            <p:spPr bwMode="auto">
              <a:xfrm>
                <a:off x="5808663" y="5845176"/>
                <a:ext cx="80963" cy="136525"/>
              </a:xfrm>
              <a:custGeom>
                <a:avLst/>
                <a:gdLst>
                  <a:gd name="T0" fmla="*/ 2147483647 w 51"/>
                  <a:gd name="T1" fmla="*/ 0 h 86"/>
                  <a:gd name="T2" fmla="*/ 2147483647 w 51"/>
                  <a:gd name="T3" fmla="*/ 2147483647 h 86"/>
                  <a:gd name="T4" fmla="*/ 2147483647 w 51"/>
                  <a:gd name="T5" fmla="*/ 2147483647 h 86"/>
                  <a:gd name="T6" fmla="*/ 2147483647 w 51"/>
                  <a:gd name="T7" fmla="*/ 2147483647 h 86"/>
                  <a:gd name="T8" fmla="*/ 0 w 51"/>
                  <a:gd name="T9" fmla="*/ 2147483647 h 86"/>
                  <a:gd name="T10" fmla="*/ 2147483647 w 51"/>
                  <a:gd name="T11" fmla="*/ 0 h 86"/>
                  <a:gd name="T12" fmla="*/ 0 60000 65536"/>
                  <a:gd name="T13" fmla="*/ 0 60000 65536"/>
                  <a:gd name="T14" fmla="*/ 0 60000 65536"/>
                  <a:gd name="T15" fmla="*/ 0 60000 65536"/>
                  <a:gd name="T16" fmla="*/ 0 60000 65536"/>
                  <a:gd name="T17" fmla="*/ 0 60000 65536"/>
                  <a:gd name="T18" fmla="*/ 0 w 51"/>
                  <a:gd name="T19" fmla="*/ 0 h 86"/>
                  <a:gd name="T20" fmla="*/ 51 w 51"/>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51" h="86">
                    <a:moveTo>
                      <a:pt x="8" y="0"/>
                    </a:moveTo>
                    <a:lnTo>
                      <a:pt x="17" y="18"/>
                    </a:lnTo>
                    <a:lnTo>
                      <a:pt x="42" y="69"/>
                    </a:lnTo>
                    <a:lnTo>
                      <a:pt x="51" y="86"/>
                    </a:lnTo>
                    <a:lnTo>
                      <a:pt x="0" y="58"/>
                    </a:lnTo>
                    <a:lnTo>
                      <a:pt x="8"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67" name="Line 1027"/>
              <p:cNvSpPr>
                <a:spLocks noChangeShapeType="1"/>
              </p:cNvSpPr>
              <p:nvPr/>
            </p:nvSpPr>
            <p:spPr bwMode="auto">
              <a:xfrm flipH="1" flipV="1">
                <a:off x="5821363" y="5845176"/>
                <a:ext cx="1428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68" name="Line 1028"/>
              <p:cNvSpPr>
                <a:spLocks noChangeShapeType="1"/>
              </p:cNvSpPr>
              <p:nvPr/>
            </p:nvSpPr>
            <p:spPr bwMode="auto">
              <a:xfrm flipH="1">
                <a:off x="5808663" y="5845176"/>
                <a:ext cx="1270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69" name="Line 1029"/>
              <p:cNvSpPr>
                <a:spLocks noChangeShapeType="1"/>
              </p:cNvSpPr>
              <p:nvPr/>
            </p:nvSpPr>
            <p:spPr bwMode="auto">
              <a:xfrm>
                <a:off x="5808663" y="5937251"/>
                <a:ext cx="80963"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70" name="Line 1030"/>
              <p:cNvSpPr>
                <a:spLocks noChangeShapeType="1"/>
              </p:cNvSpPr>
              <p:nvPr/>
            </p:nvSpPr>
            <p:spPr bwMode="auto">
              <a:xfrm flipH="1" flipV="1">
                <a:off x="5875338" y="5954713"/>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71" name="Line 1031"/>
              <p:cNvSpPr>
                <a:spLocks noChangeShapeType="1"/>
              </p:cNvSpPr>
              <p:nvPr/>
            </p:nvSpPr>
            <p:spPr bwMode="auto">
              <a:xfrm flipH="1" flipV="1">
                <a:off x="5835651" y="5873751"/>
                <a:ext cx="39688"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72" name="Freeform 1032"/>
              <p:cNvSpPr>
                <a:spLocks/>
              </p:cNvSpPr>
              <p:nvPr/>
            </p:nvSpPr>
            <p:spPr bwMode="auto">
              <a:xfrm>
                <a:off x="5199063" y="6061076"/>
                <a:ext cx="69850" cy="147638"/>
              </a:xfrm>
              <a:custGeom>
                <a:avLst/>
                <a:gdLst>
                  <a:gd name="T0" fmla="*/ 2147483647 w 44"/>
                  <a:gd name="T1" fmla="*/ 0 h 93"/>
                  <a:gd name="T2" fmla="*/ 2147483647 w 44"/>
                  <a:gd name="T3" fmla="*/ 2147483647 h 93"/>
                  <a:gd name="T4" fmla="*/ 2147483647 w 44"/>
                  <a:gd name="T5" fmla="*/ 2147483647 h 93"/>
                  <a:gd name="T6" fmla="*/ 2147483647 w 44"/>
                  <a:gd name="T7" fmla="*/ 2147483647 h 93"/>
                  <a:gd name="T8" fmla="*/ 0 w 44"/>
                  <a:gd name="T9" fmla="*/ 2147483647 h 93"/>
                  <a:gd name="T10" fmla="*/ 2147483647 w 44"/>
                  <a:gd name="T11" fmla="*/ 0 h 93"/>
                  <a:gd name="T12" fmla="*/ 0 60000 65536"/>
                  <a:gd name="T13" fmla="*/ 0 60000 65536"/>
                  <a:gd name="T14" fmla="*/ 0 60000 65536"/>
                  <a:gd name="T15" fmla="*/ 0 60000 65536"/>
                  <a:gd name="T16" fmla="*/ 0 60000 65536"/>
                  <a:gd name="T17" fmla="*/ 0 60000 65536"/>
                  <a:gd name="T18" fmla="*/ 0 w 44"/>
                  <a:gd name="T19" fmla="*/ 0 h 93"/>
                  <a:gd name="T20" fmla="*/ 44 w 44"/>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4" h="93">
                    <a:moveTo>
                      <a:pt x="21" y="0"/>
                    </a:moveTo>
                    <a:lnTo>
                      <a:pt x="25" y="19"/>
                    </a:lnTo>
                    <a:lnTo>
                      <a:pt x="40" y="75"/>
                    </a:lnTo>
                    <a:lnTo>
                      <a:pt x="44" y="93"/>
                    </a:lnTo>
                    <a:lnTo>
                      <a:pt x="0" y="54"/>
                    </a:lnTo>
                    <a:lnTo>
                      <a:pt x="21"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73" name="Line 1033"/>
              <p:cNvSpPr>
                <a:spLocks noChangeShapeType="1"/>
              </p:cNvSpPr>
              <p:nvPr/>
            </p:nvSpPr>
            <p:spPr bwMode="auto">
              <a:xfrm flipH="1" flipV="1">
                <a:off x="5232401" y="6061076"/>
                <a:ext cx="635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74" name="Line 1034"/>
              <p:cNvSpPr>
                <a:spLocks noChangeShapeType="1"/>
              </p:cNvSpPr>
              <p:nvPr/>
            </p:nvSpPr>
            <p:spPr bwMode="auto">
              <a:xfrm flipH="1">
                <a:off x="5199063" y="6061076"/>
                <a:ext cx="33338"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75" name="Line 1035"/>
              <p:cNvSpPr>
                <a:spLocks noChangeShapeType="1"/>
              </p:cNvSpPr>
              <p:nvPr/>
            </p:nvSpPr>
            <p:spPr bwMode="auto">
              <a:xfrm>
                <a:off x="5199063" y="6146801"/>
                <a:ext cx="69850"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76" name="Line 1036"/>
              <p:cNvSpPr>
                <a:spLocks noChangeShapeType="1"/>
              </p:cNvSpPr>
              <p:nvPr/>
            </p:nvSpPr>
            <p:spPr bwMode="auto">
              <a:xfrm flipH="1" flipV="1">
                <a:off x="5262563" y="6180138"/>
                <a:ext cx="635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77" name="Line 1037"/>
              <p:cNvSpPr>
                <a:spLocks noChangeShapeType="1"/>
              </p:cNvSpPr>
              <p:nvPr/>
            </p:nvSpPr>
            <p:spPr bwMode="auto">
              <a:xfrm flipH="1" flipV="1">
                <a:off x="5238751" y="6091238"/>
                <a:ext cx="23813"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78" name="Freeform 1038"/>
              <p:cNvSpPr>
                <a:spLocks/>
              </p:cNvSpPr>
              <p:nvPr/>
            </p:nvSpPr>
            <p:spPr bwMode="auto">
              <a:xfrm>
                <a:off x="6113463" y="5675313"/>
                <a:ext cx="87313" cy="128588"/>
              </a:xfrm>
              <a:custGeom>
                <a:avLst/>
                <a:gdLst>
                  <a:gd name="T0" fmla="*/ 2147483647 w 55"/>
                  <a:gd name="T1" fmla="*/ 0 h 81"/>
                  <a:gd name="T2" fmla="*/ 2147483647 w 55"/>
                  <a:gd name="T3" fmla="*/ 2147483647 h 81"/>
                  <a:gd name="T4" fmla="*/ 2147483647 w 55"/>
                  <a:gd name="T5" fmla="*/ 2147483647 h 81"/>
                  <a:gd name="T6" fmla="*/ 2147483647 w 55"/>
                  <a:gd name="T7" fmla="*/ 2147483647 h 81"/>
                  <a:gd name="T8" fmla="*/ 0 w 55"/>
                  <a:gd name="T9" fmla="*/ 2147483647 h 81"/>
                  <a:gd name="T10" fmla="*/ 2147483647 w 55"/>
                  <a:gd name="T11" fmla="*/ 0 h 81"/>
                  <a:gd name="T12" fmla="*/ 0 60000 65536"/>
                  <a:gd name="T13" fmla="*/ 0 60000 65536"/>
                  <a:gd name="T14" fmla="*/ 0 60000 65536"/>
                  <a:gd name="T15" fmla="*/ 0 60000 65536"/>
                  <a:gd name="T16" fmla="*/ 0 60000 65536"/>
                  <a:gd name="T17" fmla="*/ 0 60000 65536"/>
                  <a:gd name="T18" fmla="*/ 0 w 55"/>
                  <a:gd name="T19" fmla="*/ 0 h 81"/>
                  <a:gd name="T20" fmla="*/ 55 w 55"/>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5" h="81">
                    <a:moveTo>
                      <a:pt x="2" y="0"/>
                    </a:moveTo>
                    <a:lnTo>
                      <a:pt x="12" y="17"/>
                    </a:lnTo>
                    <a:lnTo>
                      <a:pt x="45" y="64"/>
                    </a:lnTo>
                    <a:lnTo>
                      <a:pt x="55" y="81"/>
                    </a:lnTo>
                    <a:lnTo>
                      <a:pt x="0" y="59"/>
                    </a:lnTo>
                    <a:lnTo>
                      <a:pt x="2"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79" name="Line 1039"/>
              <p:cNvSpPr>
                <a:spLocks noChangeShapeType="1"/>
              </p:cNvSpPr>
              <p:nvPr/>
            </p:nvSpPr>
            <p:spPr bwMode="auto">
              <a:xfrm flipH="1" flipV="1">
                <a:off x="6116638" y="5675313"/>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80" name="Line 1040"/>
              <p:cNvSpPr>
                <a:spLocks noChangeShapeType="1"/>
              </p:cNvSpPr>
              <p:nvPr/>
            </p:nvSpPr>
            <p:spPr bwMode="auto">
              <a:xfrm flipH="1">
                <a:off x="6113463" y="5675313"/>
                <a:ext cx="3175"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81" name="Line 1041"/>
              <p:cNvSpPr>
                <a:spLocks noChangeShapeType="1"/>
              </p:cNvSpPr>
              <p:nvPr/>
            </p:nvSpPr>
            <p:spPr bwMode="auto">
              <a:xfrm>
                <a:off x="6113463" y="5768976"/>
                <a:ext cx="87313"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82" name="Line 1042"/>
              <p:cNvSpPr>
                <a:spLocks noChangeShapeType="1"/>
              </p:cNvSpPr>
              <p:nvPr/>
            </p:nvSpPr>
            <p:spPr bwMode="auto">
              <a:xfrm flipH="1" flipV="1">
                <a:off x="6184901" y="5776913"/>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83" name="Line 1043"/>
              <p:cNvSpPr>
                <a:spLocks noChangeShapeType="1"/>
              </p:cNvSpPr>
              <p:nvPr/>
            </p:nvSpPr>
            <p:spPr bwMode="auto">
              <a:xfrm flipH="1" flipV="1">
                <a:off x="6132513" y="5702301"/>
                <a:ext cx="52388"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84" name="Freeform 1044"/>
              <p:cNvSpPr>
                <a:spLocks/>
              </p:cNvSpPr>
              <p:nvPr/>
            </p:nvSpPr>
            <p:spPr bwMode="auto">
              <a:xfrm>
                <a:off x="4605338" y="6138863"/>
                <a:ext cx="53975" cy="153988"/>
              </a:xfrm>
              <a:custGeom>
                <a:avLst/>
                <a:gdLst>
                  <a:gd name="T0" fmla="*/ 2147483647 w 34"/>
                  <a:gd name="T1" fmla="*/ 0 h 97"/>
                  <a:gd name="T2" fmla="*/ 2147483647 w 34"/>
                  <a:gd name="T3" fmla="*/ 2147483647 h 97"/>
                  <a:gd name="T4" fmla="*/ 2147483647 w 34"/>
                  <a:gd name="T5" fmla="*/ 2147483647 h 97"/>
                  <a:gd name="T6" fmla="*/ 2147483647 w 34"/>
                  <a:gd name="T7" fmla="*/ 2147483647 h 97"/>
                  <a:gd name="T8" fmla="*/ 0 w 34"/>
                  <a:gd name="T9" fmla="*/ 2147483647 h 97"/>
                  <a:gd name="T10" fmla="*/ 2147483647 w 34"/>
                  <a:gd name="T11" fmla="*/ 0 h 97"/>
                  <a:gd name="T12" fmla="*/ 0 60000 65536"/>
                  <a:gd name="T13" fmla="*/ 0 60000 65536"/>
                  <a:gd name="T14" fmla="*/ 0 60000 65536"/>
                  <a:gd name="T15" fmla="*/ 0 60000 65536"/>
                  <a:gd name="T16" fmla="*/ 0 60000 65536"/>
                  <a:gd name="T17" fmla="*/ 0 60000 65536"/>
                  <a:gd name="T18" fmla="*/ 0 w 34"/>
                  <a:gd name="T19" fmla="*/ 0 h 97"/>
                  <a:gd name="T20" fmla="*/ 34 w 34"/>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4" h="97">
                    <a:moveTo>
                      <a:pt x="31" y="0"/>
                    </a:moveTo>
                    <a:lnTo>
                      <a:pt x="33" y="19"/>
                    </a:lnTo>
                    <a:lnTo>
                      <a:pt x="34" y="77"/>
                    </a:lnTo>
                    <a:lnTo>
                      <a:pt x="34" y="97"/>
                    </a:lnTo>
                    <a:lnTo>
                      <a:pt x="0" y="48"/>
                    </a:lnTo>
                    <a:lnTo>
                      <a:pt x="31"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85" name="Line 1045"/>
              <p:cNvSpPr>
                <a:spLocks noChangeShapeType="1"/>
              </p:cNvSpPr>
              <p:nvPr/>
            </p:nvSpPr>
            <p:spPr bwMode="auto">
              <a:xfrm flipH="1" flipV="1">
                <a:off x="4654551" y="6138863"/>
                <a:ext cx="3175"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86" name="Line 1046"/>
              <p:cNvSpPr>
                <a:spLocks noChangeShapeType="1"/>
              </p:cNvSpPr>
              <p:nvPr/>
            </p:nvSpPr>
            <p:spPr bwMode="auto">
              <a:xfrm flipH="1">
                <a:off x="4605338" y="6138863"/>
                <a:ext cx="49213" cy="762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87" name="Line 1047"/>
              <p:cNvSpPr>
                <a:spLocks noChangeShapeType="1"/>
              </p:cNvSpPr>
              <p:nvPr/>
            </p:nvSpPr>
            <p:spPr bwMode="auto">
              <a:xfrm>
                <a:off x="4605338" y="6215063"/>
                <a:ext cx="53975"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88" name="Line 1048"/>
              <p:cNvSpPr>
                <a:spLocks noChangeShapeType="1"/>
              </p:cNvSpPr>
              <p:nvPr/>
            </p:nvSpPr>
            <p:spPr bwMode="auto">
              <a:xfrm flipV="1">
                <a:off x="4659313" y="6261101"/>
                <a:ext cx="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89" name="Line 1049"/>
              <p:cNvSpPr>
                <a:spLocks noChangeShapeType="1"/>
              </p:cNvSpPr>
              <p:nvPr/>
            </p:nvSpPr>
            <p:spPr bwMode="auto">
              <a:xfrm flipH="1" flipV="1">
                <a:off x="4657726" y="6169026"/>
                <a:ext cx="1588"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90" name="Freeform 1050"/>
              <p:cNvSpPr>
                <a:spLocks/>
              </p:cNvSpPr>
              <p:nvPr/>
            </p:nvSpPr>
            <p:spPr bwMode="auto">
              <a:xfrm>
                <a:off x="5578476" y="5945188"/>
                <a:ext cx="77788" cy="141288"/>
              </a:xfrm>
              <a:custGeom>
                <a:avLst/>
                <a:gdLst>
                  <a:gd name="T0" fmla="*/ 2147483647 w 49"/>
                  <a:gd name="T1" fmla="*/ 0 h 89"/>
                  <a:gd name="T2" fmla="*/ 2147483647 w 49"/>
                  <a:gd name="T3" fmla="*/ 2147483647 h 89"/>
                  <a:gd name="T4" fmla="*/ 2147483647 w 49"/>
                  <a:gd name="T5" fmla="*/ 2147483647 h 89"/>
                  <a:gd name="T6" fmla="*/ 2147483647 w 49"/>
                  <a:gd name="T7" fmla="*/ 2147483647 h 89"/>
                  <a:gd name="T8" fmla="*/ 0 w 49"/>
                  <a:gd name="T9" fmla="*/ 2147483647 h 89"/>
                  <a:gd name="T10" fmla="*/ 2147483647 w 49"/>
                  <a:gd name="T11" fmla="*/ 0 h 89"/>
                  <a:gd name="T12" fmla="*/ 0 60000 65536"/>
                  <a:gd name="T13" fmla="*/ 0 60000 65536"/>
                  <a:gd name="T14" fmla="*/ 0 60000 65536"/>
                  <a:gd name="T15" fmla="*/ 0 60000 65536"/>
                  <a:gd name="T16" fmla="*/ 0 60000 65536"/>
                  <a:gd name="T17" fmla="*/ 0 60000 65536"/>
                  <a:gd name="T18" fmla="*/ 0 w 49"/>
                  <a:gd name="T19" fmla="*/ 0 h 89"/>
                  <a:gd name="T20" fmla="*/ 49 w 49"/>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49" h="89">
                    <a:moveTo>
                      <a:pt x="14" y="0"/>
                    </a:moveTo>
                    <a:lnTo>
                      <a:pt x="21" y="17"/>
                    </a:lnTo>
                    <a:lnTo>
                      <a:pt x="41" y="71"/>
                    </a:lnTo>
                    <a:lnTo>
                      <a:pt x="49" y="89"/>
                    </a:lnTo>
                    <a:lnTo>
                      <a:pt x="0" y="56"/>
                    </a:lnTo>
                    <a:lnTo>
                      <a:pt x="14"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91" name="Line 1051"/>
              <p:cNvSpPr>
                <a:spLocks noChangeShapeType="1"/>
              </p:cNvSpPr>
              <p:nvPr/>
            </p:nvSpPr>
            <p:spPr bwMode="auto">
              <a:xfrm flipH="1" flipV="1">
                <a:off x="5600701" y="5945188"/>
                <a:ext cx="111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92" name="Line 1052"/>
              <p:cNvSpPr>
                <a:spLocks noChangeShapeType="1"/>
              </p:cNvSpPr>
              <p:nvPr/>
            </p:nvSpPr>
            <p:spPr bwMode="auto">
              <a:xfrm flipH="1">
                <a:off x="5578476" y="5945188"/>
                <a:ext cx="22225"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93" name="Line 1053"/>
              <p:cNvSpPr>
                <a:spLocks noChangeShapeType="1"/>
              </p:cNvSpPr>
              <p:nvPr/>
            </p:nvSpPr>
            <p:spPr bwMode="auto">
              <a:xfrm>
                <a:off x="5578476" y="6034088"/>
                <a:ext cx="77788"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94" name="Line 1054"/>
              <p:cNvSpPr>
                <a:spLocks noChangeShapeType="1"/>
              </p:cNvSpPr>
              <p:nvPr/>
            </p:nvSpPr>
            <p:spPr bwMode="auto">
              <a:xfrm flipH="1" flipV="1">
                <a:off x="5643563" y="6057901"/>
                <a:ext cx="1270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95" name="Line 1055"/>
              <p:cNvSpPr>
                <a:spLocks noChangeShapeType="1"/>
              </p:cNvSpPr>
              <p:nvPr/>
            </p:nvSpPr>
            <p:spPr bwMode="auto">
              <a:xfrm flipH="1" flipV="1">
                <a:off x="5611813" y="5972176"/>
                <a:ext cx="31750"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96" name="Freeform 1056"/>
              <p:cNvSpPr>
                <a:spLocks/>
              </p:cNvSpPr>
              <p:nvPr/>
            </p:nvSpPr>
            <p:spPr bwMode="auto">
              <a:xfrm>
                <a:off x="6423026" y="5441951"/>
                <a:ext cx="100013" cy="114300"/>
              </a:xfrm>
              <a:custGeom>
                <a:avLst/>
                <a:gdLst>
                  <a:gd name="T0" fmla="*/ 0 w 63"/>
                  <a:gd name="T1" fmla="*/ 0 h 72"/>
                  <a:gd name="T2" fmla="*/ 2147483647 w 63"/>
                  <a:gd name="T3" fmla="*/ 2147483647 h 72"/>
                  <a:gd name="T4" fmla="*/ 2147483647 w 63"/>
                  <a:gd name="T5" fmla="*/ 2147483647 h 72"/>
                  <a:gd name="T6" fmla="*/ 2147483647 w 63"/>
                  <a:gd name="T7" fmla="*/ 2147483647 h 72"/>
                  <a:gd name="T8" fmla="*/ 2147483647 w 63"/>
                  <a:gd name="T9" fmla="*/ 2147483647 h 72"/>
                  <a:gd name="T10" fmla="*/ 0 w 63"/>
                  <a:gd name="T11" fmla="*/ 0 h 72"/>
                  <a:gd name="T12" fmla="*/ 0 60000 65536"/>
                  <a:gd name="T13" fmla="*/ 0 60000 65536"/>
                  <a:gd name="T14" fmla="*/ 0 60000 65536"/>
                  <a:gd name="T15" fmla="*/ 0 60000 65536"/>
                  <a:gd name="T16" fmla="*/ 0 60000 65536"/>
                  <a:gd name="T17" fmla="*/ 0 60000 65536"/>
                  <a:gd name="T18" fmla="*/ 0 w 63"/>
                  <a:gd name="T19" fmla="*/ 0 h 72"/>
                  <a:gd name="T20" fmla="*/ 63 w 6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3" h="72">
                    <a:moveTo>
                      <a:pt x="0" y="0"/>
                    </a:moveTo>
                    <a:lnTo>
                      <a:pt x="12" y="15"/>
                    </a:lnTo>
                    <a:lnTo>
                      <a:pt x="50" y="58"/>
                    </a:lnTo>
                    <a:lnTo>
                      <a:pt x="63" y="72"/>
                    </a:lnTo>
                    <a:lnTo>
                      <a:pt x="7" y="58"/>
                    </a:lnTo>
                    <a:lnTo>
                      <a:pt x="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97" name="Line 1057"/>
              <p:cNvSpPr>
                <a:spLocks noChangeShapeType="1"/>
              </p:cNvSpPr>
              <p:nvPr/>
            </p:nvSpPr>
            <p:spPr bwMode="auto">
              <a:xfrm flipH="1" flipV="1">
                <a:off x="6423026" y="5441951"/>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98" name="Line 1058"/>
              <p:cNvSpPr>
                <a:spLocks noChangeShapeType="1"/>
              </p:cNvSpPr>
              <p:nvPr/>
            </p:nvSpPr>
            <p:spPr bwMode="auto">
              <a:xfrm>
                <a:off x="6423026" y="5441951"/>
                <a:ext cx="1111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99" name="Line 1059"/>
              <p:cNvSpPr>
                <a:spLocks noChangeShapeType="1"/>
              </p:cNvSpPr>
              <p:nvPr/>
            </p:nvSpPr>
            <p:spPr bwMode="auto">
              <a:xfrm>
                <a:off x="6434138" y="5534026"/>
                <a:ext cx="88900"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00" name="Line 1060"/>
              <p:cNvSpPr>
                <a:spLocks noChangeShapeType="1"/>
              </p:cNvSpPr>
              <p:nvPr/>
            </p:nvSpPr>
            <p:spPr bwMode="auto">
              <a:xfrm flipH="1" flipV="1">
                <a:off x="6502401" y="5534026"/>
                <a:ext cx="20638"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01" name="Line 1061"/>
              <p:cNvSpPr>
                <a:spLocks noChangeShapeType="1"/>
              </p:cNvSpPr>
              <p:nvPr/>
            </p:nvSpPr>
            <p:spPr bwMode="auto">
              <a:xfrm flipH="1" flipV="1">
                <a:off x="6442076" y="5465763"/>
                <a:ext cx="60325"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02" name="Freeform 1062"/>
              <p:cNvSpPr>
                <a:spLocks/>
              </p:cNvSpPr>
              <p:nvPr/>
            </p:nvSpPr>
            <p:spPr bwMode="auto">
              <a:xfrm>
                <a:off x="4954588" y="6107113"/>
                <a:ext cx="63500" cy="152400"/>
              </a:xfrm>
              <a:custGeom>
                <a:avLst/>
                <a:gdLst>
                  <a:gd name="T0" fmla="*/ 2147483647 w 40"/>
                  <a:gd name="T1" fmla="*/ 0 h 96"/>
                  <a:gd name="T2" fmla="*/ 2147483647 w 40"/>
                  <a:gd name="T3" fmla="*/ 2147483647 h 96"/>
                  <a:gd name="T4" fmla="*/ 2147483647 w 40"/>
                  <a:gd name="T5" fmla="*/ 2147483647 h 96"/>
                  <a:gd name="T6" fmla="*/ 2147483647 w 40"/>
                  <a:gd name="T7" fmla="*/ 2147483647 h 96"/>
                  <a:gd name="T8" fmla="*/ 0 w 40"/>
                  <a:gd name="T9" fmla="*/ 2147483647 h 96"/>
                  <a:gd name="T10" fmla="*/ 2147483647 w 40"/>
                  <a:gd name="T11" fmla="*/ 0 h 96"/>
                  <a:gd name="T12" fmla="*/ 0 60000 65536"/>
                  <a:gd name="T13" fmla="*/ 0 60000 65536"/>
                  <a:gd name="T14" fmla="*/ 0 60000 65536"/>
                  <a:gd name="T15" fmla="*/ 0 60000 65536"/>
                  <a:gd name="T16" fmla="*/ 0 60000 65536"/>
                  <a:gd name="T17" fmla="*/ 0 60000 65536"/>
                  <a:gd name="T18" fmla="*/ 0 w 40"/>
                  <a:gd name="T19" fmla="*/ 0 h 96"/>
                  <a:gd name="T20" fmla="*/ 40 w 40"/>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40" h="96">
                    <a:moveTo>
                      <a:pt x="26" y="0"/>
                    </a:moveTo>
                    <a:lnTo>
                      <a:pt x="29" y="20"/>
                    </a:lnTo>
                    <a:lnTo>
                      <a:pt x="37" y="76"/>
                    </a:lnTo>
                    <a:lnTo>
                      <a:pt x="40" y="96"/>
                    </a:lnTo>
                    <a:lnTo>
                      <a:pt x="0" y="52"/>
                    </a:lnTo>
                    <a:lnTo>
                      <a:pt x="26"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303" name="Line 1063"/>
              <p:cNvSpPr>
                <a:spLocks noChangeShapeType="1"/>
              </p:cNvSpPr>
              <p:nvPr/>
            </p:nvSpPr>
            <p:spPr bwMode="auto">
              <a:xfrm flipH="1" flipV="1">
                <a:off x="4995863" y="6107113"/>
                <a:ext cx="4763"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04" name="Line 1064"/>
              <p:cNvSpPr>
                <a:spLocks noChangeShapeType="1"/>
              </p:cNvSpPr>
              <p:nvPr/>
            </p:nvSpPr>
            <p:spPr bwMode="auto">
              <a:xfrm flipH="1">
                <a:off x="4954588" y="6107113"/>
                <a:ext cx="41275"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05" name="Line 1065"/>
              <p:cNvSpPr>
                <a:spLocks noChangeShapeType="1"/>
              </p:cNvSpPr>
              <p:nvPr/>
            </p:nvSpPr>
            <p:spPr bwMode="auto">
              <a:xfrm>
                <a:off x="4954588" y="6189663"/>
                <a:ext cx="63500"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06" name="Line 1066"/>
              <p:cNvSpPr>
                <a:spLocks noChangeShapeType="1"/>
              </p:cNvSpPr>
              <p:nvPr/>
            </p:nvSpPr>
            <p:spPr bwMode="auto">
              <a:xfrm flipH="1" flipV="1">
                <a:off x="5013326" y="6227763"/>
                <a:ext cx="4763"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07" name="Line 1067"/>
              <p:cNvSpPr>
                <a:spLocks noChangeShapeType="1"/>
              </p:cNvSpPr>
              <p:nvPr/>
            </p:nvSpPr>
            <p:spPr bwMode="auto">
              <a:xfrm flipH="1" flipV="1">
                <a:off x="5000626" y="6138863"/>
                <a:ext cx="12700"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08" name="Freeform 1068"/>
              <p:cNvSpPr>
                <a:spLocks/>
              </p:cNvSpPr>
              <p:nvPr/>
            </p:nvSpPr>
            <p:spPr bwMode="auto">
              <a:xfrm>
                <a:off x="5897563" y="5799138"/>
                <a:ext cx="84138" cy="134938"/>
              </a:xfrm>
              <a:custGeom>
                <a:avLst/>
                <a:gdLst>
                  <a:gd name="T0" fmla="*/ 2147483647 w 53"/>
                  <a:gd name="T1" fmla="*/ 0 h 85"/>
                  <a:gd name="T2" fmla="*/ 2147483647 w 53"/>
                  <a:gd name="T3" fmla="*/ 2147483647 h 85"/>
                  <a:gd name="T4" fmla="*/ 2147483647 w 53"/>
                  <a:gd name="T5" fmla="*/ 2147483647 h 85"/>
                  <a:gd name="T6" fmla="*/ 2147483647 w 53"/>
                  <a:gd name="T7" fmla="*/ 2147483647 h 85"/>
                  <a:gd name="T8" fmla="*/ 0 w 53"/>
                  <a:gd name="T9" fmla="*/ 2147483647 h 85"/>
                  <a:gd name="T10" fmla="*/ 2147483647 w 53"/>
                  <a:gd name="T11" fmla="*/ 0 h 85"/>
                  <a:gd name="T12" fmla="*/ 0 60000 65536"/>
                  <a:gd name="T13" fmla="*/ 0 60000 65536"/>
                  <a:gd name="T14" fmla="*/ 0 60000 65536"/>
                  <a:gd name="T15" fmla="*/ 0 60000 65536"/>
                  <a:gd name="T16" fmla="*/ 0 60000 65536"/>
                  <a:gd name="T17" fmla="*/ 0 60000 65536"/>
                  <a:gd name="T18" fmla="*/ 0 w 53"/>
                  <a:gd name="T19" fmla="*/ 0 h 85"/>
                  <a:gd name="T20" fmla="*/ 53 w 5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53" h="85">
                    <a:moveTo>
                      <a:pt x="7" y="0"/>
                    </a:moveTo>
                    <a:lnTo>
                      <a:pt x="16" y="17"/>
                    </a:lnTo>
                    <a:lnTo>
                      <a:pt x="43" y="68"/>
                    </a:lnTo>
                    <a:lnTo>
                      <a:pt x="53" y="85"/>
                    </a:lnTo>
                    <a:lnTo>
                      <a:pt x="0" y="59"/>
                    </a:lnTo>
                    <a:lnTo>
                      <a:pt x="7"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309" name="Line 1069"/>
              <p:cNvSpPr>
                <a:spLocks noChangeShapeType="1"/>
              </p:cNvSpPr>
              <p:nvPr/>
            </p:nvSpPr>
            <p:spPr bwMode="auto">
              <a:xfrm flipH="1" flipV="1">
                <a:off x="5908676" y="5799138"/>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10" name="Line 1070"/>
              <p:cNvSpPr>
                <a:spLocks noChangeShapeType="1"/>
              </p:cNvSpPr>
              <p:nvPr/>
            </p:nvSpPr>
            <p:spPr bwMode="auto">
              <a:xfrm flipH="1">
                <a:off x="5897563" y="5799138"/>
                <a:ext cx="11113"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11" name="Line 1071"/>
              <p:cNvSpPr>
                <a:spLocks noChangeShapeType="1"/>
              </p:cNvSpPr>
              <p:nvPr/>
            </p:nvSpPr>
            <p:spPr bwMode="auto">
              <a:xfrm>
                <a:off x="5897563" y="5892801"/>
                <a:ext cx="84138" cy="412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12" name="Line 1072"/>
              <p:cNvSpPr>
                <a:spLocks noChangeShapeType="1"/>
              </p:cNvSpPr>
              <p:nvPr/>
            </p:nvSpPr>
            <p:spPr bwMode="auto">
              <a:xfrm flipH="1" flipV="1">
                <a:off x="5965826" y="5907088"/>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13" name="Line 1073"/>
              <p:cNvSpPr>
                <a:spLocks noChangeShapeType="1"/>
              </p:cNvSpPr>
              <p:nvPr/>
            </p:nvSpPr>
            <p:spPr bwMode="auto">
              <a:xfrm flipH="1" flipV="1">
                <a:off x="5922963" y="5826126"/>
                <a:ext cx="4286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14" name="Freeform 1074"/>
              <p:cNvSpPr>
                <a:spLocks/>
              </p:cNvSpPr>
              <p:nvPr/>
            </p:nvSpPr>
            <p:spPr bwMode="auto">
              <a:xfrm>
                <a:off x="4706938" y="6134101"/>
                <a:ext cx="55563" cy="152400"/>
              </a:xfrm>
              <a:custGeom>
                <a:avLst/>
                <a:gdLst>
                  <a:gd name="T0" fmla="*/ 2147483647 w 35"/>
                  <a:gd name="T1" fmla="*/ 0 h 96"/>
                  <a:gd name="T2" fmla="*/ 2147483647 w 35"/>
                  <a:gd name="T3" fmla="*/ 2147483647 h 96"/>
                  <a:gd name="T4" fmla="*/ 2147483647 w 35"/>
                  <a:gd name="T5" fmla="*/ 2147483647 h 96"/>
                  <a:gd name="T6" fmla="*/ 2147483647 w 35"/>
                  <a:gd name="T7" fmla="*/ 2147483647 h 96"/>
                  <a:gd name="T8" fmla="*/ 0 w 35"/>
                  <a:gd name="T9" fmla="*/ 2147483647 h 96"/>
                  <a:gd name="T10" fmla="*/ 2147483647 w 35"/>
                  <a:gd name="T11" fmla="*/ 0 h 96"/>
                  <a:gd name="T12" fmla="*/ 0 60000 65536"/>
                  <a:gd name="T13" fmla="*/ 0 60000 65536"/>
                  <a:gd name="T14" fmla="*/ 0 60000 65536"/>
                  <a:gd name="T15" fmla="*/ 0 60000 65536"/>
                  <a:gd name="T16" fmla="*/ 0 60000 65536"/>
                  <a:gd name="T17" fmla="*/ 0 60000 65536"/>
                  <a:gd name="T18" fmla="*/ 0 w 35"/>
                  <a:gd name="T19" fmla="*/ 0 h 96"/>
                  <a:gd name="T20" fmla="*/ 35 w 35"/>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5" h="96">
                    <a:moveTo>
                      <a:pt x="30" y="0"/>
                    </a:moveTo>
                    <a:lnTo>
                      <a:pt x="32" y="20"/>
                    </a:lnTo>
                    <a:lnTo>
                      <a:pt x="34" y="77"/>
                    </a:lnTo>
                    <a:lnTo>
                      <a:pt x="35" y="96"/>
                    </a:lnTo>
                    <a:lnTo>
                      <a:pt x="0" y="50"/>
                    </a:lnTo>
                    <a:lnTo>
                      <a:pt x="3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315" name="Line 1075"/>
              <p:cNvSpPr>
                <a:spLocks noChangeShapeType="1"/>
              </p:cNvSpPr>
              <p:nvPr/>
            </p:nvSpPr>
            <p:spPr bwMode="auto">
              <a:xfrm flipH="1" flipV="1">
                <a:off x="4754563" y="6134101"/>
                <a:ext cx="317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16" name="Line 1076"/>
              <p:cNvSpPr>
                <a:spLocks noChangeShapeType="1"/>
              </p:cNvSpPr>
              <p:nvPr/>
            </p:nvSpPr>
            <p:spPr bwMode="auto">
              <a:xfrm flipH="1">
                <a:off x="4706938" y="6134101"/>
                <a:ext cx="47625"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17" name="Line 1077"/>
              <p:cNvSpPr>
                <a:spLocks noChangeShapeType="1"/>
              </p:cNvSpPr>
              <p:nvPr/>
            </p:nvSpPr>
            <p:spPr bwMode="auto">
              <a:xfrm>
                <a:off x="4706938" y="6213476"/>
                <a:ext cx="55563"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18" name="Line 1078"/>
              <p:cNvSpPr>
                <a:spLocks noChangeShapeType="1"/>
              </p:cNvSpPr>
              <p:nvPr/>
            </p:nvSpPr>
            <p:spPr bwMode="auto">
              <a:xfrm flipH="1" flipV="1">
                <a:off x="4760913" y="6256338"/>
                <a:ext cx="1588"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19" name="Line 1079"/>
              <p:cNvSpPr>
                <a:spLocks noChangeShapeType="1"/>
              </p:cNvSpPr>
              <p:nvPr/>
            </p:nvSpPr>
            <p:spPr bwMode="auto">
              <a:xfrm flipH="1" flipV="1">
                <a:off x="4757738" y="6165851"/>
                <a:ext cx="3175"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20" name="Freeform 1080"/>
              <p:cNvSpPr>
                <a:spLocks/>
              </p:cNvSpPr>
              <p:nvPr/>
            </p:nvSpPr>
            <p:spPr bwMode="auto">
              <a:xfrm>
                <a:off x="7169151" y="4387851"/>
                <a:ext cx="141288" cy="77788"/>
              </a:xfrm>
              <a:custGeom>
                <a:avLst/>
                <a:gdLst>
                  <a:gd name="T0" fmla="*/ 0 w 89"/>
                  <a:gd name="T1" fmla="*/ 0 h 49"/>
                  <a:gd name="T2" fmla="*/ 2147483647 w 89"/>
                  <a:gd name="T3" fmla="*/ 2147483647 h 49"/>
                  <a:gd name="T4" fmla="*/ 2147483647 w 89"/>
                  <a:gd name="T5" fmla="*/ 2147483647 h 49"/>
                  <a:gd name="T6" fmla="*/ 2147483647 w 89"/>
                  <a:gd name="T7" fmla="*/ 2147483647 h 49"/>
                  <a:gd name="T8" fmla="*/ 2147483647 w 89"/>
                  <a:gd name="T9" fmla="*/ 2147483647 h 49"/>
                  <a:gd name="T10" fmla="*/ 0 w 89"/>
                  <a:gd name="T11" fmla="*/ 0 h 49"/>
                  <a:gd name="T12" fmla="*/ 0 60000 65536"/>
                  <a:gd name="T13" fmla="*/ 0 60000 65536"/>
                  <a:gd name="T14" fmla="*/ 0 60000 65536"/>
                  <a:gd name="T15" fmla="*/ 0 60000 65536"/>
                  <a:gd name="T16" fmla="*/ 0 60000 65536"/>
                  <a:gd name="T17" fmla="*/ 0 60000 65536"/>
                  <a:gd name="T18" fmla="*/ 0 w 89"/>
                  <a:gd name="T19" fmla="*/ 0 h 49"/>
                  <a:gd name="T20" fmla="*/ 89 w 8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9" h="49">
                    <a:moveTo>
                      <a:pt x="0" y="0"/>
                    </a:moveTo>
                    <a:lnTo>
                      <a:pt x="19" y="7"/>
                    </a:lnTo>
                    <a:lnTo>
                      <a:pt x="72" y="29"/>
                    </a:lnTo>
                    <a:lnTo>
                      <a:pt x="89" y="36"/>
                    </a:lnTo>
                    <a:lnTo>
                      <a:pt x="33" y="49"/>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21" name="Line 1081"/>
              <p:cNvSpPr>
                <a:spLocks noChangeShapeType="1"/>
              </p:cNvSpPr>
              <p:nvPr/>
            </p:nvSpPr>
            <p:spPr bwMode="auto">
              <a:xfrm flipH="1" flipV="1">
                <a:off x="7169151" y="4387851"/>
                <a:ext cx="30163"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22" name="Line 1082"/>
              <p:cNvSpPr>
                <a:spLocks noChangeShapeType="1"/>
              </p:cNvSpPr>
              <p:nvPr/>
            </p:nvSpPr>
            <p:spPr bwMode="auto">
              <a:xfrm>
                <a:off x="7169151" y="4387851"/>
                <a:ext cx="52388"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23" name="Line 1083"/>
              <p:cNvSpPr>
                <a:spLocks noChangeShapeType="1"/>
              </p:cNvSpPr>
              <p:nvPr/>
            </p:nvSpPr>
            <p:spPr bwMode="auto">
              <a:xfrm flipV="1">
                <a:off x="7221538" y="4445001"/>
                <a:ext cx="88900"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24" name="Line 1084"/>
              <p:cNvSpPr>
                <a:spLocks noChangeShapeType="1"/>
              </p:cNvSpPr>
              <p:nvPr/>
            </p:nvSpPr>
            <p:spPr bwMode="auto">
              <a:xfrm flipH="1" flipV="1">
                <a:off x="7283451" y="4433888"/>
                <a:ext cx="269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25" name="Line 1085"/>
              <p:cNvSpPr>
                <a:spLocks noChangeShapeType="1"/>
              </p:cNvSpPr>
              <p:nvPr/>
            </p:nvSpPr>
            <p:spPr bwMode="auto">
              <a:xfrm flipH="1" flipV="1">
                <a:off x="7199313" y="4398963"/>
                <a:ext cx="84138"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26" name="Freeform 1086"/>
              <p:cNvSpPr>
                <a:spLocks/>
              </p:cNvSpPr>
              <p:nvPr/>
            </p:nvSpPr>
            <p:spPr bwMode="auto">
              <a:xfrm>
                <a:off x="7289801" y="4021138"/>
                <a:ext cx="147638" cy="69850"/>
              </a:xfrm>
              <a:custGeom>
                <a:avLst/>
                <a:gdLst>
                  <a:gd name="T0" fmla="*/ 0 w 93"/>
                  <a:gd name="T1" fmla="*/ 0 h 44"/>
                  <a:gd name="T2" fmla="*/ 2147483647 w 93"/>
                  <a:gd name="T3" fmla="*/ 2147483647 h 44"/>
                  <a:gd name="T4" fmla="*/ 2147483647 w 93"/>
                  <a:gd name="T5" fmla="*/ 2147483647 h 44"/>
                  <a:gd name="T6" fmla="*/ 2147483647 w 93"/>
                  <a:gd name="T7" fmla="*/ 2147483647 h 44"/>
                  <a:gd name="T8" fmla="*/ 2147483647 w 93"/>
                  <a:gd name="T9" fmla="*/ 2147483647 h 44"/>
                  <a:gd name="T10" fmla="*/ 0 w 93"/>
                  <a:gd name="T11" fmla="*/ 0 h 44"/>
                  <a:gd name="T12" fmla="*/ 0 60000 65536"/>
                  <a:gd name="T13" fmla="*/ 0 60000 65536"/>
                  <a:gd name="T14" fmla="*/ 0 60000 65536"/>
                  <a:gd name="T15" fmla="*/ 0 60000 65536"/>
                  <a:gd name="T16" fmla="*/ 0 60000 65536"/>
                  <a:gd name="T17" fmla="*/ 0 60000 65536"/>
                  <a:gd name="T18" fmla="*/ 0 w 93"/>
                  <a:gd name="T19" fmla="*/ 0 h 44"/>
                  <a:gd name="T20" fmla="*/ 93 w 93"/>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93" h="44">
                    <a:moveTo>
                      <a:pt x="0" y="0"/>
                    </a:moveTo>
                    <a:lnTo>
                      <a:pt x="19" y="5"/>
                    </a:lnTo>
                    <a:lnTo>
                      <a:pt x="75" y="19"/>
                    </a:lnTo>
                    <a:lnTo>
                      <a:pt x="93" y="23"/>
                    </a:lnTo>
                    <a:lnTo>
                      <a:pt x="38" y="44"/>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27" name="Line 1087"/>
              <p:cNvSpPr>
                <a:spLocks noChangeShapeType="1"/>
              </p:cNvSpPr>
              <p:nvPr/>
            </p:nvSpPr>
            <p:spPr bwMode="auto">
              <a:xfrm flipH="1" flipV="1">
                <a:off x="7289801" y="4021138"/>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28" name="Line 1088"/>
              <p:cNvSpPr>
                <a:spLocks noChangeShapeType="1"/>
              </p:cNvSpPr>
              <p:nvPr/>
            </p:nvSpPr>
            <p:spPr bwMode="auto">
              <a:xfrm>
                <a:off x="7289801" y="4021138"/>
                <a:ext cx="60325"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29" name="Line 1089"/>
              <p:cNvSpPr>
                <a:spLocks noChangeShapeType="1"/>
              </p:cNvSpPr>
              <p:nvPr/>
            </p:nvSpPr>
            <p:spPr bwMode="auto">
              <a:xfrm flipV="1">
                <a:off x="7350126" y="4057651"/>
                <a:ext cx="87313"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30" name="Line 1090"/>
              <p:cNvSpPr>
                <a:spLocks noChangeShapeType="1"/>
              </p:cNvSpPr>
              <p:nvPr/>
            </p:nvSpPr>
            <p:spPr bwMode="auto">
              <a:xfrm flipH="1" flipV="1">
                <a:off x="7408863" y="4051301"/>
                <a:ext cx="285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31" name="Line 1091"/>
              <p:cNvSpPr>
                <a:spLocks noChangeShapeType="1"/>
              </p:cNvSpPr>
              <p:nvPr/>
            </p:nvSpPr>
            <p:spPr bwMode="auto">
              <a:xfrm flipH="1" flipV="1">
                <a:off x="7319963" y="4029076"/>
                <a:ext cx="88900"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32" name="Freeform 1092"/>
              <p:cNvSpPr>
                <a:spLocks/>
              </p:cNvSpPr>
              <p:nvPr/>
            </p:nvSpPr>
            <p:spPr bwMode="auto">
              <a:xfrm>
                <a:off x="7353301" y="3686176"/>
                <a:ext cx="150813" cy="61913"/>
              </a:xfrm>
              <a:custGeom>
                <a:avLst/>
                <a:gdLst>
                  <a:gd name="T0" fmla="*/ 0 w 95"/>
                  <a:gd name="T1" fmla="*/ 0 h 39"/>
                  <a:gd name="T2" fmla="*/ 2147483647 w 95"/>
                  <a:gd name="T3" fmla="*/ 2147483647 h 39"/>
                  <a:gd name="T4" fmla="*/ 2147483647 w 95"/>
                  <a:gd name="T5" fmla="*/ 2147483647 h 39"/>
                  <a:gd name="T6" fmla="*/ 2147483647 w 95"/>
                  <a:gd name="T7" fmla="*/ 2147483647 h 39"/>
                  <a:gd name="T8" fmla="*/ 2147483647 w 95"/>
                  <a:gd name="T9" fmla="*/ 2147483647 h 39"/>
                  <a:gd name="T10" fmla="*/ 0 w 95"/>
                  <a:gd name="T11" fmla="*/ 0 h 39"/>
                  <a:gd name="T12" fmla="*/ 0 60000 65536"/>
                  <a:gd name="T13" fmla="*/ 0 60000 65536"/>
                  <a:gd name="T14" fmla="*/ 0 60000 65536"/>
                  <a:gd name="T15" fmla="*/ 0 60000 65536"/>
                  <a:gd name="T16" fmla="*/ 0 60000 65536"/>
                  <a:gd name="T17" fmla="*/ 0 60000 65536"/>
                  <a:gd name="T18" fmla="*/ 0 w 95"/>
                  <a:gd name="T19" fmla="*/ 0 h 39"/>
                  <a:gd name="T20" fmla="*/ 95 w 9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95" h="39">
                    <a:moveTo>
                      <a:pt x="0" y="0"/>
                    </a:moveTo>
                    <a:lnTo>
                      <a:pt x="19" y="3"/>
                    </a:lnTo>
                    <a:lnTo>
                      <a:pt x="77" y="9"/>
                    </a:lnTo>
                    <a:lnTo>
                      <a:pt x="95" y="12"/>
                    </a:lnTo>
                    <a:lnTo>
                      <a:pt x="43" y="39"/>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33" name="Line 1093"/>
              <p:cNvSpPr>
                <a:spLocks noChangeShapeType="1"/>
              </p:cNvSpPr>
              <p:nvPr/>
            </p:nvSpPr>
            <p:spPr bwMode="auto">
              <a:xfrm flipH="1" flipV="1">
                <a:off x="7353301" y="3686176"/>
                <a:ext cx="30163"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34" name="Line 1094"/>
              <p:cNvSpPr>
                <a:spLocks noChangeShapeType="1"/>
              </p:cNvSpPr>
              <p:nvPr/>
            </p:nvSpPr>
            <p:spPr bwMode="auto">
              <a:xfrm>
                <a:off x="7353301" y="3686176"/>
                <a:ext cx="68263"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35" name="Line 1095"/>
              <p:cNvSpPr>
                <a:spLocks noChangeShapeType="1"/>
              </p:cNvSpPr>
              <p:nvPr/>
            </p:nvSpPr>
            <p:spPr bwMode="auto">
              <a:xfrm flipV="1">
                <a:off x="7421563" y="3705226"/>
                <a:ext cx="82550" cy="428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36" name="Line 1096"/>
              <p:cNvSpPr>
                <a:spLocks noChangeShapeType="1"/>
              </p:cNvSpPr>
              <p:nvPr/>
            </p:nvSpPr>
            <p:spPr bwMode="auto">
              <a:xfrm flipH="1" flipV="1">
                <a:off x="7475538" y="3700463"/>
                <a:ext cx="285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37" name="Line 1097"/>
              <p:cNvSpPr>
                <a:spLocks noChangeShapeType="1"/>
              </p:cNvSpPr>
              <p:nvPr/>
            </p:nvSpPr>
            <p:spPr bwMode="auto">
              <a:xfrm flipH="1" flipV="1">
                <a:off x="7383463" y="3690938"/>
                <a:ext cx="920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38" name="Freeform 1098"/>
              <p:cNvSpPr>
                <a:spLocks/>
              </p:cNvSpPr>
              <p:nvPr/>
            </p:nvSpPr>
            <p:spPr bwMode="auto">
              <a:xfrm>
                <a:off x="7046913" y="4652963"/>
                <a:ext cx="134938" cy="82550"/>
              </a:xfrm>
              <a:custGeom>
                <a:avLst/>
                <a:gdLst>
                  <a:gd name="T0" fmla="*/ 0 w 85"/>
                  <a:gd name="T1" fmla="*/ 0 h 52"/>
                  <a:gd name="T2" fmla="*/ 2147483647 w 85"/>
                  <a:gd name="T3" fmla="*/ 2147483647 h 52"/>
                  <a:gd name="T4" fmla="*/ 2147483647 w 85"/>
                  <a:gd name="T5" fmla="*/ 2147483647 h 52"/>
                  <a:gd name="T6" fmla="*/ 2147483647 w 85"/>
                  <a:gd name="T7" fmla="*/ 2147483647 h 52"/>
                  <a:gd name="T8" fmla="*/ 2147483647 w 85"/>
                  <a:gd name="T9" fmla="*/ 2147483647 h 52"/>
                  <a:gd name="T10" fmla="*/ 0 w 85"/>
                  <a:gd name="T11" fmla="*/ 0 h 52"/>
                  <a:gd name="T12" fmla="*/ 0 60000 65536"/>
                  <a:gd name="T13" fmla="*/ 0 60000 65536"/>
                  <a:gd name="T14" fmla="*/ 0 60000 65536"/>
                  <a:gd name="T15" fmla="*/ 0 60000 65536"/>
                  <a:gd name="T16" fmla="*/ 0 60000 65536"/>
                  <a:gd name="T17" fmla="*/ 0 60000 65536"/>
                  <a:gd name="T18" fmla="*/ 0 w 85"/>
                  <a:gd name="T19" fmla="*/ 0 h 52"/>
                  <a:gd name="T20" fmla="*/ 85 w 8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85" h="52">
                    <a:moveTo>
                      <a:pt x="0" y="0"/>
                    </a:moveTo>
                    <a:lnTo>
                      <a:pt x="17" y="9"/>
                    </a:lnTo>
                    <a:lnTo>
                      <a:pt x="68" y="36"/>
                    </a:lnTo>
                    <a:lnTo>
                      <a:pt x="85" y="44"/>
                    </a:lnTo>
                    <a:lnTo>
                      <a:pt x="26" y="52"/>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39" name="Line 1099"/>
              <p:cNvSpPr>
                <a:spLocks noChangeShapeType="1"/>
              </p:cNvSpPr>
              <p:nvPr/>
            </p:nvSpPr>
            <p:spPr bwMode="auto">
              <a:xfrm flipH="1" flipV="1">
                <a:off x="7046913" y="4652963"/>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40" name="Line 1100"/>
              <p:cNvSpPr>
                <a:spLocks noChangeShapeType="1"/>
              </p:cNvSpPr>
              <p:nvPr/>
            </p:nvSpPr>
            <p:spPr bwMode="auto">
              <a:xfrm>
                <a:off x="7046913" y="4652963"/>
                <a:ext cx="41275"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41" name="Line 1101"/>
              <p:cNvSpPr>
                <a:spLocks noChangeShapeType="1"/>
              </p:cNvSpPr>
              <p:nvPr/>
            </p:nvSpPr>
            <p:spPr bwMode="auto">
              <a:xfrm flipV="1">
                <a:off x="7088188" y="4722813"/>
                <a:ext cx="93663"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42" name="Line 1102"/>
              <p:cNvSpPr>
                <a:spLocks noChangeShapeType="1"/>
              </p:cNvSpPr>
              <p:nvPr/>
            </p:nvSpPr>
            <p:spPr bwMode="auto">
              <a:xfrm flipH="1" flipV="1">
                <a:off x="7154863" y="4710113"/>
                <a:ext cx="269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43" name="Line 1103"/>
              <p:cNvSpPr>
                <a:spLocks noChangeShapeType="1"/>
              </p:cNvSpPr>
              <p:nvPr/>
            </p:nvSpPr>
            <p:spPr bwMode="auto">
              <a:xfrm flipH="1" flipV="1">
                <a:off x="7073901" y="4667251"/>
                <a:ext cx="80963" cy="428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44" name="Freeform 1104"/>
              <p:cNvSpPr>
                <a:spLocks/>
              </p:cNvSpPr>
              <p:nvPr/>
            </p:nvSpPr>
            <p:spPr bwMode="auto">
              <a:xfrm>
                <a:off x="7375526" y="3298826"/>
                <a:ext cx="152400" cy="53975"/>
              </a:xfrm>
              <a:custGeom>
                <a:avLst/>
                <a:gdLst>
                  <a:gd name="T0" fmla="*/ 2147483647 w 96"/>
                  <a:gd name="T1" fmla="*/ 0 h 34"/>
                  <a:gd name="T2" fmla="*/ 2147483647 w 96"/>
                  <a:gd name="T3" fmla="*/ 2147483647 h 34"/>
                  <a:gd name="T4" fmla="*/ 0 w 96"/>
                  <a:gd name="T5" fmla="*/ 2147483647 h 34"/>
                  <a:gd name="T6" fmla="*/ 2147483647 w 96"/>
                  <a:gd name="T7" fmla="*/ 2147483647 h 34"/>
                  <a:gd name="T8" fmla="*/ 2147483647 w 96"/>
                  <a:gd name="T9" fmla="*/ 0 h 34"/>
                  <a:gd name="T10" fmla="*/ 2147483647 w 96"/>
                  <a:gd name="T11" fmla="*/ 0 h 34"/>
                  <a:gd name="T12" fmla="*/ 0 60000 65536"/>
                  <a:gd name="T13" fmla="*/ 0 60000 65536"/>
                  <a:gd name="T14" fmla="*/ 0 60000 65536"/>
                  <a:gd name="T15" fmla="*/ 0 60000 65536"/>
                  <a:gd name="T16" fmla="*/ 0 60000 65536"/>
                  <a:gd name="T17" fmla="*/ 0 60000 65536"/>
                  <a:gd name="T18" fmla="*/ 0 w 96"/>
                  <a:gd name="T19" fmla="*/ 0 h 34"/>
                  <a:gd name="T20" fmla="*/ 96 w 9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6" h="34">
                    <a:moveTo>
                      <a:pt x="96" y="0"/>
                    </a:moveTo>
                    <a:lnTo>
                      <a:pt x="47" y="34"/>
                    </a:lnTo>
                    <a:lnTo>
                      <a:pt x="0" y="2"/>
                    </a:lnTo>
                    <a:lnTo>
                      <a:pt x="18" y="2"/>
                    </a:lnTo>
                    <a:lnTo>
                      <a:pt x="76" y="0"/>
                    </a:lnTo>
                    <a:lnTo>
                      <a:pt x="96"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45" name="Line 1105"/>
              <p:cNvSpPr>
                <a:spLocks noChangeShapeType="1"/>
              </p:cNvSpPr>
              <p:nvPr/>
            </p:nvSpPr>
            <p:spPr bwMode="auto">
              <a:xfrm flipH="1">
                <a:off x="7375526" y="3302001"/>
                <a:ext cx="28575"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46" name="Line 1106"/>
              <p:cNvSpPr>
                <a:spLocks noChangeShapeType="1"/>
              </p:cNvSpPr>
              <p:nvPr/>
            </p:nvSpPr>
            <p:spPr bwMode="auto">
              <a:xfrm>
                <a:off x="7375526" y="3302001"/>
                <a:ext cx="74613" cy="508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47" name="Line 1107"/>
              <p:cNvSpPr>
                <a:spLocks noChangeShapeType="1"/>
              </p:cNvSpPr>
              <p:nvPr/>
            </p:nvSpPr>
            <p:spPr bwMode="auto">
              <a:xfrm flipV="1">
                <a:off x="7450138" y="3298826"/>
                <a:ext cx="77788"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48" name="Line 1108"/>
              <p:cNvSpPr>
                <a:spLocks noChangeShapeType="1"/>
              </p:cNvSpPr>
              <p:nvPr/>
            </p:nvSpPr>
            <p:spPr bwMode="auto">
              <a:xfrm flipH="1">
                <a:off x="7496176" y="3298826"/>
                <a:ext cx="31750"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49" name="Line 1109"/>
              <p:cNvSpPr>
                <a:spLocks noChangeShapeType="1"/>
              </p:cNvSpPr>
              <p:nvPr/>
            </p:nvSpPr>
            <p:spPr bwMode="auto">
              <a:xfrm flipH="1">
                <a:off x="7404101" y="3298826"/>
                <a:ext cx="92075"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50" name="Freeform 1110"/>
              <p:cNvSpPr>
                <a:spLocks/>
              </p:cNvSpPr>
              <p:nvPr/>
            </p:nvSpPr>
            <p:spPr bwMode="auto">
              <a:xfrm>
                <a:off x="6897688" y="4902201"/>
                <a:ext cx="127000" cy="87313"/>
              </a:xfrm>
              <a:custGeom>
                <a:avLst/>
                <a:gdLst>
                  <a:gd name="T0" fmla="*/ 0 w 80"/>
                  <a:gd name="T1" fmla="*/ 0 h 55"/>
                  <a:gd name="T2" fmla="*/ 2147483647 w 80"/>
                  <a:gd name="T3" fmla="*/ 2147483647 h 55"/>
                  <a:gd name="T4" fmla="*/ 2147483647 w 80"/>
                  <a:gd name="T5" fmla="*/ 2147483647 h 55"/>
                  <a:gd name="T6" fmla="*/ 2147483647 w 80"/>
                  <a:gd name="T7" fmla="*/ 2147483647 h 55"/>
                  <a:gd name="T8" fmla="*/ 2147483647 w 80"/>
                  <a:gd name="T9" fmla="*/ 2147483647 h 55"/>
                  <a:gd name="T10" fmla="*/ 0 w 80"/>
                  <a:gd name="T11" fmla="*/ 0 h 55"/>
                  <a:gd name="T12" fmla="*/ 0 60000 65536"/>
                  <a:gd name="T13" fmla="*/ 0 60000 65536"/>
                  <a:gd name="T14" fmla="*/ 0 60000 65536"/>
                  <a:gd name="T15" fmla="*/ 0 60000 65536"/>
                  <a:gd name="T16" fmla="*/ 0 60000 65536"/>
                  <a:gd name="T17" fmla="*/ 0 60000 65536"/>
                  <a:gd name="T18" fmla="*/ 0 w 80"/>
                  <a:gd name="T19" fmla="*/ 0 h 55"/>
                  <a:gd name="T20" fmla="*/ 80 w 8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0" h="55">
                    <a:moveTo>
                      <a:pt x="0" y="0"/>
                    </a:moveTo>
                    <a:lnTo>
                      <a:pt x="16" y="10"/>
                    </a:lnTo>
                    <a:lnTo>
                      <a:pt x="64" y="43"/>
                    </a:lnTo>
                    <a:lnTo>
                      <a:pt x="80" y="53"/>
                    </a:lnTo>
                    <a:lnTo>
                      <a:pt x="21" y="55"/>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51" name="Line 1111"/>
              <p:cNvSpPr>
                <a:spLocks noChangeShapeType="1"/>
              </p:cNvSpPr>
              <p:nvPr/>
            </p:nvSpPr>
            <p:spPr bwMode="auto">
              <a:xfrm flipH="1" flipV="1">
                <a:off x="6897688" y="4902201"/>
                <a:ext cx="254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52" name="Line 1112"/>
              <p:cNvSpPr>
                <a:spLocks noChangeShapeType="1"/>
              </p:cNvSpPr>
              <p:nvPr/>
            </p:nvSpPr>
            <p:spPr bwMode="auto">
              <a:xfrm>
                <a:off x="6897688" y="4902201"/>
                <a:ext cx="3333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53" name="Line 1113"/>
              <p:cNvSpPr>
                <a:spLocks noChangeShapeType="1"/>
              </p:cNvSpPr>
              <p:nvPr/>
            </p:nvSpPr>
            <p:spPr bwMode="auto">
              <a:xfrm flipV="1">
                <a:off x="6931026" y="4986338"/>
                <a:ext cx="93663"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54" name="Line 1114"/>
              <p:cNvSpPr>
                <a:spLocks noChangeShapeType="1"/>
              </p:cNvSpPr>
              <p:nvPr/>
            </p:nvSpPr>
            <p:spPr bwMode="auto">
              <a:xfrm flipH="1" flipV="1">
                <a:off x="6999288" y="4970463"/>
                <a:ext cx="254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55" name="Line 1115"/>
              <p:cNvSpPr>
                <a:spLocks noChangeShapeType="1"/>
              </p:cNvSpPr>
              <p:nvPr/>
            </p:nvSpPr>
            <p:spPr bwMode="auto">
              <a:xfrm flipH="1" flipV="1">
                <a:off x="6923088" y="4918076"/>
                <a:ext cx="76200"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56" name="Freeform 1116"/>
              <p:cNvSpPr>
                <a:spLocks/>
              </p:cNvSpPr>
              <p:nvPr/>
            </p:nvSpPr>
            <p:spPr bwMode="auto">
              <a:xfrm>
                <a:off x="7221538" y="4252913"/>
                <a:ext cx="142875" cy="74613"/>
              </a:xfrm>
              <a:custGeom>
                <a:avLst/>
                <a:gdLst>
                  <a:gd name="T0" fmla="*/ 0 w 90"/>
                  <a:gd name="T1" fmla="*/ 0 h 47"/>
                  <a:gd name="T2" fmla="*/ 2147483647 w 90"/>
                  <a:gd name="T3" fmla="*/ 2147483647 h 47"/>
                  <a:gd name="T4" fmla="*/ 2147483647 w 90"/>
                  <a:gd name="T5" fmla="*/ 2147483647 h 47"/>
                  <a:gd name="T6" fmla="*/ 2147483647 w 90"/>
                  <a:gd name="T7" fmla="*/ 2147483647 h 47"/>
                  <a:gd name="T8" fmla="*/ 2147483647 w 90"/>
                  <a:gd name="T9" fmla="*/ 2147483647 h 47"/>
                  <a:gd name="T10" fmla="*/ 0 w 90"/>
                  <a:gd name="T11" fmla="*/ 0 h 47"/>
                  <a:gd name="T12" fmla="*/ 0 60000 65536"/>
                  <a:gd name="T13" fmla="*/ 0 60000 65536"/>
                  <a:gd name="T14" fmla="*/ 0 60000 65536"/>
                  <a:gd name="T15" fmla="*/ 0 60000 65536"/>
                  <a:gd name="T16" fmla="*/ 0 60000 65536"/>
                  <a:gd name="T17" fmla="*/ 0 60000 65536"/>
                  <a:gd name="T18" fmla="*/ 0 w 90"/>
                  <a:gd name="T19" fmla="*/ 0 h 47"/>
                  <a:gd name="T20" fmla="*/ 90 w 90"/>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0" h="47">
                    <a:moveTo>
                      <a:pt x="0" y="0"/>
                    </a:moveTo>
                    <a:lnTo>
                      <a:pt x="17" y="7"/>
                    </a:lnTo>
                    <a:lnTo>
                      <a:pt x="72" y="25"/>
                    </a:lnTo>
                    <a:lnTo>
                      <a:pt x="90" y="32"/>
                    </a:lnTo>
                    <a:lnTo>
                      <a:pt x="34" y="47"/>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57" name="Line 1117"/>
              <p:cNvSpPr>
                <a:spLocks noChangeShapeType="1"/>
              </p:cNvSpPr>
              <p:nvPr/>
            </p:nvSpPr>
            <p:spPr bwMode="auto">
              <a:xfrm flipH="1" flipV="1">
                <a:off x="7221538" y="4252913"/>
                <a:ext cx="269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58" name="Line 1118"/>
              <p:cNvSpPr>
                <a:spLocks noChangeShapeType="1"/>
              </p:cNvSpPr>
              <p:nvPr/>
            </p:nvSpPr>
            <p:spPr bwMode="auto">
              <a:xfrm>
                <a:off x="7221538" y="4252913"/>
                <a:ext cx="53975"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59" name="Line 1119"/>
              <p:cNvSpPr>
                <a:spLocks noChangeShapeType="1"/>
              </p:cNvSpPr>
              <p:nvPr/>
            </p:nvSpPr>
            <p:spPr bwMode="auto">
              <a:xfrm flipV="1">
                <a:off x="7275513" y="4303713"/>
                <a:ext cx="8890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60" name="Line 1120"/>
              <p:cNvSpPr>
                <a:spLocks noChangeShapeType="1"/>
              </p:cNvSpPr>
              <p:nvPr/>
            </p:nvSpPr>
            <p:spPr bwMode="auto">
              <a:xfrm flipH="1" flipV="1">
                <a:off x="7335838" y="4292601"/>
                <a:ext cx="285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61" name="Line 1121"/>
              <p:cNvSpPr>
                <a:spLocks noChangeShapeType="1"/>
              </p:cNvSpPr>
              <p:nvPr/>
            </p:nvSpPr>
            <p:spPr bwMode="auto">
              <a:xfrm flipH="1" flipV="1">
                <a:off x="7248526" y="4264026"/>
                <a:ext cx="8731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62" name="Freeform 1122"/>
              <p:cNvSpPr>
                <a:spLocks/>
              </p:cNvSpPr>
              <p:nvPr/>
            </p:nvSpPr>
            <p:spPr bwMode="auto">
              <a:xfrm>
                <a:off x="7313613" y="3924301"/>
                <a:ext cx="147638" cy="69850"/>
              </a:xfrm>
              <a:custGeom>
                <a:avLst/>
                <a:gdLst>
                  <a:gd name="T0" fmla="*/ 0 w 93"/>
                  <a:gd name="T1" fmla="*/ 0 h 44"/>
                  <a:gd name="T2" fmla="*/ 2147483647 w 93"/>
                  <a:gd name="T3" fmla="*/ 2147483647 h 44"/>
                  <a:gd name="T4" fmla="*/ 2147483647 w 93"/>
                  <a:gd name="T5" fmla="*/ 2147483647 h 44"/>
                  <a:gd name="T6" fmla="*/ 2147483647 w 93"/>
                  <a:gd name="T7" fmla="*/ 2147483647 h 44"/>
                  <a:gd name="T8" fmla="*/ 2147483647 w 93"/>
                  <a:gd name="T9" fmla="*/ 2147483647 h 44"/>
                  <a:gd name="T10" fmla="*/ 0 w 93"/>
                  <a:gd name="T11" fmla="*/ 0 h 44"/>
                  <a:gd name="T12" fmla="*/ 0 60000 65536"/>
                  <a:gd name="T13" fmla="*/ 0 60000 65536"/>
                  <a:gd name="T14" fmla="*/ 0 60000 65536"/>
                  <a:gd name="T15" fmla="*/ 0 60000 65536"/>
                  <a:gd name="T16" fmla="*/ 0 60000 65536"/>
                  <a:gd name="T17" fmla="*/ 0 60000 65536"/>
                  <a:gd name="T18" fmla="*/ 0 w 93"/>
                  <a:gd name="T19" fmla="*/ 0 h 44"/>
                  <a:gd name="T20" fmla="*/ 93 w 93"/>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93" h="44">
                    <a:moveTo>
                      <a:pt x="0" y="0"/>
                    </a:moveTo>
                    <a:lnTo>
                      <a:pt x="18" y="4"/>
                    </a:lnTo>
                    <a:lnTo>
                      <a:pt x="74" y="16"/>
                    </a:lnTo>
                    <a:lnTo>
                      <a:pt x="93" y="20"/>
                    </a:lnTo>
                    <a:lnTo>
                      <a:pt x="39" y="44"/>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63" name="Line 1123"/>
              <p:cNvSpPr>
                <a:spLocks noChangeShapeType="1"/>
              </p:cNvSpPr>
              <p:nvPr/>
            </p:nvSpPr>
            <p:spPr bwMode="auto">
              <a:xfrm flipH="1" flipV="1">
                <a:off x="7313613" y="3924301"/>
                <a:ext cx="285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64" name="Line 1124"/>
              <p:cNvSpPr>
                <a:spLocks noChangeShapeType="1"/>
              </p:cNvSpPr>
              <p:nvPr/>
            </p:nvSpPr>
            <p:spPr bwMode="auto">
              <a:xfrm>
                <a:off x="7313613" y="3924301"/>
                <a:ext cx="61913"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65" name="Line 1125"/>
              <p:cNvSpPr>
                <a:spLocks noChangeShapeType="1"/>
              </p:cNvSpPr>
              <p:nvPr/>
            </p:nvSpPr>
            <p:spPr bwMode="auto">
              <a:xfrm flipV="1">
                <a:off x="7375526" y="3956051"/>
                <a:ext cx="85725" cy="381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66" name="Line 1126"/>
              <p:cNvSpPr>
                <a:spLocks noChangeShapeType="1"/>
              </p:cNvSpPr>
              <p:nvPr/>
            </p:nvSpPr>
            <p:spPr bwMode="auto">
              <a:xfrm flipH="1" flipV="1">
                <a:off x="7431088" y="3949701"/>
                <a:ext cx="301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67" name="Line 1127"/>
              <p:cNvSpPr>
                <a:spLocks noChangeShapeType="1"/>
              </p:cNvSpPr>
              <p:nvPr/>
            </p:nvSpPr>
            <p:spPr bwMode="auto">
              <a:xfrm flipH="1" flipV="1">
                <a:off x="7342188" y="3930651"/>
                <a:ext cx="889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68" name="Freeform 1128"/>
              <p:cNvSpPr>
                <a:spLocks/>
              </p:cNvSpPr>
              <p:nvPr/>
            </p:nvSpPr>
            <p:spPr bwMode="auto">
              <a:xfrm>
                <a:off x="7367588" y="3543301"/>
                <a:ext cx="150813" cy="60325"/>
              </a:xfrm>
              <a:custGeom>
                <a:avLst/>
                <a:gdLst>
                  <a:gd name="T0" fmla="*/ 0 w 95"/>
                  <a:gd name="T1" fmla="*/ 0 h 38"/>
                  <a:gd name="T2" fmla="*/ 2147483647 w 95"/>
                  <a:gd name="T3" fmla="*/ 2147483647 h 38"/>
                  <a:gd name="T4" fmla="*/ 2147483647 w 95"/>
                  <a:gd name="T5" fmla="*/ 2147483647 h 38"/>
                  <a:gd name="T6" fmla="*/ 2147483647 w 95"/>
                  <a:gd name="T7" fmla="*/ 2147483647 h 38"/>
                  <a:gd name="T8" fmla="*/ 2147483647 w 95"/>
                  <a:gd name="T9" fmla="*/ 2147483647 h 38"/>
                  <a:gd name="T10" fmla="*/ 0 w 95"/>
                  <a:gd name="T11" fmla="*/ 0 h 38"/>
                  <a:gd name="T12" fmla="*/ 0 60000 65536"/>
                  <a:gd name="T13" fmla="*/ 0 60000 65536"/>
                  <a:gd name="T14" fmla="*/ 0 60000 65536"/>
                  <a:gd name="T15" fmla="*/ 0 60000 65536"/>
                  <a:gd name="T16" fmla="*/ 0 60000 65536"/>
                  <a:gd name="T17" fmla="*/ 0 60000 65536"/>
                  <a:gd name="T18" fmla="*/ 0 w 95"/>
                  <a:gd name="T19" fmla="*/ 0 h 38"/>
                  <a:gd name="T20" fmla="*/ 95 w 9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5" h="38">
                    <a:moveTo>
                      <a:pt x="0" y="0"/>
                    </a:moveTo>
                    <a:lnTo>
                      <a:pt x="19" y="2"/>
                    </a:lnTo>
                    <a:lnTo>
                      <a:pt x="77" y="6"/>
                    </a:lnTo>
                    <a:lnTo>
                      <a:pt x="95" y="7"/>
                    </a:lnTo>
                    <a:lnTo>
                      <a:pt x="46" y="38"/>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69" name="Line 1129"/>
              <p:cNvSpPr>
                <a:spLocks noChangeShapeType="1"/>
              </p:cNvSpPr>
              <p:nvPr/>
            </p:nvSpPr>
            <p:spPr bwMode="auto">
              <a:xfrm flipH="1" flipV="1">
                <a:off x="7367588" y="3543301"/>
                <a:ext cx="30163"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70" name="Line 1130"/>
              <p:cNvSpPr>
                <a:spLocks noChangeShapeType="1"/>
              </p:cNvSpPr>
              <p:nvPr/>
            </p:nvSpPr>
            <p:spPr bwMode="auto">
              <a:xfrm>
                <a:off x="7367588" y="3543301"/>
                <a:ext cx="73025"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71" name="Line 1131"/>
              <p:cNvSpPr>
                <a:spLocks noChangeShapeType="1"/>
              </p:cNvSpPr>
              <p:nvPr/>
            </p:nvSpPr>
            <p:spPr bwMode="auto">
              <a:xfrm flipV="1">
                <a:off x="7440613" y="3554413"/>
                <a:ext cx="77788"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72" name="Line 1132"/>
              <p:cNvSpPr>
                <a:spLocks noChangeShapeType="1"/>
              </p:cNvSpPr>
              <p:nvPr/>
            </p:nvSpPr>
            <p:spPr bwMode="auto">
              <a:xfrm flipH="1" flipV="1">
                <a:off x="7489826" y="3552826"/>
                <a:ext cx="28575"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73" name="Line 1133"/>
              <p:cNvSpPr>
                <a:spLocks noChangeShapeType="1"/>
              </p:cNvSpPr>
              <p:nvPr/>
            </p:nvSpPr>
            <p:spPr bwMode="auto">
              <a:xfrm flipH="1" flipV="1">
                <a:off x="7397751" y="3546476"/>
                <a:ext cx="920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74" name="Freeform 1134"/>
              <p:cNvSpPr>
                <a:spLocks/>
              </p:cNvSpPr>
              <p:nvPr/>
            </p:nvSpPr>
            <p:spPr bwMode="auto">
              <a:xfrm>
                <a:off x="6754813" y="5097463"/>
                <a:ext cx="117475" cy="95250"/>
              </a:xfrm>
              <a:custGeom>
                <a:avLst/>
                <a:gdLst>
                  <a:gd name="T0" fmla="*/ 0 w 74"/>
                  <a:gd name="T1" fmla="*/ 0 h 60"/>
                  <a:gd name="T2" fmla="*/ 2147483647 w 74"/>
                  <a:gd name="T3" fmla="*/ 2147483647 h 60"/>
                  <a:gd name="T4" fmla="*/ 2147483647 w 74"/>
                  <a:gd name="T5" fmla="*/ 2147483647 h 60"/>
                  <a:gd name="T6" fmla="*/ 2147483647 w 74"/>
                  <a:gd name="T7" fmla="*/ 2147483647 h 60"/>
                  <a:gd name="T8" fmla="*/ 2147483647 w 74"/>
                  <a:gd name="T9" fmla="*/ 2147483647 h 60"/>
                  <a:gd name="T10" fmla="*/ 0 w 74"/>
                  <a:gd name="T11" fmla="*/ 0 h 60"/>
                  <a:gd name="T12" fmla="*/ 0 60000 65536"/>
                  <a:gd name="T13" fmla="*/ 0 60000 65536"/>
                  <a:gd name="T14" fmla="*/ 0 60000 65536"/>
                  <a:gd name="T15" fmla="*/ 0 60000 65536"/>
                  <a:gd name="T16" fmla="*/ 0 60000 65536"/>
                  <a:gd name="T17" fmla="*/ 0 60000 65536"/>
                  <a:gd name="T18" fmla="*/ 0 w 74"/>
                  <a:gd name="T19" fmla="*/ 0 h 60"/>
                  <a:gd name="T20" fmla="*/ 74 w 74"/>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74" h="60">
                    <a:moveTo>
                      <a:pt x="0" y="0"/>
                    </a:moveTo>
                    <a:lnTo>
                      <a:pt x="14" y="12"/>
                    </a:lnTo>
                    <a:lnTo>
                      <a:pt x="58" y="48"/>
                    </a:lnTo>
                    <a:lnTo>
                      <a:pt x="74" y="60"/>
                    </a:lnTo>
                    <a:lnTo>
                      <a:pt x="15" y="56"/>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75" name="Line 1135"/>
              <p:cNvSpPr>
                <a:spLocks noChangeShapeType="1"/>
              </p:cNvSpPr>
              <p:nvPr/>
            </p:nvSpPr>
            <p:spPr bwMode="auto">
              <a:xfrm flipH="1" flipV="1">
                <a:off x="6754813" y="5097463"/>
                <a:ext cx="22225"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76" name="Line 1136"/>
              <p:cNvSpPr>
                <a:spLocks noChangeShapeType="1"/>
              </p:cNvSpPr>
              <p:nvPr/>
            </p:nvSpPr>
            <p:spPr bwMode="auto">
              <a:xfrm>
                <a:off x="6754813" y="5097463"/>
                <a:ext cx="23813"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77" name="Line 1137"/>
              <p:cNvSpPr>
                <a:spLocks noChangeShapeType="1"/>
              </p:cNvSpPr>
              <p:nvPr/>
            </p:nvSpPr>
            <p:spPr bwMode="auto">
              <a:xfrm>
                <a:off x="6778626" y="5186363"/>
                <a:ext cx="936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78" name="Line 1138"/>
              <p:cNvSpPr>
                <a:spLocks noChangeShapeType="1"/>
              </p:cNvSpPr>
              <p:nvPr/>
            </p:nvSpPr>
            <p:spPr bwMode="auto">
              <a:xfrm flipH="1" flipV="1">
                <a:off x="6846888" y="5173663"/>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79" name="Line 1139"/>
              <p:cNvSpPr>
                <a:spLocks noChangeShapeType="1"/>
              </p:cNvSpPr>
              <p:nvPr/>
            </p:nvSpPr>
            <p:spPr bwMode="auto">
              <a:xfrm flipH="1" flipV="1">
                <a:off x="6777038" y="5116513"/>
                <a:ext cx="69850" cy="571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80" name="Freeform 1140"/>
              <p:cNvSpPr>
                <a:spLocks/>
              </p:cNvSpPr>
              <p:nvPr/>
            </p:nvSpPr>
            <p:spPr bwMode="auto">
              <a:xfrm>
                <a:off x="7370763" y="3195638"/>
                <a:ext cx="153988" cy="55563"/>
              </a:xfrm>
              <a:custGeom>
                <a:avLst/>
                <a:gdLst>
                  <a:gd name="T0" fmla="*/ 2147483647 w 97"/>
                  <a:gd name="T1" fmla="*/ 0 h 35"/>
                  <a:gd name="T2" fmla="*/ 2147483647 w 97"/>
                  <a:gd name="T3" fmla="*/ 2147483647 h 35"/>
                  <a:gd name="T4" fmla="*/ 0 w 97"/>
                  <a:gd name="T5" fmla="*/ 2147483647 h 35"/>
                  <a:gd name="T6" fmla="*/ 2147483647 w 97"/>
                  <a:gd name="T7" fmla="*/ 2147483647 h 35"/>
                  <a:gd name="T8" fmla="*/ 2147483647 w 97"/>
                  <a:gd name="T9" fmla="*/ 2147483647 h 35"/>
                  <a:gd name="T10" fmla="*/ 2147483647 w 97"/>
                  <a:gd name="T11" fmla="*/ 0 h 35"/>
                  <a:gd name="T12" fmla="*/ 0 60000 65536"/>
                  <a:gd name="T13" fmla="*/ 0 60000 65536"/>
                  <a:gd name="T14" fmla="*/ 0 60000 65536"/>
                  <a:gd name="T15" fmla="*/ 0 60000 65536"/>
                  <a:gd name="T16" fmla="*/ 0 60000 65536"/>
                  <a:gd name="T17" fmla="*/ 0 60000 65536"/>
                  <a:gd name="T18" fmla="*/ 0 w 97"/>
                  <a:gd name="T19" fmla="*/ 0 h 35"/>
                  <a:gd name="T20" fmla="*/ 97 w 9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7" h="35">
                    <a:moveTo>
                      <a:pt x="97" y="0"/>
                    </a:moveTo>
                    <a:lnTo>
                      <a:pt x="50" y="35"/>
                    </a:lnTo>
                    <a:lnTo>
                      <a:pt x="0" y="4"/>
                    </a:lnTo>
                    <a:lnTo>
                      <a:pt x="20" y="4"/>
                    </a:lnTo>
                    <a:lnTo>
                      <a:pt x="78" y="1"/>
                    </a:lnTo>
                    <a:lnTo>
                      <a:pt x="97"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81" name="Line 1141"/>
              <p:cNvSpPr>
                <a:spLocks noChangeShapeType="1"/>
              </p:cNvSpPr>
              <p:nvPr/>
            </p:nvSpPr>
            <p:spPr bwMode="auto">
              <a:xfrm flipH="1">
                <a:off x="7370763" y="3201988"/>
                <a:ext cx="31750"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82" name="Line 1142"/>
              <p:cNvSpPr>
                <a:spLocks noChangeShapeType="1"/>
              </p:cNvSpPr>
              <p:nvPr/>
            </p:nvSpPr>
            <p:spPr bwMode="auto">
              <a:xfrm>
                <a:off x="7370763" y="3201988"/>
                <a:ext cx="79375"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83" name="Line 1143"/>
              <p:cNvSpPr>
                <a:spLocks noChangeShapeType="1"/>
              </p:cNvSpPr>
              <p:nvPr/>
            </p:nvSpPr>
            <p:spPr bwMode="auto">
              <a:xfrm flipV="1">
                <a:off x="7450138" y="3195638"/>
                <a:ext cx="74613"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84" name="Line 1144"/>
              <p:cNvSpPr>
                <a:spLocks noChangeShapeType="1"/>
              </p:cNvSpPr>
              <p:nvPr/>
            </p:nvSpPr>
            <p:spPr bwMode="auto">
              <a:xfrm flipH="1">
                <a:off x="7494588" y="3195638"/>
                <a:ext cx="30163"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85" name="Line 1145"/>
              <p:cNvSpPr>
                <a:spLocks noChangeShapeType="1"/>
              </p:cNvSpPr>
              <p:nvPr/>
            </p:nvSpPr>
            <p:spPr bwMode="auto">
              <a:xfrm flipH="1">
                <a:off x="7402513" y="3197226"/>
                <a:ext cx="920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86" name="Freeform 1146"/>
              <p:cNvSpPr>
                <a:spLocks/>
              </p:cNvSpPr>
              <p:nvPr/>
            </p:nvSpPr>
            <p:spPr bwMode="auto">
              <a:xfrm>
                <a:off x="6951663" y="4818063"/>
                <a:ext cx="128588" cy="85725"/>
              </a:xfrm>
              <a:custGeom>
                <a:avLst/>
                <a:gdLst>
                  <a:gd name="T0" fmla="*/ 0 w 81"/>
                  <a:gd name="T1" fmla="*/ 0 h 54"/>
                  <a:gd name="T2" fmla="*/ 2147483647 w 81"/>
                  <a:gd name="T3" fmla="*/ 2147483647 h 54"/>
                  <a:gd name="T4" fmla="*/ 2147483647 w 81"/>
                  <a:gd name="T5" fmla="*/ 2147483647 h 54"/>
                  <a:gd name="T6" fmla="*/ 2147483647 w 81"/>
                  <a:gd name="T7" fmla="*/ 2147483647 h 54"/>
                  <a:gd name="T8" fmla="*/ 2147483647 w 81"/>
                  <a:gd name="T9" fmla="*/ 2147483647 h 54"/>
                  <a:gd name="T10" fmla="*/ 0 w 81"/>
                  <a:gd name="T11" fmla="*/ 0 h 54"/>
                  <a:gd name="T12" fmla="*/ 0 60000 65536"/>
                  <a:gd name="T13" fmla="*/ 0 60000 65536"/>
                  <a:gd name="T14" fmla="*/ 0 60000 65536"/>
                  <a:gd name="T15" fmla="*/ 0 60000 65536"/>
                  <a:gd name="T16" fmla="*/ 0 60000 65536"/>
                  <a:gd name="T17" fmla="*/ 0 60000 65536"/>
                  <a:gd name="T18" fmla="*/ 0 w 81"/>
                  <a:gd name="T19" fmla="*/ 0 h 54"/>
                  <a:gd name="T20" fmla="*/ 81 w 8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81" h="54">
                    <a:moveTo>
                      <a:pt x="0" y="0"/>
                    </a:moveTo>
                    <a:lnTo>
                      <a:pt x="16" y="11"/>
                    </a:lnTo>
                    <a:lnTo>
                      <a:pt x="65" y="41"/>
                    </a:lnTo>
                    <a:lnTo>
                      <a:pt x="81" y="51"/>
                    </a:lnTo>
                    <a:lnTo>
                      <a:pt x="22" y="54"/>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87" name="Line 1147"/>
              <p:cNvSpPr>
                <a:spLocks noChangeShapeType="1"/>
              </p:cNvSpPr>
              <p:nvPr/>
            </p:nvSpPr>
            <p:spPr bwMode="auto">
              <a:xfrm flipH="1" flipV="1">
                <a:off x="6951663" y="4818063"/>
                <a:ext cx="25400"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88" name="Line 1148"/>
              <p:cNvSpPr>
                <a:spLocks noChangeShapeType="1"/>
              </p:cNvSpPr>
              <p:nvPr/>
            </p:nvSpPr>
            <p:spPr bwMode="auto">
              <a:xfrm>
                <a:off x="6951663" y="4818063"/>
                <a:ext cx="34925"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89" name="Line 1149"/>
              <p:cNvSpPr>
                <a:spLocks noChangeShapeType="1"/>
              </p:cNvSpPr>
              <p:nvPr/>
            </p:nvSpPr>
            <p:spPr bwMode="auto">
              <a:xfrm flipV="1">
                <a:off x="6986588" y="4899026"/>
                <a:ext cx="93663"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90" name="Line 1150"/>
              <p:cNvSpPr>
                <a:spLocks noChangeShapeType="1"/>
              </p:cNvSpPr>
              <p:nvPr/>
            </p:nvSpPr>
            <p:spPr bwMode="auto">
              <a:xfrm flipH="1" flipV="1">
                <a:off x="7054851" y="4883151"/>
                <a:ext cx="254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91" name="Line 1151"/>
              <p:cNvSpPr>
                <a:spLocks noChangeShapeType="1"/>
              </p:cNvSpPr>
              <p:nvPr/>
            </p:nvSpPr>
            <p:spPr bwMode="auto">
              <a:xfrm flipH="1" flipV="1">
                <a:off x="6977063" y="4835526"/>
                <a:ext cx="77788" cy="476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92" name="Freeform 1152"/>
              <p:cNvSpPr>
                <a:spLocks/>
              </p:cNvSpPr>
              <p:nvPr/>
            </p:nvSpPr>
            <p:spPr bwMode="auto">
              <a:xfrm>
                <a:off x="7132638" y="4479926"/>
                <a:ext cx="139700" cy="79375"/>
              </a:xfrm>
              <a:custGeom>
                <a:avLst/>
                <a:gdLst>
                  <a:gd name="T0" fmla="*/ 0 w 88"/>
                  <a:gd name="T1" fmla="*/ 0 h 50"/>
                  <a:gd name="T2" fmla="*/ 2147483647 w 88"/>
                  <a:gd name="T3" fmla="*/ 2147483647 h 50"/>
                  <a:gd name="T4" fmla="*/ 2147483647 w 88"/>
                  <a:gd name="T5" fmla="*/ 2147483647 h 50"/>
                  <a:gd name="T6" fmla="*/ 2147483647 w 88"/>
                  <a:gd name="T7" fmla="*/ 2147483647 h 50"/>
                  <a:gd name="T8" fmla="*/ 2147483647 w 88"/>
                  <a:gd name="T9" fmla="*/ 2147483647 h 50"/>
                  <a:gd name="T10" fmla="*/ 0 w 88"/>
                  <a:gd name="T11" fmla="*/ 0 h 50"/>
                  <a:gd name="T12" fmla="*/ 0 60000 65536"/>
                  <a:gd name="T13" fmla="*/ 0 60000 65536"/>
                  <a:gd name="T14" fmla="*/ 0 60000 65536"/>
                  <a:gd name="T15" fmla="*/ 0 60000 65536"/>
                  <a:gd name="T16" fmla="*/ 0 60000 65536"/>
                  <a:gd name="T17" fmla="*/ 0 60000 65536"/>
                  <a:gd name="T18" fmla="*/ 0 w 88"/>
                  <a:gd name="T19" fmla="*/ 0 h 50"/>
                  <a:gd name="T20" fmla="*/ 88 w 88"/>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8" h="50">
                    <a:moveTo>
                      <a:pt x="0" y="0"/>
                    </a:moveTo>
                    <a:lnTo>
                      <a:pt x="17" y="8"/>
                    </a:lnTo>
                    <a:lnTo>
                      <a:pt x="69" y="30"/>
                    </a:lnTo>
                    <a:lnTo>
                      <a:pt x="88" y="38"/>
                    </a:lnTo>
                    <a:lnTo>
                      <a:pt x="30" y="50"/>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93" name="Line 1153"/>
              <p:cNvSpPr>
                <a:spLocks noChangeShapeType="1"/>
              </p:cNvSpPr>
              <p:nvPr/>
            </p:nvSpPr>
            <p:spPr bwMode="auto">
              <a:xfrm flipH="1" flipV="1">
                <a:off x="7132638" y="4479926"/>
                <a:ext cx="269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94" name="Line 1154"/>
              <p:cNvSpPr>
                <a:spLocks noChangeShapeType="1"/>
              </p:cNvSpPr>
              <p:nvPr/>
            </p:nvSpPr>
            <p:spPr bwMode="auto">
              <a:xfrm>
                <a:off x="7132638" y="4479926"/>
                <a:ext cx="47625"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95" name="Line 1155"/>
              <p:cNvSpPr>
                <a:spLocks noChangeShapeType="1"/>
              </p:cNvSpPr>
              <p:nvPr/>
            </p:nvSpPr>
            <p:spPr bwMode="auto">
              <a:xfrm flipV="1">
                <a:off x="7180263" y="4540251"/>
                <a:ext cx="92075"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96" name="Line 1156"/>
              <p:cNvSpPr>
                <a:spLocks noChangeShapeType="1"/>
              </p:cNvSpPr>
              <p:nvPr/>
            </p:nvSpPr>
            <p:spPr bwMode="auto">
              <a:xfrm flipH="1" flipV="1">
                <a:off x="7242176" y="4527551"/>
                <a:ext cx="30163"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97" name="Line 1157"/>
              <p:cNvSpPr>
                <a:spLocks noChangeShapeType="1"/>
              </p:cNvSpPr>
              <p:nvPr/>
            </p:nvSpPr>
            <p:spPr bwMode="auto">
              <a:xfrm flipH="1" flipV="1">
                <a:off x="7159626" y="4492626"/>
                <a:ext cx="82550"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398" name="Freeform 1158"/>
              <p:cNvSpPr>
                <a:spLocks/>
              </p:cNvSpPr>
              <p:nvPr/>
            </p:nvSpPr>
            <p:spPr bwMode="auto">
              <a:xfrm>
                <a:off x="7250113" y="4159251"/>
                <a:ext cx="147638" cy="73025"/>
              </a:xfrm>
              <a:custGeom>
                <a:avLst/>
                <a:gdLst>
                  <a:gd name="T0" fmla="*/ 0 w 93"/>
                  <a:gd name="T1" fmla="*/ 0 h 46"/>
                  <a:gd name="T2" fmla="*/ 2147483647 w 93"/>
                  <a:gd name="T3" fmla="*/ 2147483647 h 46"/>
                  <a:gd name="T4" fmla="*/ 2147483647 w 93"/>
                  <a:gd name="T5" fmla="*/ 2147483647 h 46"/>
                  <a:gd name="T6" fmla="*/ 2147483647 w 93"/>
                  <a:gd name="T7" fmla="*/ 2147483647 h 46"/>
                  <a:gd name="T8" fmla="*/ 2147483647 w 93"/>
                  <a:gd name="T9" fmla="*/ 2147483647 h 46"/>
                  <a:gd name="T10" fmla="*/ 0 w 93"/>
                  <a:gd name="T11" fmla="*/ 0 h 46"/>
                  <a:gd name="T12" fmla="*/ 0 60000 65536"/>
                  <a:gd name="T13" fmla="*/ 0 60000 65536"/>
                  <a:gd name="T14" fmla="*/ 0 60000 65536"/>
                  <a:gd name="T15" fmla="*/ 0 60000 65536"/>
                  <a:gd name="T16" fmla="*/ 0 60000 65536"/>
                  <a:gd name="T17" fmla="*/ 0 60000 65536"/>
                  <a:gd name="T18" fmla="*/ 0 w 93"/>
                  <a:gd name="T19" fmla="*/ 0 h 46"/>
                  <a:gd name="T20" fmla="*/ 93 w 9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93" h="46">
                    <a:moveTo>
                      <a:pt x="0" y="0"/>
                    </a:moveTo>
                    <a:lnTo>
                      <a:pt x="19" y="6"/>
                    </a:lnTo>
                    <a:lnTo>
                      <a:pt x="74" y="23"/>
                    </a:lnTo>
                    <a:lnTo>
                      <a:pt x="93" y="28"/>
                    </a:lnTo>
                    <a:lnTo>
                      <a:pt x="37" y="46"/>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399" name="Line 1159"/>
              <p:cNvSpPr>
                <a:spLocks noChangeShapeType="1"/>
              </p:cNvSpPr>
              <p:nvPr/>
            </p:nvSpPr>
            <p:spPr bwMode="auto">
              <a:xfrm flipH="1" flipV="1">
                <a:off x="7250113" y="4159251"/>
                <a:ext cx="30163"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00" name="Line 1160"/>
              <p:cNvSpPr>
                <a:spLocks noChangeShapeType="1"/>
              </p:cNvSpPr>
              <p:nvPr/>
            </p:nvSpPr>
            <p:spPr bwMode="auto">
              <a:xfrm>
                <a:off x="7250113" y="4159251"/>
                <a:ext cx="58738"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01" name="Line 1161"/>
              <p:cNvSpPr>
                <a:spLocks noChangeShapeType="1"/>
              </p:cNvSpPr>
              <p:nvPr/>
            </p:nvSpPr>
            <p:spPr bwMode="auto">
              <a:xfrm flipV="1">
                <a:off x="7308851" y="4203701"/>
                <a:ext cx="8890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02" name="Line 1162"/>
              <p:cNvSpPr>
                <a:spLocks noChangeShapeType="1"/>
              </p:cNvSpPr>
              <p:nvPr/>
            </p:nvSpPr>
            <p:spPr bwMode="auto">
              <a:xfrm flipH="1" flipV="1">
                <a:off x="7367588" y="4195763"/>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03" name="Line 1163"/>
              <p:cNvSpPr>
                <a:spLocks noChangeShapeType="1"/>
              </p:cNvSpPr>
              <p:nvPr/>
            </p:nvSpPr>
            <p:spPr bwMode="auto">
              <a:xfrm flipH="1" flipV="1">
                <a:off x="7280276" y="4168776"/>
                <a:ext cx="873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04" name="Freeform 1164"/>
              <p:cNvSpPr>
                <a:spLocks/>
              </p:cNvSpPr>
              <p:nvPr/>
            </p:nvSpPr>
            <p:spPr bwMode="auto">
              <a:xfrm>
                <a:off x="7337426" y="3783013"/>
                <a:ext cx="152400" cy="65088"/>
              </a:xfrm>
              <a:custGeom>
                <a:avLst/>
                <a:gdLst>
                  <a:gd name="T0" fmla="*/ 0 w 96"/>
                  <a:gd name="T1" fmla="*/ 0 h 41"/>
                  <a:gd name="T2" fmla="*/ 2147483647 w 96"/>
                  <a:gd name="T3" fmla="*/ 2147483647 h 41"/>
                  <a:gd name="T4" fmla="*/ 2147483647 w 96"/>
                  <a:gd name="T5" fmla="*/ 2147483647 h 41"/>
                  <a:gd name="T6" fmla="*/ 2147483647 w 96"/>
                  <a:gd name="T7" fmla="*/ 2147483647 h 41"/>
                  <a:gd name="T8" fmla="*/ 2147483647 w 96"/>
                  <a:gd name="T9" fmla="*/ 2147483647 h 41"/>
                  <a:gd name="T10" fmla="*/ 0 w 96"/>
                  <a:gd name="T11" fmla="*/ 0 h 41"/>
                  <a:gd name="T12" fmla="*/ 0 60000 65536"/>
                  <a:gd name="T13" fmla="*/ 0 60000 65536"/>
                  <a:gd name="T14" fmla="*/ 0 60000 65536"/>
                  <a:gd name="T15" fmla="*/ 0 60000 65536"/>
                  <a:gd name="T16" fmla="*/ 0 60000 65536"/>
                  <a:gd name="T17" fmla="*/ 0 60000 65536"/>
                  <a:gd name="T18" fmla="*/ 0 w 96"/>
                  <a:gd name="T19" fmla="*/ 0 h 41"/>
                  <a:gd name="T20" fmla="*/ 96 w 9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96" h="41">
                    <a:moveTo>
                      <a:pt x="0" y="0"/>
                    </a:moveTo>
                    <a:lnTo>
                      <a:pt x="20" y="4"/>
                    </a:lnTo>
                    <a:lnTo>
                      <a:pt x="76" y="14"/>
                    </a:lnTo>
                    <a:lnTo>
                      <a:pt x="96" y="16"/>
                    </a:lnTo>
                    <a:lnTo>
                      <a:pt x="42" y="41"/>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405" name="Line 1165"/>
              <p:cNvSpPr>
                <a:spLocks noChangeShapeType="1"/>
              </p:cNvSpPr>
              <p:nvPr/>
            </p:nvSpPr>
            <p:spPr bwMode="auto">
              <a:xfrm flipH="1" flipV="1">
                <a:off x="7337426" y="3783013"/>
                <a:ext cx="31750"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06" name="Line 1166"/>
              <p:cNvSpPr>
                <a:spLocks noChangeShapeType="1"/>
              </p:cNvSpPr>
              <p:nvPr/>
            </p:nvSpPr>
            <p:spPr bwMode="auto">
              <a:xfrm>
                <a:off x="7337426" y="3783013"/>
                <a:ext cx="66675"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07" name="Line 1167"/>
              <p:cNvSpPr>
                <a:spLocks noChangeShapeType="1"/>
              </p:cNvSpPr>
              <p:nvPr/>
            </p:nvSpPr>
            <p:spPr bwMode="auto">
              <a:xfrm flipV="1">
                <a:off x="7404101" y="3808413"/>
                <a:ext cx="85725"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08" name="Line 1168"/>
              <p:cNvSpPr>
                <a:spLocks noChangeShapeType="1"/>
              </p:cNvSpPr>
              <p:nvPr/>
            </p:nvSpPr>
            <p:spPr bwMode="auto">
              <a:xfrm flipH="1" flipV="1">
                <a:off x="7458076" y="3805238"/>
                <a:ext cx="31750"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09" name="Line 1169"/>
              <p:cNvSpPr>
                <a:spLocks noChangeShapeType="1"/>
              </p:cNvSpPr>
              <p:nvPr/>
            </p:nvSpPr>
            <p:spPr bwMode="auto">
              <a:xfrm flipH="1" flipV="1">
                <a:off x="7369176" y="3789363"/>
                <a:ext cx="889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10" name="Freeform 1170"/>
              <p:cNvSpPr>
                <a:spLocks/>
              </p:cNvSpPr>
              <p:nvPr/>
            </p:nvSpPr>
            <p:spPr bwMode="auto">
              <a:xfrm>
                <a:off x="7373938" y="3444876"/>
                <a:ext cx="150813" cy="55563"/>
              </a:xfrm>
              <a:custGeom>
                <a:avLst/>
                <a:gdLst>
                  <a:gd name="T0" fmla="*/ 0 w 95"/>
                  <a:gd name="T1" fmla="*/ 0 h 35"/>
                  <a:gd name="T2" fmla="*/ 2147483647 w 95"/>
                  <a:gd name="T3" fmla="*/ 2147483647 h 35"/>
                  <a:gd name="T4" fmla="*/ 2147483647 w 95"/>
                  <a:gd name="T5" fmla="*/ 2147483647 h 35"/>
                  <a:gd name="T6" fmla="*/ 2147483647 w 95"/>
                  <a:gd name="T7" fmla="*/ 2147483647 h 35"/>
                  <a:gd name="T8" fmla="*/ 2147483647 w 95"/>
                  <a:gd name="T9" fmla="*/ 2147483647 h 35"/>
                  <a:gd name="T10" fmla="*/ 0 w 95"/>
                  <a:gd name="T11" fmla="*/ 0 h 35"/>
                  <a:gd name="T12" fmla="*/ 0 60000 65536"/>
                  <a:gd name="T13" fmla="*/ 0 60000 65536"/>
                  <a:gd name="T14" fmla="*/ 0 60000 65536"/>
                  <a:gd name="T15" fmla="*/ 0 60000 65536"/>
                  <a:gd name="T16" fmla="*/ 0 60000 65536"/>
                  <a:gd name="T17" fmla="*/ 0 60000 65536"/>
                  <a:gd name="T18" fmla="*/ 0 w 95"/>
                  <a:gd name="T19" fmla="*/ 0 h 35"/>
                  <a:gd name="T20" fmla="*/ 95 w 9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5" h="35">
                    <a:moveTo>
                      <a:pt x="0" y="0"/>
                    </a:moveTo>
                    <a:lnTo>
                      <a:pt x="18" y="1"/>
                    </a:lnTo>
                    <a:lnTo>
                      <a:pt x="76" y="3"/>
                    </a:lnTo>
                    <a:lnTo>
                      <a:pt x="95" y="4"/>
                    </a:lnTo>
                    <a:lnTo>
                      <a:pt x="45" y="35"/>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411" name="Line 1171"/>
              <p:cNvSpPr>
                <a:spLocks noChangeShapeType="1"/>
              </p:cNvSpPr>
              <p:nvPr/>
            </p:nvSpPr>
            <p:spPr bwMode="auto">
              <a:xfrm flipH="1" flipV="1">
                <a:off x="7373938" y="3444876"/>
                <a:ext cx="28575"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12" name="Line 1172"/>
              <p:cNvSpPr>
                <a:spLocks noChangeShapeType="1"/>
              </p:cNvSpPr>
              <p:nvPr/>
            </p:nvSpPr>
            <p:spPr bwMode="auto">
              <a:xfrm>
                <a:off x="7373938" y="3444876"/>
                <a:ext cx="71438"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13" name="Line 1173"/>
              <p:cNvSpPr>
                <a:spLocks noChangeShapeType="1"/>
              </p:cNvSpPr>
              <p:nvPr/>
            </p:nvSpPr>
            <p:spPr bwMode="auto">
              <a:xfrm flipV="1">
                <a:off x="7445376" y="3451226"/>
                <a:ext cx="79375"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14" name="Line 1174"/>
              <p:cNvSpPr>
                <a:spLocks noChangeShapeType="1"/>
              </p:cNvSpPr>
              <p:nvPr/>
            </p:nvSpPr>
            <p:spPr bwMode="auto">
              <a:xfrm flipH="1" flipV="1">
                <a:off x="7494588" y="3449638"/>
                <a:ext cx="30163"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15" name="Line 1175"/>
              <p:cNvSpPr>
                <a:spLocks noChangeShapeType="1"/>
              </p:cNvSpPr>
              <p:nvPr/>
            </p:nvSpPr>
            <p:spPr bwMode="auto">
              <a:xfrm flipH="1" flipV="1">
                <a:off x="7402513" y="3446463"/>
                <a:ext cx="92075"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16" name="Freeform 1176"/>
              <p:cNvSpPr>
                <a:spLocks/>
              </p:cNvSpPr>
              <p:nvPr/>
            </p:nvSpPr>
            <p:spPr bwMode="auto">
              <a:xfrm>
                <a:off x="6815138" y="5019676"/>
                <a:ext cx="119063" cy="92075"/>
              </a:xfrm>
              <a:custGeom>
                <a:avLst/>
                <a:gdLst>
                  <a:gd name="T0" fmla="*/ 0 w 75"/>
                  <a:gd name="T1" fmla="*/ 0 h 58"/>
                  <a:gd name="T2" fmla="*/ 2147483647 w 75"/>
                  <a:gd name="T3" fmla="*/ 2147483647 h 58"/>
                  <a:gd name="T4" fmla="*/ 2147483647 w 75"/>
                  <a:gd name="T5" fmla="*/ 2147483647 h 58"/>
                  <a:gd name="T6" fmla="*/ 2147483647 w 75"/>
                  <a:gd name="T7" fmla="*/ 2147483647 h 58"/>
                  <a:gd name="T8" fmla="*/ 2147483647 w 75"/>
                  <a:gd name="T9" fmla="*/ 2147483647 h 58"/>
                  <a:gd name="T10" fmla="*/ 0 w 75"/>
                  <a:gd name="T11" fmla="*/ 0 h 58"/>
                  <a:gd name="T12" fmla="*/ 0 60000 65536"/>
                  <a:gd name="T13" fmla="*/ 0 60000 65536"/>
                  <a:gd name="T14" fmla="*/ 0 60000 65536"/>
                  <a:gd name="T15" fmla="*/ 0 60000 65536"/>
                  <a:gd name="T16" fmla="*/ 0 60000 65536"/>
                  <a:gd name="T17" fmla="*/ 0 60000 65536"/>
                  <a:gd name="T18" fmla="*/ 0 w 75"/>
                  <a:gd name="T19" fmla="*/ 0 h 58"/>
                  <a:gd name="T20" fmla="*/ 75 w 75"/>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5" h="58">
                    <a:moveTo>
                      <a:pt x="0" y="0"/>
                    </a:moveTo>
                    <a:lnTo>
                      <a:pt x="15" y="11"/>
                    </a:lnTo>
                    <a:lnTo>
                      <a:pt x="61" y="46"/>
                    </a:lnTo>
                    <a:lnTo>
                      <a:pt x="75" y="58"/>
                    </a:lnTo>
                    <a:lnTo>
                      <a:pt x="18" y="55"/>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417" name="Line 1178"/>
              <p:cNvSpPr>
                <a:spLocks noChangeShapeType="1"/>
              </p:cNvSpPr>
              <p:nvPr/>
            </p:nvSpPr>
            <p:spPr bwMode="auto">
              <a:xfrm flipH="1" flipV="1">
                <a:off x="6815138" y="5019676"/>
                <a:ext cx="23813"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18" name="Line 1179"/>
              <p:cNvSpPr>
                <a:spLocks noChangeShapeType="1"/>
              </p:cNvSpPr>
              <p:nvPr/>
            </p:nvSpPr>
            <p:spPr bwMode="auto">
              <a:xfrm>
                <a:off x="6815138" y="5019676"/>
                <a:ext cx="28575"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19" name="Line 1180"/>
              <p:cNvSpPr>
                <a:spLocks noChangeShapeType="1"/>
              </p:cNvSpPr>
              <p:nvPr/>
            </p:nvSpPr>
            <p:spPr bwMode="auto">
              <a:xfrm>
                <a:off x="6843713" y="5106988"/>
                <a:ext cx="90488"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20" name="Line 1181"/>
              <p:cNvSpPr>
                <a:spLocks noChangeShapeType="1"/>
              </p:cNvSpPr>
              <p:nvPr/>
            </p:nvSpPr>
            <p:spPr bwMode="auto">
              <a:xfrm flipH="1" flipV="1">
                <a:off x="6911975" y="5092701"/>
                <a:ext cx="22225"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21" name="Line 1182"/>
              <p:cNvSpPr>
                <a:spLocks noChangeShapeType="1"/>
              </p:cNvSpPr>
              <p:nvPr/>
            </p:nvSpPr>
            <p:spPr bwMode="auto">
              <a:xfrm flipH="1" flipV="1">
                <a:off x="6838950" y="5037138"/>
                <a:ext cx="73025"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22" name="Freeform 1183"/>
              <p:cNvSpPr>
                <a:spLocks/>
              </p:cNvSpPr>
              <p:nvPr/>
            </p:nvSpPr>
            <p:spPr bwMode="auto">
              <a:xfrm>
                <a:off x="1917700" y="4556126"/>
                <a:ext cx="138113" cy="80963"/>
              </a:xfrm>
              <a:custGeom>
                <a:avLst/>
                <a:gdLst>
                  <a:gd name="T0" fmla="*/ 2147483647 w 87"/>
                  <a:gd name="T1" fmla="*/ 0 h 51"/>
                  <a:gd name="T2" fmla="*/ 2147483647 w 87"/>
                  <a:gd name="T3" fmla="*/ 2147483647 h 51"/>
                  <a:gd name="T4" fmla="*/ 2147483647 w 87"/>
                  <a:gd name="T5" fmla="*/ 2147483647 h 51"/>
                  <a:gd name="T6" fmla="*/ 2147483647 w 87"/>
                  <a:gd name="T7" fmla="*/ 2147483647 h 51"/>
                  <a:gd name="T8" fmla="*/ 0 w 87"/>
                  <a:gd name="T9" fmla="*/ 2147483647 h 51"/>
                  <a:gd name="T10" fmla="*/ 2147483647 w 87"/>
                  <a:gd name="T11" fmla="*/ 0 h 51"/>
                  <a:gd name="T12" fmla="*/ 0 60000 65536"/>
                  <a:gd name="T13" fmla="*/ 0 60000 65536"/>
                  <a:gd name="T14" fmla="*/ 0 60000 65536"/>
                  <a:gd name="T15" fmla="*/ 0 60000 65536"/>
                  <a:gd name="T16" fmla="*/ 0 60000 65536"/>
                  <a:gd name="T17" fmla="*/ 0 60000 65536"/>
                  <a:gd name="T18" fmla="*/ 0 w 87"/>
                  <a:gd name="T19" fmla="*/ 0 h 51"/>
                  <a:gd name="T20" fmla="*/ 87 w 8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7" h="51">
                    <a:moveTo>
                      <a:pt x="29" y="0"/>
                    </a:moveTo>
                    <a:lnTo>
                      <a:pt x="87" y="8"/>
                    </a:lnTo>
                    <a:lnTo>
                      <a:pt x="70" y="17"/>
                    </a:lnTo>
                    <a:lnTo>
                      <a:pt x="17" y="42"/>
                    </a:lnTo>
                    <a:lnTo>
                      <a:pt x="0" y="51"/>
                    </a:lnTo>
                    <a:lnTo>
                      <a:pt x="29"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423" name="Line 1184"/>
              <p:cNvSpPr>
                <a:spLocks noChangeShapeType="1"/>
              </p:cNvSpPr>
              <p:nvPr/>
            </p:nvSpPr>
            <p:spPr bwMode="auto">
              <a:xfrm flipV="1">
                <a:off x="2028825" y="4568826"/>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24" name="Line 1185"/>
              <p:cNvSpPr>
                <a:spLocks noChangeShapeType="1"/>
              </p:cNvSpPr>
              <p:nvPr/>
            </p:nvSpPr>
            <p:spPr bwMode="auto">
              <a:xfrm flipH="1" flipV="1">
                <a:off x="1963738" y="4556126"/>
                <a:ext cx="92075"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25" name="Line 1186"/>
              <p:cNvSpPr>
                <a:spLocks noChangeShapeType="1"/>
              </p:cNvSpPr>
              <p:nvPr/>
            </p:nvSpPr>
            <p:spPr bwMode="auto">
              <a:xfrm flipH="1">
                <a:off x="1917700" y="4556126"/>
                <a:ext cx="46038"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26" name="Line 1187"/>
              <p:cNvSpPr>
                <a:spLocks noChangeShapeType="1"/>
              </p:cNvSpPr>
              <p:nvPr/>
            </p:nvSpPr>
            <p:spPr bwMode="auto">
              <a:xfrm flipV="1">
                <a:off x="1917700" y="4622801"/>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27" name="Line 1188"/>
              <p:cNvSpPr>
                <a:spLocks noChangeShapeType="1"/>
              </p:cNvSpPr>
              <p:nvPr/>
            </p:nvSpPr>
            <p:spPr bwMode="auto">
              <a:xfrm flipV="1">
                <a:off x="1944688" y="4583113"/>
                <a:ext cx="84138"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28" name="Freeform 1189"/>
              <p:cNvSpPr>
                <a:spLocks/>
              </p:cNvSpPr>
              <p:nvPr/>
            </p:nvSpPr>
            <p:spPr bwMode="auto">
              <a:xfrm>
                <a:off x="1616075" y="3322638"/>
                <a:ext cx="152400" cy="53975"/>
              </a:xfrm>
              <a:custGeom>
                <a:avLst/>
                <a:gdLst>
                  <a:gd name="T0" fmla="*/ 2147483647 w 96"/>
                  <a:gd name="T1" fmla="*/ 0 h 34"/>
                  <a:gd name="T2" fmla="*/ 2147483647 w 96"/>
                  <a:gd name="T3" fmla="*/ 2147483647 h 34"/>
                  <a:gd name="T4" fmla="*/ 2147483647 w 96"/>
                  <a:gd name="T5" fmla="*/ 2147483647 h 34"/>
                  <a:gd name="T6" fmla="*/ 2147483647 w 96"/>
                  <a:gd name="T7" fmla="*/ 2147483647 h 34"/>
                  <a:gd name="T8" fmla="*/ 0 w 96"/>
                  <a:gd name="T9" fmla="*/ 2147483647 h 34"/>
                  <a:gd name="T10" fmla="*/ 2147483647 w 96"/>
                  <a:gd name="T11" fmla="*/ 0 h 34"/>
                  <a:gd name="T12" fmla="*/ 0 60000 65536"/>
                  <a:gd name="T13" fmla="*/ 0 60000 65536"/>
                  <a:gd name="T14" fmla="*/ 0 60000 65536"/>
                  <a:gd name="T15" fmla="*/ 0 60000 65536"/>
                  <a:gd name="T16" fmla="*/ 0 60000 65536"/>
                  <a:gd name="T17" fmla="*/ 0 60000 65536"/>
                  <a:gd name="T18" fmla="*/ 0 w 96"/>
                  <a:gd name="T19" fmla="*/ 0 h 34"/>
                  <a:gd name="T20" fmla="*/ 96 w 9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6" h="34">
                    <a:moveTo>
                      <a:pt x="49" y="0"/>
                    </a:moveTo>
                    <a:lnTo>
                      <a:pt x="96" y="33"/>
                    </a:lnTo>
                    <a:lnTo>
                      <a:pt x="78" y="33"/>
                    </a:lnTo>
                    <a:lnTo>
                      <a:pt x="20" y="34"/>
                    </a:lnTo>
                    <a:lnTo>
                      <a:pt x="0" y="34"/>
                    </a:lnTo>
                    <a:lnTo>
                      <a:pt x="49"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429" name="Line 1190"/>
              <p:cNvSpPr>
                <a:spLocks noChangeShapeType="1"/>
              </p:cNvSpPr>
              <p:nvPr/>
            </p:nvSpPr>
            <p:spPr bwMode="auto">
              <a:xfrm>
                <a:off x="1739900" y="3375026"/>
                <a:ext cx="28575"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30" name="Line 1191"/>
              <p:cNvSpPr>
                <a:spLocks noChangeShapeType="1"/>
              </p:cNvSpPr>
              <p:nvPr/>
            </p:nvSpPr>
            <p:spPr bwMode="auto">
              <a:xfrm flipH="1" flipV="1">
                <a:off x="1693863" y="3322638"/>
                <a:ext cx="74613"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31" name="Line 1192"/>
              <p:cNvSpPr>
                <a:spLocks noChangeShapeType="1"/>
              </p:cNvSpPr>
              <p:nvPr/>
            </p:nvSpPr>
            <p:spPr bwMode="auto">
              <a:xfrm flipH="1">
                <a:off x="1616075" y="3322638"/>
                <a:ext cx="77788"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32" name="Line 1193"/>
              <p:cNvSpPr>
                <a:spLocks noChangeShapeType="1"/>
              </p:cNvSpPr>
              <p:nvPr/>
            </p:nvSpPr>
            <p:spPr bwMode="auto">
              <a:xfrm>
                <a:off x="1616075" y="3376613"/>
                <a:ext cx="31750"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33" name="Line 1194"/>
              <p:cNvSpPr>
                <a:spLocks noChangeShapeType="1"/>
              </p:cNvSpPr>
              <p:nvPr/>
            </p:nvSpPr>
            <p:spPr bwMode="auto">
              <a:xfrm flipV="1">
                <a:off x="1647825" y="3375026"/>
                <a:ext cx="92075"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34" name="Freeform 1195"/>
              <p:cNvSpPr>
                <a:spLocks/>
              </p:cNvSpPr>
              <p:nvPr/>
            </p:nvSpPr>
            <p:spPr bwMode="auto">
              <a:xfrm>
                <a:off x="2187575" y="4992688"/>
                <a:ext cx="123825" cy="92075"/>
              </a:xfrm>
              <a:custGeom>
                <a:avLst/>
                <a:gdLst>
                  <a:gd name="T0" fmla="*/ 2147483647 w 78"/>
                  <a:gd name="T1" fmla="*/ 0 h 58"/>
                  <a:gd name="T2" fmla="*/ 2147483647 w 78"/>
                  <a:gd name="T3" fmla="*/ 2147483647 h 58"/>
                  <a:gd name="T4" fmla="*/ 2147483647 w 78"/>
                  <a:gd name="T5" fmla="*/ 2147483647 h 58"/>
                  <a:gd name="T6" fmla="*/ 0 w 78"/>
                  <a:gd name="T7" fmla="*/ 2147483647 h 58"/>
                  <a:gd name="T8" fmla="*/ 2147483647 w 78"/>
                  <a:gd name="T9" fmla="*/ 2147483647 h 58"/>
                  <a:gd name="T10" fmla="*/ 2147483647 w 78"/>
                  <a:gd name="T11" fmla="*/ 0 h 58"/>
                  <a:gd name="T12" fmla="*/ 0 60000 65536"/>
                  <a:gd name="T13" fmla="*/ 0 60000 65536"/>
                  <a:gd name="T14" fmla="*/ 0 60000 65536"/>
                  <a:gd name="T15" fmla="*/ 0 60000 65536"/>
                  <a:gd name="T16" fmla="*/ 0 60000 65536"/>
                  <a:gd name="T17" fmla="*/ 0 60000 65536"/>
                  <a:gd name="T18" fmla="*/ 0 w 78"/>
                  <a:gd name="T19" fmla="*/ 0 h 58"/>
                  <a:gd name="T20" fmla="*/ 78 w 78"/>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8" h="58">
                    <a:moveTo>
                      <a:pt x="78" y="0"/>
                    </a:moveTo>
                    <a:lnTo>
                      <a:pt x="62" y="12"/>
                    </a:lnTo>
                    <a:lnTo>
                      <a:pt x="16" y="46"/>
                    </a:lnTo>
                    <a:lnTo>
                      <a:pt x="0" y="58"/>
                    </a:lnTo>
                    <a:lnTo>
                      <a:pt x="20" y="2"/>
                    </a:lnTo>
                    <a:lnTo>
                      <a:pt x="78"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435" name="Line 1196"/>
              <p:cNvSpPr>
                <a:spLocks noChangeShapeType="1"/>
              </p:cNvSpPr>
              <p:nvPr/>
            </p:nvSpPr>
            <p:spPr bwMode="auto">
              <a:xfrm flipV="1">
                <a:off x="2286000" y="4992688"/>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36" name="Line 1197"/>
              <p:cNvSpPr>
                <a:spLocks noChangeShapeType="1"/>
              </p:cNvSpPr>
              <p:nvPr/>
            </p:nvSpPr>
            <p:spPr bwMode="auto">
              <a:xfrm flipH="1">
                <a:off x="2219325" y="4992688"/>
                <a:ext cx="92075"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37" name="Line 1198"/>
              <p:cNvSpPr>
                <a:spLocks noChangeShapeType="1"/>
              </p:cNvSpPr>
              <p:nvPr/>
            </p:nvSpPr>
            <p:spPr bwMode="auto">
              <a:xfrm flipH="1">
                <a:off x="2187575" y="4995863"/>
                <a:ext cx="31750"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38" name="Line 1199"/>
              <p:cNvSpPr>
                <a:spLocks noChangeShapeType="1"/>
              </p:cNvSpPr>
              <p:nvPr/>
            </p:nvSpPr>
            <p:spPr bwMode="auto">
              <a:xfrm flipV="1">
                <a:off x="2187575" y="5065713"/>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39" name="Line 1200"/>
              <p:cNvSpPr>
                <a:spLocks noChangeShapeType="1"/>
              </p:cNvSpPr>
              <p:nvPr/>
            </p:nvSpPr>
            <p:spPr bwMode="auto">
              <a:xfrm flipV="1">
                <a:off x="2212975" y="5011738"/>
                <a:ext cx="73025"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40" name="Freeform 1201"/>
              <p:cNvSpPr>
                <a:spLocks/>
              </p:cNvSpPr>
              <p:nvPr/>
            </p:nvSpPr>
            <p:spPr bwMode="auto">
              <a:xfrm>
                <a:off x="1668463" y="3829051"/>
                <a:ext cx="152400" cy="66675"/>
              </a:xfrm>
              <a:custGeom>
                <a:avLst/>
                <a:gdLst>
                  <a:gd name="T0" fmla="*/ 2147483647 w 96"/>
                  <a:gd name="T1" fmla="*/ 0 h 42"/>
                  <a:gd name="T2" fmla="*/ 2147483647 w 96"/>
                  <a:gd name="T3" fmla="*/ 2147483647 h 42"/>
                  <a:gd name="T4" fmla="*/ 2147483647 w 96"/>
                  <a:gd name="T5" fmla="*/ 2147483647 h 42"/>
                  <a:gd name="T6" fmla="*/ 2147483647 w 96"/>
                  <a:gd name="T7" fmla="*/ 2147483647 h 42"/>
                  <a:gd name="T8" fmla="*/ 0 w 96"/>
                  <a:gd name="T9" fmla="*/ 2147483647 h 42"/>
                  <a:gd name="T10" fmla="*/ 2147483647 w 96"/>
                  <a:gd name="T11" fmla="*/ 0 h 42"/>
                  <a:gd name="T12" fmla="*/ 0 60000 65536"/>
                  <a:gd name="T13" fmla="*/ 0 60000 65536"/>
                  <a:gd name="T14" fmla="*/ 0 60000 65536"/>
                  <a:gd name="T15" fmla="*/ 0 60000 65536"/>
                  <a:gd name="T16" fmla="*/ 0 60000 65536"/>
                  <a:gd name="T17" fmla="*/ 0 60000 65536"/>
                  <a:gd name="T18" fmla="*/ 0 w 96"/>
                  <a:gd name="T19" fmla="*/ 0 h 42"/>
                  <a:gd name="T20" fmla="*/ 96 w 96"/>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96" h="42">
                    <a:moveTo>
                      <a:pt x="42" y="0"/>
                    </a:moveTo>
                    <a:lnTo>
                      <a:pt x="96" y="24"/>
                    </a:lnTo>
                    <a:lnTo>
                      <a:pt x="76" y="28"/>
                    </a:lnTo>
                    <a:lnTo>
                      <a:pt x="20" y="38"/>
                    </a:lnTo>
                    <a:lnTo>
                      <a:pt x="0" y="42"/>
                    </a:lnTo>
                    <a:lnTo>
                      <a:pt x="42"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441" name="Line 1202"/>
              <p:cNvSpPr>
                <a:spLocks noChangeShapeType="1"/>
              </p:cNvSpPr>
              <p:nvPr/>
            </p:nvSpPr>
            <p:spPr bwMode="auto">
              <a:xfrm flipV="1">
                <a:off x="1789113" y="3867151"/>
                <a:ext cx="31750"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42" name="Line 1203"/>
              <p:cNvSpPr>
                <a:spLocks noChangeShapeType="1"/>
              </p:cNvSpPr>
              <p:nvPr/>
            </p:nvSpPr>
            <p:spPr bwMode="auto">
              <a:xfrm flipH="1" flipV="1">
                <a:off x="1735138" y="3829051"/>
                <a:ext cx="85725" cy="381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43" name="Line 1204"/>
              <p:cNvSpPr>
                <a:spLocks noChangeShapeType="1"/>
              </p:cNvSpPr>
              <p:nvPr/>
            </p:nvSpPr>
            <p:spPr bwMode="auto">
              <a:xfrm flipH="1">
                <a:off x="1668463" y="3829051"/>
                <a:ext cx="66675"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44" name="Line 1205"/>
              <p:cNvSpPr>
                <a:spLocks noChangeShapeType="1"/>
              </p:cNvSpPr>
              <p:nvPr/>
            </p:nvSpPr>
            <p:spPr bwMode="auto">
              <a:xfrm flipV="1">
                <a:off x="1668463" y="3889376"/>
                <a:ext cx="31750"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45" name="Line 1206"/>
              <p:cNvSpPr>
                <a:spLocks noChangeShapeType="1"/>
              </p:cNvSpPr>
              <p:nvPr/>
            </p:nvSpPr>
            <p:spPr bwMode="auto">
              <a:xfrm flipV="1">
                <a:off x="1700213" y="3873501"/>
                <a:ext cx="889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46" name="Freeform 1207"/>
              <p:cNvSpPr>
                <a:spLocks/>
              </p:cNvSpPr>
              <p:nvPr/>
            </p:nvSpPr>
            <p:spPr bwMode="auto">
              <a:xfrm>
                <a:off x="4357688" y="6135688"/>
                <a:ext cx="57150" cy="152400"/>
              </a:xfrm>
              <a:custGeom>
                <a:avLst/>
                <a:gdLst>
                  <a:gd name="T0" fmla="*/ 2147483647 w 36"/>
                  <a:gd name="T1" fmla="*/ 0 h 96"/>
                  <a:gd name="T2" fmla="*/ 2147483647 w 36"/>
                  <a:gd name="T3" fmla="*/ 2147483647 h 96"/>
                  <a:gd name="T4" fmla="*/ 2147483647 w 36"/>
                  <a:gd name="T5" fmla="*/ 2147483647 h 96"/>
                  <a:gd name="T6" fmla="*/ 2147483647 w 36"/>
                  <a:gd name="T7" fmla="*/ 2147483647 h 96"/>
                  <a:gd name="T8" fmla="*/ 0 w 36"/>
                  <a:gd name="T9" fmla="*/ 2147483647 h 96"/>
                  <a:gd name="T10" fmla="*/ 2147483647 w 36"/>
                  <a:gd name="T11" fmla="*/ 0 h 96"/>
                  <a:gd name="T12" fmla="*/ 0 60000 65536"/>
                  <a:gd name="T13" fmla="*/ 0 60000 65536"/>
                  <a:gd name="T14" fmla="*/ 0 60000 65536"/>
                  <a:gd name="T15" fmla="*/ 0 60000 65536"/>
                  <a:gd name="T16" fmla="*/ 0 60000 65536"/>
                  <a:gd name="T17" fmla="*/ 0 60000 65536"/>
                  <a:gd name="T18" fmla="*/ 0 w 36"/>
                  <a:gd name="T19" fmla="*/ 0 h 96"/>
                  <a:gd name="T20" fmla="*/ 36 w 3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6" h="96">
                    <a:moveTo>
                      <a:pt x="36" y="0"/>
                    </a:moveTo>
                    <a:lnTo>
                      <a:pt x="34" y="19"/>
                    </a:lnTo>
                    <a:lnTo>
                      <a:pt x="32" y="76"/>
                    </a:lnTo>
                    <a:lnTo>
                      <a:pt x="30" y="96"/>
                    </a:lnTo>
                    <a:lnTo>
                      <a:pt x="0" y="46"/>
                    </a:lnTo>
                    <a:lnTo>
                      <a:pt x="36"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447" name="Line 1208"/>
              <p:cNvSpPr>
                <a:spLocks noChangeShapeType="1"/>
              </p:cNvSpPr>
              <p:nvPr/>
            </p:nvSpPr>
            <p:spPr bwMode="auto">
              <a:xfrm flipV="1">
                <a:off x="4411663" y="6135688"/>
                <a:ext cx="3175"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48" name="Line 1209"/>
              <p:cNvSpPr>
                <a:spLocks noChangeShapeType="1"/>
              </p:cNvSpPr>
              <p:nvPr/>
            </p:nvSpPr>
            <p:spPr bwMode="auto">
              <a:xfrm flipH="1">
                <a:off x="4357688" y="6135688"/>
                <a:ext cx="57150"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49" name="Line 1210"/>
              <p:cNvSpPr>
                <a:spLocks noChangeShapeType="1"/>
              </p:cNvSpPr>
              <p:nvPr/>
            </p:nvSpPr>
            <p:spPr bwMode="auto">
              <a:xfrm>
                <a:off x="4357688" y="6208713"/>
                <a:ext cx="47625"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50" name="Line 1211"/>
              <p:cNvSpPr>
                <a:spLocks noChangeShapeType="1"/>
              </p:cNvSpPr>
              <p:nvPr/>
            </p:nvSpPr>
            <p:spPr bwMode="auto">
              <a:xfrm flipV="1">
                <a:off x="4405313" y="6256338"/>
                <a:ext cx="317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51" name="Line 1212"/>
              <p:cNvSpPr>
                <a:spLocks noChangeShapeType="1"/>
              </p:cNvSpPr>
              <p:nvPr/>
            </p:nvSpPr>
            <p:spPr bwMode="auto">
              <a:xfrm flipV="1">
                <a:off x="4408488" y="6165851"/>
                <a:ext cx="3175"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52" name="Freeform 1213"/>
              <p:cNvSpPr>
                <a:spLocks/>
              </p:cNvSpPr>
              <p:nvPr/>
            </p:nvSpPr>
            <p:spPr bwMode="auto">
              <a:xfrm>
                <a:off x="4457700" y="6138863"/>
                <a:ext cx="53975" cy="153988"/>
              </a:xfrm>
              <a:custGeom>
                <a:avLst/>
                <a:gdLst>
                  <a:gd name="T0" fmla="*/ 2147483647 w 34"/>
                  <a:gd name="T1" fmla="*/ 0 h 97"/>
                  <a:gd name="T2" fmla="*/ 2147483647 w 34"/>
                  <a:gd name="T3" fmla="*/ 2147483647 h 97"/>
                  <a:gd name="T4" fmla="*/ 2147483647 w 34"/>
                  <a:gd name="T5" fmla="*/ 2147483647 h 97"/>
                  <a:gd name="T6" fmla="*/ 2147483647 w 34"/>
                  <a:gd name="T7" fmla="*/ 2147483647 h 97"/>
                  <a:gd name="T8" fmla="*/ 0 w 34"/>
                  <a:gd name="T9" fmla="*/ 2147483647 h 97"/>
                  <a:gd name="T10" fmla="*/ 2147483647 w 34"/>
                  <a:gd name="T11" fmla="*/ 0 h 97"/>
                  <a:gd name="T12" fmla="*/ 0 60000 65536"/>
                  <a:gd name="T13" fmla="*/ 0 60000 65536"/>
                  <a:gd name="T14" fmla="*/ 0 60000 65536"/>
                  <a:gd name="T15" fmla="*/ 0 60000 65536"/>
                  <a:gd name="T16" fmla="*/ 0 60000 65536"/>
                  <a:gd name="T17" fmla="*/ 0 60000 65536"/>
                  <a:gd name="T18" fmla="*/ 0 w 34"/>
                  <a:gd name="T19" fmla="*/ 0 h 97"/>
                  <a:gd name="T20" fmla="*/ 34 w 34"/>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4" h="97">
                    <a:moveTo>
                      <a:pt x="34" y="0"/>
                    </a:moveTo>
                    <a:lnTo>
                      <a:pt x="34" y="19"/>
                    </a:lnTo>
                    <a:lnTo>
                      <a:pt x="33" y="77"/>
                    </a:lnTo>
                    <a:lnTo>
                      <a:pt x="33" y="97"/>
                    </a:lnTo>
                    <a:lnTo>
                      <a:pt x="0" y="47"/>
                    </a:lnTo>
                    <a:lnTo>
                      <a:pt x="34"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453" name="Line 1214"/>
              <p:cNvSpPr>
                <a:spLocks noChangeShapeType="1"/>
              </p:cNvSpPr>
              <p:nvPr/>
            </p:nvSpPr>
            <p:spPr bwMode="auto">
              <a:xfrm flipV="1">
                <a:off x="4511675" y="6138863"/>
                <a:ext cx="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54" name="Line 1215"/>
              <p:cNvSpPr>
                <a:spLocks noChangeShapeType="1"/>
              </p:cNvSpPr>
              <p:nvPr/>
            </p:nvSpPr>
            <p:spPr bwMode="auto">
              <a:xfrm flipH="1">
                <a:off x="4457700" y="6138863"/>
                <a:ext cx="53975"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55" name="Line 1216"/>
              <p:cNvSpPr>
                <a:spLocks noChangeShapeType="1"/>
              </p:cNvSpPr>
              <p:nvPr/>
            </p:nvSpPr>
            <p:spPr bwMode="auto">
              <a:xfrm>
                <a:off x="4457700" y="6213476"/>
                <a:ext cx="52388"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56" name="Line 1217"/>
              <p:cNvSpPr>
                <a:spLocks noChangeShapeType="1"/>
              </p:cNvSpPr>
              <p:nvPr/>
            </p:nvSpPr>
            <p:spPr bwMode="auto">
              <a:xfrm flipV="1">
                <a:off x="4510088" y="6261101"/>
                <a:ext cx="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57" name="Line 1218"/>
              <p:cNvSpPr>
                <a:spLocks noChangeShapeType="1"/>
              </p:cNvSpPr>
              <p:nvPr/>
            </p:nvSpPr>
            <p:spPr bwMode="auto">
              <a:xfrm flipV="1">
                <a:off x="4510088" y="6169026"/>
                <a:ext cx="1588"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58" name="Freeform 1219"/>
              <p:cNvSpPr>
                <a:spLocks/>
              </p:cNvSpPr>
              <p:nvPr/>
            </p:nvSpPr>
            <p:spPr bwMode="auto">
              <a:xfrm>
                <a:off x="6661150" y="5207001"/>
                <a:ext cx="114300" cy="100013"/>
              </a:xfrm>
              <a:custGeom>
                <a:avLst/>
                <a:gdLst>
                  <a:gd name="T0" fmla="*/ 0 w 72"/>
                  <a:gd name="T1" fmla="*/ 0 h 63"/>
                  <a:gd name="T2" fmla="*/ 2147483647 w 72"/>
                  <a:gd name="T3" fmla="*/ 2147483647 h 63"/>
                  <a:gd name="T4" fmla="*/ 2147483647 w 72"/>
                  <a:gd name="T5" fmla="*/ 2147483647 h 63"/>
                  <a:gd name="T6" fmla="*/ 2147483647 w 72"/>
                  <a:gd name="T7" fmla="*/ 2147483647 h 63"/>
                  <a:gd name="T8" fmla="*/ 2147483647 w 72"/>
                  <a:gd name="T9" fmla="*/ 2147483647 h 63"/>
                  <a:gd name="T10" fmla="*/ 0 w 72"/>
                  <a:gd name="T11" fmla="*/ 0 h 63"/>
                  <a:gd name="T12" fmla="*/ 0 60000 65536"/>
                  <a:gd name="T13" fmla="*/ 0 60000 65536"/>
                  <a:gd name="T14" fmla="*/ 0 60000 65536"/>
                  <a:gd name="T15" fmla="*/ 0 60000 65536"/>
                  <a:gd name="T16" fmla="*/ 0 60000 65536"/>
                  <a:gd name="T17" fmla="*/ 0 60000 65536"/>
                  <a:gd name="T18" fmla="*/ 0 w 72"/>
                  <a:gd name="T19" fmla="*/ 0 h 63"/>
                  <a:gd name="T20" fmla="*/ 72 w 72"/>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2" h="63">
                    <a:moveTo>
                      <a:pt x="0" y="0"/>
                    </a:moveTo>
                    <a:lnTo>
                      <a:pt x="14" y="12"/>
                    </a:lnTo>
                    <a:lnTo>
                      <a:pt x="57" y="51"/>
                    </a:lnTo>
                    <a:lnTo>
                      <a:pt x="72" y="63"/>
                    </a:lnTo>
                    <a:lnTo>
                      <a:pt x="13" y="56"/>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459" name="Line 1220"/>
              <p:cNvSpPr>
                <a:spLocks noChangeShapeType="1"/>
              </p:cNvSpPr>
              <p:nvPr/>
            </p:nvSpPr>
            <p:spPr bwMode="auto">
              <a:xfrm flipH="1" flipV="1">
                <a:off x="6661150" y="5207001"/>
                <a:ext cx="22225"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60" name="Line 1221"/>
              <p:cNvSpPr>
                <a:spLocks noChangeShapeType="1"/>
              </p:cNvSpPr>
              <p:nvPr/>
            </p:nvSpPr>
            <p:spPr bwMode="auto">
              <a:xfrm>
                <a:off x="6661150" y="5207001"/>
                <a:ext cx="2063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61" name="Line 1222"/>
              <p:cNvSpPr>
                <a:spLocks noChangeShapeType="1"/>
              </p:cNvSpPr>
              <p:nvPr/>
            </p:nvSpPr>
            <p:spPr bwMode="auto">
              <a:xfrm>
                <a:off x="6681788" y="5295901"/>
                <a:ext cx="93663"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62" name="Line 1223"/>
              <p:cNvSpPr>
                <a:spLocks noChangeShapeType="1"/>
              </p:cNvSpPr>
              <p:nvPr/>
            </p:nvSpPr>
            <p:spPr bwMode="auto">
              <a:xfrm flipH="1" flipV="1">
                <a:off x="6751638" y="5287963"/>
                <a:ext cx="23813"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63" name="Line 1224"/>
              <p:cNvSpPr>
                <a:spLocks noChangeShapeType="1"/>
              </p:cNvSpPr>
              <p:nvPr/>
            </p:nvSpPr>
            <p:spPr bwMode="auto">
              <a:xfrm flipH="1" flipV="1">
                <a:off x="6683375" y="5226051"/>
                <a:ext cx="68263"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64" name="Freeform 1225"/>
              <p:cNvSpPr>
                <a:spLocks/>
              </p:cNvSpPr>
              <p:nvPr/>
            </p:nvSpPr>
            <p:spPr bwMode="auto">
              <a:xfrm>
                <a:off x="6594475" y="5278438"/>
                <a:ext cx="109538" cy="104775"/>
              </a:xfrm>
              <a:custGeom>
                <a:avLst/>
                <a:gdLst>
                  <a:gd name="T0" fmla="*/ 0 w 69"/>
                  <a:gd name="T1" fmla="*/ 0 h 66"/>
                  <a:gd name="T2" fmla="*/ 2147483647 w 69"/>
                  <a:gd name="T3" fmla="*/ 2147483647 h 66"/>
                  <a:gd name="T4" fmla="*/ 2147483647 w 69"/>
                  <a:gd name="T5" fmla="*/ 2147483647 h 66"/>
                  <a:gd name="T6" fmla="*/ 2147483647 w 69"/>
                  <a:gd name="T7" fmla="*/ 2147483647 h 66"/>
                  <a:gd name="T8" fmla="*/ 2147483647 w 69"/>
                  <a:gd name="T9" fmla="*/ 2147483647 h 66"/>
                  <a:gd name="T10" fmla="*/ 0 w 69"/>
                  <a:gd name="T11" fmla="*/ 0 h 66"/>
                  <a:gd name="T12" fmla="*/ 0 60000 65536"/>
                  <a:gd name="T13" fmla="*/ 0 60000 65536"/>
                  <a:gd name="T14" fmla="*/ 0 60000 65536"/>
                  <a:gd name="T15" fmla="*/ 0 60000 65536"/>
                  <a:gd name="T16" fmla="*/ 0 60000 65536"/>
                  <a:gd name="T17" fmla="*/ 0 60000 65536"/>
                  <a:gd name="T18" fmla="*/ 0 w 69"/>
                  <a:gd name="T19" fmla="*/ 0 h 66"/>
                  <a:gd name="T20" fmla="*/ 69 w 6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9" h="66">
                    <a:moveTo>
                      <a:pt x="0" y="0"/>
                    </a:moveTo>
                    <a:lnTo>
                      <a:pt x="13" y="13"/>
                    </a:lnTo>
                    <a:lnTo>
                      <a:pt x="55" y="53"/>
                    </a:lnTo>
                    <a:lnTo>
                      <a:pt x="69" y="66"/>
                    </a:lnTo>
                    <a:lnTo>
                      <a:pt x="12" y="57"/>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465" name="Line 1226"/>
              <p:cNvSpPr>
                <a:spLocks noChangeShapeType="1"/>
              </p:cNvSpPr>
              <p:nvPr/>
            </p:nvSpPr>
            <p:spPr bwMode="auto">
              <a:xfrm flipH="1" flipV="1">
                <a:off x="6594475" y="5278438"/>
                <a:ext cx="20638"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66" name="Line 1227"/>
              <p:cNvSpPr>
                <a:spLocks noChangeShapeType="1"/>
              </p:cNvSpPr>
              <p:nvPr/>
            </p:nvSpPr>
            <p:spPr bwMode="auto">
              <a:xfrm>
                <a:off x="6594475" y="5278438"/>
                <a:ext cx="1905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67" name="Line 1228"/>
              <p:cNvSpPr>
                <a:spLocks noChangeShapeType="1"/>
              </p:cNvSpPr>
              <p:nvPr/>
            </p:nvSpPr>
            <p:spPr bwMode="auto">
              <a:xfrm>
                <a:off x="6613525" y="5368926"/>
                <a:ext cx="904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68" name="Line 1229"/>
              <p:cNvSpPr>
                <a:spLocks noChangeShapeType="1"/>
              </p:cNvSpPr>
              <p:nvPr/>
            </p:nvSpPr>
            <p:spPr bwMode="auto">
              <a:xfrm flipH="1" flipV="1">
                <a:off x="6681788" y="5362576"/>
                <a:ext cx="22225"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69" name="Line 1230"/>
              <p:cNvSpPr>
                <a:spLocks noChangeShapeType="1"/>
              </p:cNvSpPr>
              <p:nvPr/>
            </p:nvSpPr>
            <p:spPr bwMode="auto">
              <a:xfrm flipH="1" flipV="1">
                <a:off x="6615113" y="5299076"/>
                <a:ext cx="66675"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70" name="Freeform 1231"/>
              <p:cNvSpPr>
                <a:spLocks/>
              </p:cNvSpPr>
              <p:nvPr/>
            </p:nvSpPr>
            <p:spPr bwMode="auto">
              <a:xfrm>
                <a:off x="1625600" y="3068638"/>
                <a:ext cx="150813" cy="58738"/>
              </a:xfrm>
              <a:custGeom>
                <a:avLst/>
                <a:gdLst>
                  <a:gd name="T0" fmla="*/ 2147483647 w 95"/>
                  <a:gd name="T1" fmla="*/ 0 h 37"/>
                  <a:gd name="T2" fmla="*/ 2147483647 w 95"/>
                  <a:gd name="T3" fmla="*/ 2147483647 h 37"/>
                  <a:gd name="T4" fmla="*/ 2147483647 w 95"/>
                  <a:gd name="T5" fmla="*/ 2147483647 h 37"/>
                  <a:gd name="T6" fmla="*/ 2147483647 w 95"/>
                  <a:gd name="T7" fmla="*/ 2147483647 h 37"/>
                  <a:gd name="T8" fmla="*/ 0 w 95"/>
                  <a:gd name="T9" fmla="*/ 2147483647 h 37"/>
                  <a:gd name="T10" fmla="*/ 2147483647 w 95"/>
                  <a:gd name="T11" fmla="*/ 0 h 37"/>
                  <a:gd name="T12" fmla="*/ 0 60000 65536"/>
                  <a:gd name="T13" fmla="*/ 0 60000 65536"/>
                  <a:gd name="T14" fmla="*/ 0 60000 65536"/>
                  <a:gd name="T15" fmla="*/ 0 60000 65536"/>
                  <a:gd name="T16" fmla="*/ 0 60000 65536"/>
                  <a:gd name="T17" fmla="*/ 0 60000 65536"/>
                  <a:gd name="T18" fmla="*/ 0 w 95"/>
                  <a:gd name="T19" fmla="*/ 0 h 37"/>
                  <a:gd name="T20" fmla="*/ 95 w 9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95" h="37">
                    <a:moveTo>
                      <a:pt x="51" y="0"/>
                    </a:moveTo>
                    <a:lnTo>
                      <a:pt x="95" y="37"/>
                    </a:lnTo>
                    <a:lnTo>
                      <a:pt x="76" y="34"/>
                    </a:lnTo>
                    <a:lnTo>
                      <a:pt x="19" y="30"/>
                    </a:lnTo>
                    <a:lnTo>
                      <a:pt x="0" y="29"/>
                    </a:lnTo>
                    <a:lnTo>
                      <a:pt x="51"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471" name="Line 1232"/>
              <p:cNvSpPr>
                <a:spLocks noChangeShapeType="1"/>
              </p:cNvSpPr>
              <p:nvPr/>
            </p:nvSpPr>
            <p:spPr bwMode="auto">
              <a:xfrm>
                <a:off x="1746250" y="3122613"/>
                <a:ext cx="30163"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72" name="Line 1233"/>
              <p:cNvSpPr>
                <a:spLocks noChangeShapeType="1"/>
              </p:cNvSpPr>
              <p:nvPr/>
            </p:nvSpPr>
            <p:spPr bwMode="auto">
              <a:xfrm flipH="1" flipV="1">
                <a:off x="1706563" y="3068638"/>
                <a:ext cx="69850"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73" name="Line 1234"/>
              <p:cNvSpPr>
                <a:spLocks noChangeShapeType="1"/>
              </p:cNvSpPr>
              <p:nvPr/>
            </p:nvSpPr>
            <p:spPr bwMode="auto">
              <a:xfrm flipH="1">
                <a:off x="1625600" y="3068638"/>
                <a:ext cx="80963" cy="460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74" name="Line 1235"/>
              <p:cNvSpPr>
                <a:spLocks noChangeShapeType="1"/>
              </p:cNvSpPr>
              <p:nvPr/>
            </p:nvSpPr>
            <p:spPr bwMode="auto">
              <a:xfrm>
                <a:off x="1625600" y="3114676"/>
                <a:ext cx="30163"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75" name="Line 1236"/>
              <p:cNvSpPr>
                <a:spLocks noChangeShapeType="1"/>
              </p:cNvSpPr>
              <p:nvPr/>
            </p:nvSpPr>
            <p:spPr bwMode="auto">
              <a:xfrm>
                <a:off x="1655763" y="3116263"/>
                <a:ext cx="90488"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76" name="Freeform 1237"/>
              <p:cNvSpPr>
                <a:spLocks/>
              </p:cNvSpPr>
              <p:nvPr/>
            </p:nvSpPr>
            <p:spPr bwMode="auto">
              <a:xfrm>
                <a:off x="6477000" y="1169988"/>
                <a:ext cx="104775" cy="111125"/>
              </a:xfrm>
              <a:custGeom>
                <a:avLst/>
                <a:gdLst>
                  <a:gd name="T0" fmla="*/ 2147483647 w 66"/>
                  <a:gd name="T1" fmla="*/ 0 h 70"/>
                  <a:gd name="T2" fmla="*/ 2147483647 w 66"/>
                  <a:gd name="T3" fmla="*/ 2147483647 h 70"/>
                  <a:gd name="T4" fmla="*/ 0 w 66"/>
                  <a:gd name="T5" fmla="*/ 2147483647 h 70"/>
                  <a:gd name="T6" fmla="*/ 2147483647 w 66"/>
                  <a:gd name="T7" fmla="*/ 2147483647 h 70"/>
                  <a:gd name="T8" fmla="*/ 2147483647 w 66"/>
                  <a:gd name="T9" fmla="*/ 2147483647 h 70"/>
                  <a:gd name="T10" fmla="*/ 2147483647 w 66"/>
                  <a:gd name="T11" fmla="*/ 0 h 70"/>
                  <a:gd name="T12" fmla="*/ 0 60000 65536"/>
                  <a:gd name="T13" fmla="*/ 0 60000 65536"/>
                  <a:gd name="T14" fmla="*/ 0 60000 65536"/>
                  <a:gd name="T15" fmla="*/ 0 60000 65536"/>
                  <a:gd name="T16" fmla="*/ 0 60000 65536"/>
                  <a:gd name="T17" fmla="*/ 0 60000 65536"/>
                  <a:gd name="T18" fmla="*/ 0 w 66"/>
                  <a:gd name="T19" fmla="*/ 0 h 70"/>
                  <a:gd name="T20" fmla="*/ 66 w 66"/>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66" h="70">
                    <a:moveTo>
                      <a:pt x="66" y="0"/>
                    </a:moveTo>
                    <a:lnTo>
                      <a:pt x="57" y="57"/>
                    </a:lnTo>
                    <a:lnTo>
                      <a:pt x="0" y="70"/>
                    </a:lnTo>
                    <a:lnTo>
                      <a:pt x="14" y="56"/>
                    </a:lnTo>
                    <a:lnTo>
                      <a:pt x="53" y="14"/>
                    </a:lnTo>
                    <a:lnTo>
                      <a:pt x="66"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477" name="Line 1238"/>
              <p:cNvSpPr>
                <a:spLocks noChangeShapeType="1"/>
              </p:cNvSpPr>
              <p:nvPr/>
            </p:nvSpPr>
            <p:spPr bwMode="auto">
              <a:xfrm flipH="1">
                <a:off x="6477000" y="1258888"/>
                <a:ext cx="22225"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78" name="Line 1239"/>
              <p:cNvSpPr>
                <a:spLocks noChangeShapeType="1"/>
              </p:cNvSpPr>
              <p:nvPr/>
            </p:nvSpPr>
            <p:spPr bwMode="auto">
              <a:xfrm flipV="1">
                <a:off x="6477000" y="1260476"/>
                <a:ext cx="90488"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79" name="Line 1240"/>
              <p:cNvSpPr>
                <a:spLocks noChangeShapeType="1"/>
              </p:cNvSpPr>
              <p:nvPr/>
            </p:nvSpPr>
            <p:spPr bwMode="auto">
              <a:xfrm flipV="1">
                <a:off x="6567488" y="1169988"/>
                <a:ext cx="1428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80" name="Line 1241"/>
              <p:cNvSpPr>
                <a:spLocks noChangeShapeType="1"/>
              </p:cNvSpPr>
              <p:nvPr/>
            </p:nvSpPr>
            <p:spPr bwMode="auto">
              <a:xfrm flipH="1">
                <a:off x="6561138" y="1169988"/>
                <a:ext cx="20638"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81" name="Line 1242"/>
              <p:cNvSpPr>
                <a:spLocks noChangeShapeType="1"/>
              </p:cNvSpPr>
              <p:nvPr/>
            </p:nvSpPr>
            <p:spPr bwMode="auto">
              <a:xfrm flipH="1">
                <a:off x="6499225" y="1192213"/>
                <a:ext cx="61913"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82" name="Freeform 1243"/>
              <p:cNvSpPr>
                <a:spLocks/>
              </p:cNvSpPr>
              <p:nvPr/>
            </p:nvSpPr>
            <p:spPr bwMode="auto">
              <a:xfrm>
                <a:off x="4954588" y="407988"/>
                <a:ext cx="61913" cy="152400"/>
              </a:xfrm>
              <a:custGeom>
                <a:avLst/>
                <a:gdLst>
                  <a:gd name="T0" fmla="*/ 2147483647 w 39"/>
                  <a:gd name="T1" fmla="*/ 0 h 96"/>
                  <a:gd name="T2" fmla="*/ 2147483647 w 39"/>
                  <a:gd name="T3" fmla="*/ 2147483647 h 96"/>
                  <a:gd name="T4" fmla="*/ 0 w 39"/>
                  <a:gd name="T5" fmla="*/ 2147483647 h 96"/>
                  <a:gd name="T6" fmla="*/ 2147483647 w 39"/>
                  <a:gd name="T7" fmla="*/ 2147483647 h 96"/>
                  <a:gd name="T8" fmla="*/ 2147483647 w 39"/>
                  <a:gd name="T9" fmla="*/ 2147483647 h 96"/>
                  <a:gd name="T10" fmla="*/ 2147483647 w 39"/>
                  <a:gd name="T11" fmla="*/ 0 h 96"/>
                  <a:gd name="T12" fmla="*/ 0 60000 65536"/>
                  <a:gd name="T13" fmla="*/ 0 60000 65536"/>
                  <a:gd name="T14" fmla="*/ 0 60000 65536"/>
                  <a:gd name="T15" fmla="*/ 0 60000 65536"/>
                  <a:gd name="T16" fmla="*/ 0 60000 65536"/>
                  <a:gd name="T17" fmla="*/ 0 60000 65536"/>
                  <a:gd name="T18" fmla="*/ 0 w 39"/>
                  <a:gd name="T19" fmla="*/ 0 h 96"/>
                  <a:gd name="T20" fmla="*/ 39 w 39"/>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9" h="96">
                    <a:moveTo>
                      <a:pt x="13" y="0"/>
                    </a:moveTo>
                    <a:lnTo>
                      <a:pt x="39" y="53"/>
                    </a:lnTo>
                    <a:lnTo>
                      <a:pt x="0" y="96"/>
                    </a:lnTo>
                    <a:lnTo>
                      <a:pt x="2" y="76"/>
                    </a:lnTo>
                    <a:lnTo>
                      <a:pt x="10" y="20"/>
                    </a:lnTo>
                    <a:lnTo>
                      <a:pt x="13"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483" name="Line 1244"/>
              <p:cNvSpPr>
                <a:spLocks noChangeShapeType="1"/>
              </p:cNvSpPr>
              <p:nvPr/>
            </p:nvSpPr>
            <p:spPr bwMode="auto">
              <a:xfrm flipH="1">
                <a:off x="4954588" y="528638"/>
                <a:ext cx="317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84" name="Line 1245"/>
              <p:cNvSpPr>
                <a:spLocks noChangeShapeType="1"/>
              </p:cNvSpPr>
              <p:nvPr/>
            </p:nvSpPr>
            <p:spPr bwMode="auto">
              <a:xfrm flipV="1">
                <a:off x="4954588" y="492126"/>
                <a:ext cx="61913"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85" name="Line 1246"/>
              <p:cNvSpPr>
                <a:spLocks noChangeShapeType="1"/>
              </p:cNvSpPr>
              <p:nvPr/>
            </p:nvSpPr>
            <p:spPr bwMode="auto">
              <a:xfrm flipH="1" flipV="1">
                <a:off x="4975225" y="407988"/>
                <a:ext cx="41275"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86" name="Line 1247"/>
              <p:cNvSpPr>
                <a:spLocks noChangeShapeType="1"/>
              </p:cNvSpPr>
              <p:nvPr/>
            </p:nvSpPr>
            <p:spPr bwMode="auto">
              <a:xfrm flipH="1">
                <a:off x="4970463" y="407988"/>
                <a:ext cx="4763"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87" name="Line 1248"/>
              <p:cNvSpPr>
                <a:spLocks noChangeShapeType="1"/>
              </p:cNvSpPr>
              <p:nvPr/>
            </p:nvSpPr>
            <p:spPr bwMode="auto">
              <a:xfrm flipH="1">
                <a:off x="4957763" y="439738"/>
                <a:ext cx="12700"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88" name="Freeform 1249"/>
              <p:cNvSpPr>
                <a:spLocks/>
              </p:cNvSpPr>
              <p:nvPr/>
            </p:nvSpPr>
            <p:spPr bwMode="auto">
              <a:xfrm>
                <a:off x="5659438" y="612776"/>
                <a:ext cx="77788" cy="141288"/>
              </a:xfrm>
              <a:custGeom>
                <a:avLst/>
                <a:gdLst>
                  <a:gd name="T0" fmla="*/ 2147483647 w 49"/>
                  <a:gd name="T1" fmla="*/ 0 h 89"/>
                  <a:gd name="T2" fmla="*/ 2147483647 w 49"/>
                  <a:gd name="T3" fmla="*/ 2147483647 h 89"/>
                  <a:gd name="T4" fmla="*/ 0 w 49"/>
                  <a:gd name="T5" fmla="*/ 2147483647 h 89"/>
                  <a:gd name="T6" fmla="*/ 2147483647 w 49"/>
                  <a:gd name="T7" fmla="*/ 2147483647 h 89"/>
                  <a:gd name="T8" fmla="*/ 2147483647 w 49"/>
                  <a:gd name="T9" fmla="*/ 2147483647 h 89"/>
                  <a:gd name="T10" fmla="*/ 2147483647 w 49"/>
                  <a:gd name="T11" fmla="*/ 0 h 89"/>
                  <a:gd name="T12" fmla="*/ 0 60000 65536"/>
                  <a:gd name="T13" fmla="*/ 0 60000 65536"/>
                  <a:gd name="T14" fmla="*/ 0 60000 65536"/>
                  <a:gd name="T15" fmla="*/ 0 60000 65536"/>
                  <a:gd name="T16" fmla="*/ 0 60000 65536"/>
                  <a:gd name="T17" fmla="*/ 0 60000 65536"/>
                  <a:gd name="T18" fmla="*/ 0 w 49"/>
                  <a:gd name="T19" fmla="*/ 0 h 89"/>
                  <a:gd name="T20" fmla="*/ 49 w 49"/>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49" h="89">
                    <a:moveTo>
                      <a:pt x="38" y="0"/>
                    </a:moveTo>
                    <a:lnTo>
                      <a:pt x="49" y="57"/>
                    </a:lnTo>
                    <a:lnTo>
                      <a:pt x="0" y="89"/>
                    </a:lnTo>
                    <a:lnTo>
                      <a:pt x="8" y="70"/>
                    </a:lnTo>
                    <a:lnTo>
                      <a:pt x="30" y="18"/>
                    </a:lnTo>
                    <a:lnTo>
                      <a:pt x="38"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489" name="Line 1250"/>
              <p:cNvSpPr>
                <a:spLocks noChangeShapeType="1"/>
              </p:cNvSpPr>
              <p:nvPr/>
            </p:nvSpPr>
            <p:spPr bwMode="auto">
              <a:xfrm flipH="1">
                <a:off x="5659438" y="723901"/>
                <a:ext cx="1270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90" name="Line 1251"/>
              <p:cNvSpPr>
                <a:spLocks noChangeShapeType="1"/>
              </p:cNvSpPr>
              <p:nvPr/>
            </p:nvSpPr>
            <p:spPr bwMode="auto">
              <a:xfrm flipV="1">
                <a:off x="5659438" y="703263"/>
                <a:ext cx="77788" cy="508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91" name="Line 1252"/>
              <p:cNvSpPr>
                <a:spLocks noChangeShapeType="1"/>
              </p:cNvSpPr>
              <p:nvPr/>
            </p:nvSpPr>
            <p:spPr bwMode="auto">
              <a:xfrm flipH="1" flipV="1">
                <a:off x="5719763" y="612776"/>
                <a:ext cx="17463"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92" name="Line 1253"/>
              <p:cNvSpPr>
                <a:spLocks noChangeShapeType="1"/>
              </p:cNvSpPr>
              <p:nvPr/>
            </p:nvSpPr>
            <p:spPr bwMode="auto">
              <a:xfrm flipH="1">
                <a:off x="5707063" y="612776"/>
                <a:ext cx="1270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93" name="Line 1254"/>
              <p:cNvSpPr>
                <a:spLocks noChangeShapeType="1"/>
              </p:cNvSpPr>
              <p:nvPr/>
            </p:nvSpPr>
            <p:spPr bwMode="auto">
              <a:xfrm flipH="1">
                <a:off x="5672138" y="641351"/>
                <a:ext cx="34925"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94" name="Freeform 1255"/>
              <p:cNvSpPr>
                <a:spLocks/>
              </p:cNvSpPr>
              <p:nvPr/>
            </p:nvSpPr>
            <p:spPr bwMode="auto">
              <a:xfrm>
                <a:off x="6291263" y="1003301"/>
                <a:ext cx="93663" cy="120650"/>
              </a:xfrm>
              <a:custGeom>
                <a:avLst/>
                <a:gdLst>
                  <a:gd name="T0" fmla="*/ 2147483647 w 59"/>
                  <a:gd name="T1" fmla="*/ 0 h 76"/>
                  <a:gd name="T2" fmla="*/ 2147483647 w 59"/>
                  <a:gd name="T3" fmla="*/ 2147483647 h 76"/>
                  <a:gd name="T4" fmla="*/ 0 w 59"/>
                  <a:gd name="T5" fmla="*/ 2147483647 h 76"/>
                  <a:gd name="T6" fmla="*/ 2147483647 w 59"/>
                  <a:gd name="T7" fmla="*/ 2147483647 h 76"/>
                  <a:gd name="T8" fmla="*/ 2147483647 w 59"/>
                  <a:gd name="T9" fmla="*/ 2147483647 h 76"/>
                  <a:gd name="T10" fmla="*/ 2147483647 w 59"/>
                  <a:gd name="T11" fmla="*/ 0 h 76"/>
                  <a:gd name="T12" fmla="*/ 0 60000 65536"/>
                  <a:gd name="T13" fmla="*/ 0 60000 65536"/>
                  <a:gd name="T14" fmla="*/ 0 60000 65536"/>
                  <a:gd name="T15" fmla="*/ 0 60000 65536"/>
                  <a:gd name="T16" fmla="*/ 0 60000 65536"/>
                  <a:gd name="T17" fmla="*/ 0 60000 65536"/>
                  <a:gd name="T18" fmla="*/ 0 w 59"/>
                  <a:gd name="T19" fmla="*/ 0 h 76"/>
                  <a:gd name="T20" fmla="*/ 59 w 59"/>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59" h="76">
                    <a:moveTo>
                      <a:pt x="59" y="0"/>
                    </a:moveTo>
                    <a:lnTo>
                      <a:pt x="55" y="57"/>
                    </a:lnTo>
                    <a:lnTo>
                      <a:pt x="0" y="76"/>
                    </a:lnTo>
                    <a:lnTo>
                      <a:pt x="11" y="60"/>
                    </a:lnTo>
                    <a:lnTo>
                      <a:pt x="47" y="14"/>
                    </a:lnTo>
                    <a:lnTo>
                      <a:pt x="59"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495" name="Line 1256"/>
              <p:cNvSpPr>
                <a:spLocks noChangeShapeType="1"/>
              </p:cNvSpPr>
              <p:nvPr/>
            </p:nvSpPr>
            <p:spPr bwMode="auto">
              <a:xfrm flipH="1">
                <a:off x="6291263" y="1098551"/>
                <a:ext cx="1746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96" name="Line 1257"/>
              <p:cNvSpPr>
                <a:spLocks noChangeShapeType="1"/>
              </p:cNvSpPr>
              <p:nvPr/>
            </p:nvSpPr>
            <p:spPr bwMode="auto">
              <a:xfrm flipV="1">
                <a:off x="6291263" y="1093788"/>
                <a:ext cx="873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97" name="Line 1258"/>
              <p:cNvSpPr>
                <a:spLocks noChangeShapeType="1"/>
              </p:cNvSpPr>
              <p:nvPr/>
            </p:nvSpPr>
            <p:spPr bwMode="auto">
              <a:xfrm flipV="1">
                <a:off x="6378575" y="1003301"/>
                <a:ext cx="635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98" name="Line 1259"/>
              <p:cNvSpPr>
                <a:spLocks noChangeShapeType="1"/>
              </p:cNvSpPr>
              <p:nvPr/>
            </p:nvSpPr>
            <p:spPr bwMode="auto">
              <a:xfrm flipH="1">
                <a:off x="6365875" y="1003301"/>
                <a:ext cx="19050"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499" name="Line 1260"/>
              <p:cNvSpPr>
                <a:spLocks noChangeShapeType="1"/>
              </p:cNvSpPr>
              <p:nvPr/>
            </p:nvSpPr>
            <p:spPr bwMode="auto">
              <a:xfrm flipH="1">
                <a:off x="6308725" y="1025526"/>
                <a:ext cx="57150"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00" name="Freeform 1261"/>
              <p:cNvSpPr>
                <a:spLocks/>
              </p:cNvSpPr>
              <p:nvPr/>
            </p:nvSpPr>
            <p:spPr bwMode="auto">
              <a:xfrm>
                <a:off x="4711700" y="385763"/>
                <a:ext cx="55563" cy="152400"/>
              </a:xfrm>
              <a:custGeom>
                <a:avLst/>
                <a:gdLst>
                  <a:gd name="T0" fmla="*/ 2147483647 w 35"/>
                  <a:gd name="T1" fmla="*/ 0 h 96"/>
                  <a:gd name="T2" fmla="*/ 2147483647 w 35"/>
                  <a:gd name="T3" fmla="*/ 2147483647 h 96"/>
                  <a:gd name="T4" fmla="*/ 0 w 35"/>
                  <a:gd name="T5" fmla="*/ 2147483647 h 96"/>
                  <a:gd name="T6" fmla="*/ 2147483647 w 35"/>
                  <a:gd name="T7" fmla="*/ 2147483647 h 96"/>
                  <a:gd name="T8" fmla="*/ 2147483647 w 35"/>
                  <a:gd name="T9" fmla="*/ 2147483647 h 96"/>
                  <a:gd name="T10" fmla="*/ 2147483647 w 35"/>
                  <a:gd name="T11" fmla="*/ 0 h 96"/>
                  <a:gd name="T12" fmla="*/ 0 60000 65536"/>
                  <a:gd name="T13" fmla="*/ 0 60000 65536"/>
                  <a:gd name="T14" fmla="*/ 0 60000 65536"/>
                  <a:gd name="T15" fmla="*/ 0 60000 65536"/>
                  <a:gd name="T16" fmla="*/ 0 60000 65536"/>
                  <a:gd name="T17" fmla="*/ 0 60000 65536"/>
                  <a:gd name="T18" fmla="*/ 0 w 35"/>
                  <a:gd name="T19" fmla="*/ 0 h 96"/>
                  <a:gd name="T20" fmla="*/ 35 w 35"/>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5" h="96">
                    <a:moveTo>
                      <a:pt x="5" y="0"/>
                    </a:moveTo>
                    <a:lnTo>
                      <a:pt x="35" y="50"/>
                    </a:lnTo>
                    <a:lnTo>
                      <a:pt x="0" y="96"/>
                    </a:lnTo>
                    <a:lnTo>
                      <a:pt x="1" y="76"/>
                    </a:lnTo>
                    <a:lnTo>
                      <a:pt x="4" y="18"/>
                    </a:lnTo>
                    <a:lnTo>
                      <a:pt x="5"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501" name="Line 1262"/>
              <p:cNvSpPr>
                <a:spLocks noChangeShapeType="1"/>
              </p:cNvSpPr>
              <p:nvPr/>
            </p:nvSpPr>
            <p:spPr bwMode="auto">
              <a:xfrm flipH="1">
                <a:off x="4711700" y="506413"/>
                <a:ext cx="1588"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02" name="Line 1263"/>
              <p:cNvSpPr>
                <a:spLocks noChangeShapeType="1"/>
              </p:cNvSpPr>
              <p:nvPr/>
            </p:nvSpPr>
            <p:spPr bwMode="auto">
              <a:xfrm flipV="1">
                <a:off x="4711700" y="465138"/>
                <a:ext cx="55563"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03" name="Line 1264"/>
              <p:cNvSpPr>
                <a:spLocks noChangeShapeType="1"/>
              </p:cNvSpPr>
              <p:nvPr/>
            </p:nvSpPr>
            <p:spPr bwMode="auto">
              <a:xfrm flipH="1" flipV="1">
                <a:off x="4719638" y="385763"/>
                <a:ext cx="47625"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04" name="Line 1265"/>
              <p:cNvSpPr>
                <a:spLocks noChangeShapeType="1"/>
              </p:cNvSpPr>
              <p:nvPr/>
            </p:nvSpPr>
            <p:spPr bwMode="auto">
              <a:xfrm flipH="1">
                <a:off x="4718050" y="385763"/>
                <a:ext cx="158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05" name="Line 1266"/>
              <p:cNvSpPr>
                <a:spLocks noChangeShapeType="1"/>
              </p:cNvSpPr>
              <p:nvPr/>
            </p:nvSpPr>
            <p:spPr bwMode="auto">
              <a:xfrm flipH="1">
                <a:off x="4713288" y="414338"/>
                <a:ext cx="47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06" name="Freeform 1267"/>
              <p:cNvSpPr>
                <a:spLocks/>
              </p:cNvSpPr>
              <p:nvPr/>
            </p:nvSpPr>
            <p:spPr bwMode="auto">
              <a:xfrm>
                <a:off x="3205163" y="5826126"/>
                <a:ext cx="77788" cy="134938"/>
              </a:xfrm>
              <a:custGeom>
                <a:avLst/>
                <a:gdLst>
                  <a:gd name="T0" fmla="*/ 2147483647 w 49"/>
                  <a:gd name="T1" fmla="*/ 0 h 85"/>
                  <a:gd name="T2" fmla="*/ 2147483647 w 49"/>
                  <a:gd name="T3" fmla="*/ 2147483647 h 85"/>
                  <a:gd name="T4" fmla="*/ 2147483647 w 49"/>
                  <a:gd name="T5" fmla="*/ 2147483647 h 85"/>
                  <a:gd name="T6" fmla="*/ 2147483647 w 49"/>
                  <a:gd name="T7" fmla="*/ 2147483647 h 85"/>
                  <a:gd name="T8" fmla="*/ 0 w 49"/>
                  <a:gd name="T9" fmla="*/ 2147483647 h 85"/>
                  <a:gd name="T10" fmla="*/ 2147483647 w 49"/>
                  <a:gd name="T11" fmla="*/ 0 h 85"/>
                  <a:gd name="T12" fmla="*/ 0 60000 65536"/>
                  <a:gd name="T13" fmla="*/ 0 60000 65536"/>
                  <a:gd name="T14" fmla="*/ 0 60000 65536"/>
                  <a:gd name="T15" fmla="*/ 0 60000 65536"/>
                  <a:gd name="T16" fmla="*/ 0 60000 65536"/>
                  <a:gd name="T17" fmla="*/ 0 60000 65536"/>
                  <a:gd name="T18" fmla="*/ 0 w 49"/>
                  <a:gd name="T19" fmla="*/ 0 h 85"/>
                  <a:gd name="T20" fmla="*/ 49 w 49"/>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9" h="85">
                    <a:moveTo>
                      <a:pt x="49" y="0"/>
                    </a:moveTo>
                    <a:lnTo>
                      <a:pt x="42" y="17"/>
                    </a:lnTo>
                    <a:lnTo>
                      <a:pt x="14" y="68"/>
                    </a:lnTo>
                    <a:lnTo>
                      <a:pt x="6" y="85"/>
                    </a:lnTo>
                    <a:lnTo>
                      <a:pt x="0" y="28"/>
                    </a:lnTo>
                    <a:lnTo>
                      <a:pt x="49"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07" name="Line 1268"/>
              <p:cNvSpPr>
                <a:spLocks noChangeShapeType="1"/>
              </p:cNvSpPr>
              <p:nvPr/>
            </p:nvSpPr>
            <p:spPr bwMode="auto">
              <a:xfrm flipV="1">
                <a:off x="3271838" y="5826126"/>
                <a:ext cx="111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08" name="Line 1269"/>
              <p:cNvSpPr>
                <a:spLocks noChangeShapeType="1"/>
              </p:cNvSpPr>
              <p:nvPr/>
            </p:nvSpPr>
            <p:spPr bwMode="auto">
              <a:xfrm flipH="1">
                <a:off x="3205163" y="5826126"/>
                <a:ext cx="77788"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09" name="Line 1270"/>
              <p:cNvSpPr>
                <a:spLocks noChangeShapeType="1"/>
              </p:cNvSpPr>
              <p:nvPr/>
            </p:nvSpPr>
            <p:spPr bwMode="auto">
              <a:xfrm>
                <a:off x="3205163" y="5870576"/>
                <a:ext cx="9525"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10" name="Line 1271"/>
              <p:cNvSpPr>
                <a:spLocks noChangeShapeType="1"/>
              </p:cNvSpPr>
              <p:nvPr/>
            </p:nvSpPr>
            <p:spPr bwMode="auto">
              <a:xfrm flipV="1">
                <a:off x="3214688" y="5934076"/>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11" name="Line 1272"/>
              <p:cNvSpPr>
                <a:spLocks noChangeShapeType="1"/>
              </p:cNvSpPr>
              <p:nvPr/>
            </p:nvSpPr>
            <p:spPr bwMode="auto">
              <a:xfrm flipV="1">
                <a:off x="3227388" y="5853113"/>
                <a:ext cx="44450"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12" name="Freeform 1273"/>
              <p:cNvSpPr>
                <a:spLocks/>
              </p:cNvSpPr>
              <p:nvPr/>
            </p:nvSpPr>
            <p:spPr bwMode="auto">
              <a:xfrm>
                <a:off x="3292475" y="5870576"/>
                <a:ext cx="77788" cy="136525"/>
              </a:xfrm>
              <a:custGeom>
                <a:avLst/>
                <a:gdLst>
                  <a:gd name="T0" fmla="*/ 2147483647 w 49"/>
                  <a:gd name="T1" fmla="*/ 0 h 86"/>
                  <a:gd name="T2" fmla="*/ 2147483647 w 49"/>
                  <a:gd name="T3" fmla="*/ 2147483647 h 86"/>
                  <a:gd name="T4" fmla="*/ 2147483647 w 49"/>
                  <a:gd name="T5" fmla="*/ 2147483647 h 86"/>
                  <a:gd name="T6" fmla="*/ 2147483647 w 49"/>
                  <a:gd name="T7" fmla="*/ 2147483647 h 86"/>
                  <a:gd name="T8" fmla="*/ 0 w 49"/>
                  <a:gd name="T9" fmla="*/ 2147483647 h 86"/>
                  <a:gd name="T10" fmla="*/ 2147483647 w 49"/>
                  <a:gd name="T11" fmla="*/ 0 h 86"/>
                  <a:gd name="T12" fmla="*/ 0 60000 65536"/>
                  <a:gd name="T13" fmla="*/ 0 60000 65536"/>
                  <a:gd name="T14" fmla="*/ 0 60000 65536"/>
                  <a:gd name="T15" fmla="*/ 0 60000 65536"/>
                  <a:gd name="T16" fmla="*/ 0 60000 65536"/>
                  <a:gd name="T17" fmla="*/ 0 60000 65536"/>
                  <a:gd name="T18" fmla="*/ 0 w 49"/>
                  <a:gd name="T19" fmla="*/ 0 h 86"/>
                  <a:gd name="T20" fmla="*/ 49 w 49"/>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49" h="86">
                    <a:moveTo>
                      <a:pt x="49" y="0"/>
                    </a:moveTo>
                    <a:lnTo>
                      <a:pt x="41" y="17"/>
                    </a:lnTo>
                    <a:lnTo>
                      <a:pt x="17" y="69"/>
                    </a:lnTo>
                    <a:lnTo>
                      <a:pt x="9" y="86"/>
                    </a:lnTo>
                    <a:lnTo>
                      <a:pt x="0" y="29"/>
                    </a:lnTo>
                    <a:lnTo>
                      <a:pt x="49"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13" name="Line 1274"/>
              <p:cNvSpPr>
                <a:spLocks noChangeShapeType="1"/>
              </p:cNvSpPr>
              <p:nvPr/>
            </p:nvSpPr>
            <p:spPr bwMode="auto">
              <a:xfrm flipV="1">
                <a:off x="3357563" y="5870576"/>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14" name="Line 1275"/>
              <p:cNvSpPr>
                <a:spLocks noChangeShapeType="1"/>
              </p:cNvSpPr>
              <p:nvPr/>
            </p:nvSpPr>
            <p:spPr bwMode="auto">
              <a:xfrm flipH="1">
                <a:off x="3292475" y="5870576"/>
                <a:ext cx="77788" cy="460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15" name="Line 1276"/>
              <p:cNvSpPr>
                <a:spLocks noChangeShapeType="1"/>
              </p:cNvSpPr>
              <p:nvPr/>
            </p:nvSpPr>
            <p:spPr bwMode="auto">
              <a:xfrm>
                <a:off x="3292475" y="5916613"/>
                <a:ext cx="1428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16" name="Line 1277"/>
              <p:cNvSpPr>
                <a:spLocks noChangeShapeType="1"/>
              </p:cNvSpPr>
              <p:nvPr/>
            </p:nvSpPr>
            <p:spPr bwMode="auto">
              <a:xfrm flipV="1">
                <a:off x="3306763" y="5980113"/>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17" name="Line 1278"/>
              <p:cNvSpPr>
                <a:spLocks noChangeShapeType="1"/>
              </p:cNvSpPr>
              <p:nvPr/>
            </p:nvSpPr>
            <p:spPr bwMode="auto">
              <a:xfrm flipV="1">
                <a:off x="3319463" y="5897563"/>
                <a:ext cx="38100"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18" name="Freeform 1279"/>
              <p:cNvSpPr>
                <a:spLocks/>
              </p:cNvSpPr>
              <p:nvPr/>
            </p:nvSpPr>
            <p:spPr bwMode="auto">
              <a:xfrm>
                <a:off x="3036888" y="5735638"/>
                <a:ext cx="82550" cy="130175"/>
              </a:xfrm>
              <a:custGeom>
                <a:avLst/>
                <a:gdLst>
                  <a:gd name="T0" fmla="*/ 2147483647 w 52"/>
                  <a:gd name="T1" fmla="*/ 0 h 82"/>
                  <a:gd name="T2" fmla="*/ 2147483647 w 52"/>
                  <a:gd name="T3" fmla="*/ 2147483647 h 82"/>
                  <a:gd name="T4" fmla="*/ 2147483647 w 52"/>
                  <a:gd name="T5" fmla="*/ 2147483647 h 82"/>
                  <a:gd name="T6" fmla="*/ 2147483647 w 52"/>
                  <a:gd name="T7" fmla="*/ 2147483647 h 82"/>
                  <a:gd name="T8" fmla="*/ 0 w 52"/>
                  <a:gd name="T9" fmla="*/ 2147483647 h 82"/>
                  <a:gd name="T10" fmla="*/ 2147483647 w 52"/>
                  <a:gd name="T11" fmla="*/ 0 h 82"/>
                  <a:gd name="T12" fmla="*/ 0 60000 65536"/>
                  <a:gd name="T13" fmla="*/ 0 60000 65536"/>
                  <a:gd name="T14" fmla="*/ 0 60000 65536"/>
                  <a:gd name="T15" fmla="*/ 0 60000 65536"/>
                  <a:gd name="T16" fmla="*/ 0 60000 65536"/>
                  <a:gd name="T17" fmla="*/ 0 60000 65536"/>
                  <a:gd name="T18" fmla="*/ 0 w 52"/>
                  <a:gd name="T19" fmla="*/ 0 h 82"/>
                  <a:gd name="T20" fmla="*/ 52 w 5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52" h="82">
                    <a:moveTo>
                      <a:pt x="52" y="0"/>
                    </a:moveTo>
                    <a:lnTo>
                      <a:pt x="43" y="15"/>
                    </a:lnTo>
                    <a:lnTo>
                      <a:pt x="13" y="65"/>
                    </a:lnTo>
                    <a:lnTo>
                      <a:pt x="2" y="82"/>
                    </a:lnTo>
                    <a:lnTo>
                      <a:pt x="0" y="23"/>
                    </a:lnTo>
                    <a:lnTo>
                      <a:pt x="52"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19" name="Line 1280"/>
              <p:cNvSpPr>
                <a:spLocks noChangeShapeType="1"/>
              </p:cNvSpPr>
              <p:nvPr/>
            </p:nvSpPr>
            <p:spPr bwMode="auto">
              <a:xfrm flipV="1">
                <a:off x="3105150" y="5735638"/>
                <a:ext cx="1428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20" name="Line 1281"/>
              <p:cNvSpPr>
                <a:spLocks noChangeShapeType="1"/>
              </p:cNvSpPr>
              <p:nvPr/>
            </p:nvSpPr>
            <p:spPr bwMode="auto">
              <a:xfrm flipH="1">
                <a:off x="3036888" y="5735638"/>
                <a:ext cx="82550" cy="365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21" name="Line 1282"/>
              <p:cNvSpPr>
                <a:spLocks noChangeShapeType="1"/>
              </p:cNvSpPr>
              <p:nvPr/>
            </p:nvSpPr>
            <p:spPr bwMode="auto">
              <a:xfrm>
                <a:off x="3036888" y="5772151"/>
                <a:ext cx="3175"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22" name="Line 1283"/>
              <p:cNvSpPr>
                <a:spLocks noChangeShapeType="1"/>
              </p:cNvSpPr>
              <p:nvPr/>
            </p:nvSpPr>
            <p:spPr bwMode="auto">
              <a:xfrm flipV="1">
                <a:off x="3040063" y="5838826"/>
                <a:ext cx="1746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23" name="Line 1284"/>
              <p:cNvSpPr>
                <a:spLocks noChangeShapeType="1"/>
              </p:cNvSpPr>
              <p:nvPr/>
            </p:nvSpPr>
            <p:spPr bwMode="auto">
              <a:xfrm flipV="1">
                <a:off x="3057525" y="5759451"/>
                <a:ext cx="47625"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24" name="Freeform 1285"/>
              <p:cNvSpPr>
                <a:spLocks/>
              </p:cNvSpPr>
              <p:nvPr/>
            </p:nvSpPr>
            <p:spPr bwMode="auto">
              <a:xfrm>
                <a:off x="4121150" y="6113463"/>
                <a:ext cx="60325" cy="149225"/>
              </a:xfrm>
              <a:custGeom>
                <a:avLst/>
                <a:gdLst>
                  <a:gd name="T0" fmla="*/ 2147483647 w 38"/>
                  <a:gd name="T1" fmla="*/ 0 h 94"/>
                  <a:gd name="T2" fmla="*/ 2147483647 w 38"/>
                  <a:gd name="T3" fmla="*/ 2147483647 h 94"/>
                  <a:gd name="T4" fmla="*/ 2147483647 w 38"/>
                  <a:gd name="T5" fmla="*/ 2147483647 h 94"/>
                  <a:gd name="T6" fmla="*/ 2147483647 w 38"/>
                  <a:gd name="T7" fmla="*/ 2147483647 h 94"/>
                  <a:gd name="T8" fmla="*/ 0 w 38"/>
                  <a:gd name="T9" fmla="*/ 2147483647 h 94"/>
                  <a:gd name="T10" fmla="*/ 2147483647 w 38"/>
                  <a:gd name="T11" fmla="*/ 0 h 94"/>
                  <a:gd name="T12" fmla="*/ 0 60000 65536"/>
                  <a:gd name="T13" fmla="*/ 0 60000 65536"/>
                  <a:gd name="T14" fmla="*/ 0 60000 65536"/>
                  <a:gd name="T15" fmla="*/ 0 60000 65536"/>
                  <a:gd name="T16" fmla="*/ 0 60000 65536"/>
                  <a:gd name="T17" fmla="*/ 0 60000 65536"/>
                  <a:gd name="T18" fmla="*/ 0 w 38"/>
                  <a:gd name="T19" fmla="*/ 0 h 94"/>
                  <a:gd name="T20" fmla="*/ 38 w 3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38" h="94">
                    <a:moveTo>
                      <a:pt x="38" y="0"/>
                    </a:moveTo>
                    <a:lnTo>
                      <a:pt x="35" y="18"/>
                    </a:lnTo>
                    <a:lnTo>
                      <a:pt x="27" y="76"/>
                    </a:lnTo>
                    <a:lnTo>
                      <a:pt x="25" y="94"/>
                    </a:lnTo>
                    <a:lnTo>
                      <a:pt x="0" y="42"/>
                    </a:lnTo>
                    <a:lnTo>
                      <a:pt x="38"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25" name="Line 1286"/>
              <p:cNvSpPr>
                <a:spLocks noChangeShapeType="1"/>
              </p:cNvSpPr>
              <p:nvPr/>
            </p:nvSpPr>
            <p:spPr bwMode="auto">
              <a:xfrm flipV="1">
                <a:off x="4176713" y="6113463"/>
                <a:ext cx="476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26" name="Line 1287"/>
              <p:cNvSpPr>
                <a:spLocks noChangeShapeType="1"/>
              </p:cNvSpPr>
              <p:nvPr/>
            </p:nvSpPr>
            <p:spPr bwMode="auto">
              <a:xfrm flipH="1">
                <a:off x="4121150" y="6113463"/>
                <a:ext cx="60325"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27" name="Line 1288"/>
              <p:cNvSpPr>
                <a:spLocks noChangeShapeType="1"/>
              </p:cNvSpPr>
              <p:nvPr/>
            </p:nvSpPr>
            <p:spPr bwMode="auto">
              <a:xfrm>
                <a:off x="4121150" y="6180138"/>
                <a:ext cx="39688"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28" name="Line 1289"/>
              <p:cNvSpPr>
                <a:spLocks noChangeShapeType="1"/>
              </p:cNvSpPr>
              <p:nvPr/>
            </p:nvSpPr>
            <p:spPr bwMode="auto">
              <a:xfrm flipV="1">
                <a:off x="4160838" y="6234113"/>
                <a:ext cx="317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29" name="Line 1290"/>
              <p:cNvSpPr>
                <a:spLocks noChangeShapeType="1"/>
              </p:cNvSpPr>
              <p:nvPr/>
            </p:nvSpPr>
            <p:spPr bwMode="auto">
              <a:xfrm flipV="1">
                <a:off x="4164013" y="6142038"/>
                <a:ext cx="1270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30" name="Freeform 1291"/>
              <p:cNvSpPr>
                <a:spLocks/>
              </p:cNvSpPr>
              <p:nvPr/>
            </p:nvSpPr>
            <p:spPr bwMode="auto">
              <a:xfrm>
                <a:off x="4217988" y="6122988"/>
                <a:ext cx="60325" cy="152400"/>
              </a:xfrm>
              <a:custGeom>
                <a:avLst/>
                <a:gdLst>
                  <a:gd name="T0" fmla="*/ 2147483647 w 38"/>
                  <a:gd name="T1" fmla="*/ 0 h 96"/>
                  <a:gd name="T2" fmla="*/ 2147483647 w 38"/>
                  <a:gd name="T3" fmla="*/ 2147483647 h 96"/>
                  <a:gd name="T4" fmla="*/ 2147483647 w 38"/>
                  <a:gd name="T5" fmla="*/ 2147483647 h 96"/>
                  <a:gd name="T6" fmla="*/ 2147483647 w 38"/>
                  <a:gd name="T7" fmla="*/ 2147483647 h 96"/>
                  <a:gd name="T8" fmla="*/ 0 w 38"/>
                  <a:gd name="T9" fmla="*/ 2147483647 h 96"/>
                  <a:gd name="T10" fmla="*/ 2147483647 w 38"/>
                  <a:gd name="T11" fmla="*/ 0 h 96"/>
                  <a:gd name="T12" fmla="*/ 0 60000 65536"/>
                  <a:gd name="T13" fmla="*/ 0 60000 65536"/>
                  <a:gd name="T14" fmla="*/ 0 60000 65536"/>
                  <a:gd name="T15" fmla="*/ 0 60000 65536"/>
                  <a:gd name="T16" fmla="*/ 0 60000 65536"/>
                  <a:gd name="T17" fmla="*/ 0 60000 65536"/>
                  <a:gd name="T18" fmla="*/ 0 w 38"/>
                  <a:gd name="T19" fmla="*/ 0 h 96"/>
                  <a:gd name="T20" fmla="*/ 38 w 38"/>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8" h="96">
                    <a:moveTo>
                      <a:pt x="38" y="0"/>
                    </a:moveTo>
                    <a:lnTo>
                      <a:pt x="36" y="20"/>
                    </a:lnTo>
                    <a:lnTo>
                      <a:pt x="29" y="78"/>
                    </a:lnTo>
                    <a:lnTo>
                      <a:pt x="28" y="96"/>
                    </a:lnTo>
                    <a:lnTo>
                      <a:pt x="0" y="45"/>
                    </a:lnTo>
                    <a:lnTo>
                      <a:pt x="38"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31" name="Line 1292"/>
              <p:cNvSpPr>
                <a:spLocks noChangeShapeType="1"/>
              </p:cNvSpPr>
              <p:nvPr/>
            </p:nvSpPr>
            <p:spPr bwMode="auto">
              <a:xfrm flipV="1">
                <a:off x="4275138" y="6122988"/>
                <a:ext cx="317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32" name="Line 1293"/>
              <p:cNvSpPr>
                <a:spLocks noChangeShapeType="1"/>
              </p:cNvSpPr>
              <p:nvPr/>
            </p:nvSpPr>
            <p:spPr bwMode="auto">
              <a:xfrm flipH="1">
                <a:off x="4217988" y="6122988"/>
                <a:ext cx="60325"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33" name="Line 1294"/>
              <p:cNvSpPr>
                <a:spLocks noChangeShapeType="1"/>
              </p:cNvSpPr>
              <p:nvPr/>
            </p:nvSpPr>
            <p:spPr bwMode="auto">
              <a:xfrm>
                <a:off x="4217988" y="6194426"/>
                <a:ext cx="44450"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34" name="Line 1295"/>
              <p:cNvSpPr>
                <a:spLocks noChangeShapeType="1"/>
              </p:cNvSpPr>
              <p:nvPr/>
            </p:nvSpPr>
            <p:spPr bwMode="auto">
              <a:xfrm flipV="1">
                <a:off x="4262438" y="6246813"/>
                <a:ext cx="158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35" name="Line 1296"/>
              <p:cNvSpPr>
                <a:spLocks noChangeShapeType="1"/>
              </p:cNvSpPr>
              <p:nvPr/>
            </p:nvSpPr>
            <p:spPr bwMode="auto">
              <a:xfrm flipV="1">
                <a:off x="4264025" y="6154738"/>
                <a:ext cx="1111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36" name="Freeform 1297"/>
              <p:cNvSpPr>
                <a:spLocks/>
              </p:cNvSpPr>
              <p:nvPr/>
            </p:nvSpPr>
            <p:spPr bwMode="auto">
              <a:xfrm>
                <a:off x="2873375" y="5630863"/>
                <a:ext cx="87313" cy="125413"/>
              </a:xfrm>
              <a:custGeom>
                <a:avLst/>
                <a:gdLst>
                  <a:gd name="T0" fmla="*/ 2147483647 w 55"/>
                  <a:gd name="T1" fmla="*/ 0 h 79"/>
                  <a:gd name="T2" fmla="*/ 2147483647 w 55"/>
                  <a:gd name="T3" fmla="*/ 2147483647 h 79"/>
                  <a:gd name="T4" fmla="*/ 2147483647 w 55"/>
                  <a:gd name="T5" fmla="*/ 2147483647 h 79"/>
                  <a:gd name="T6" fmla="*/ 0 w 55"/>
                  <a:gd name="T7" fmla="*/ 2147483647 h 79"/>
                  <a:gd name="T8" fmla="*/ 2147483647 w 55"/>
                  <a:gd name="T9" fmla="*/ 2147483647 h 79"/>
                  <a:gd name="T10" fmla="*/ 2147483647 w 55"/>
                  <a:gd name="T11" fmla="*/ 0 h 79"/>
                  <a:gd name="T12" fmla="*/ 0 60000 65536"/>
                  <a:gd name="T13" fmla="*/ 0 60000 65536"/>
                  <a:gd name="T14" fmla="*/ 0 60000 65536"/>
                  <a:gd name="T15" fmla="*/ 0 60000 65536"/>
                  <a:gd name="T16" fmla="*/ 0 60000 65536"/>
                  <a:gd name="T17" fmla="*/ 0 60000 65536"/>
                  <a:gd name="T18" fmla="*/ 0 w 55"/>
                  <a:gd name="T19" fmla="*/ 0 h 79"/>
                  <a:gd name="T20" fmla="*/ 55 w 55"/>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55" h="79">
                    <a:moveTo>
                      <a:pt x="55" y="0"/>
                    </a:moveTo>
                    <a:lnTo>
                      <a:pt x="45" y="16"/>
                    </a:lnTo>
                    <a:lnTo>
                      <a:pt x="12" y="63"/>
                    </a:lnTo>
                    <a:lnTo>
                      <a:pt x="0" y="79"/>
                    </a:lnTo>
                    <a:lnTo>
                      <a:pt x="2" y="21"/>
                    </a:lnTo>
                    <a:lnTo>
                      <a:pt x="55"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37" name="Line 1298"/>
              <p:cNvSpPr>
                <a:spLocks noChangeShapeType="1"/>
              </p:cNvSpPr>
              <p:nvPr/>
            </p:nvSpPr>
            <p:spPr bwMode="auto">
              <a:xfrm flipV="1">
                <a:off x="2944813" y="5630863"/>
                <a:ext cx="15875"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38" name="Line 1299"/>
              <p:cNvSpPr>
                <a:spLocks noChangeShapeType="1"/>
              </p:cNvSpPr>
              <p:nvPr/>
            </p:nvSpPr>
            <p:spPr bwMode="auto">
              <a:xfrm flipH="1">
                <a:off x="2876550" y="5630863"/>
                <a:ext cx="84138"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39" name="Line 1300"/>
              <p:cNvSpPr>
                <a:spLocks noChangeShapeType="1"/>
              </p:cNvSpPr>
              <p:nvPr/>
            </p:nvSpPr>
            <p:spPr bwMode="auto">
              <a:xfrm flipH="1">
                <a:off x="2873375" y="5664201"/>
                <a:ext cx="3175"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40" name="Line 1301"/>
              <p:cNvSpPr>
                <a:spLocks noChangeShapeType="1"/>
              </p:cNvSpPr>
              <p:nvPr/>
            </p:nvSpPr>
            <p:spPr bwMode="auto">
              <a:xfrm flipV="1">
                <a:off x="2873375" y="5730876"/>
                <a:ext cx="19050"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41" name="Line 1302"/>
              <p:cNvSpPr>
                <a:spLocks noChangeShapeType="1"/>
              </p:cNvSpPr>
              <p:nvPr/>
            </p:nvSpPr>
            <p:spPr bwMode="auto">
              <a:xfrm flipV="1">
                <a:off x="2892425" y="5656263"/>
                <a:ext cx="52388"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42" name="Freeform 1303"/>
              <p:cNvSpPr>
                <a:spLocks/>
              </p:cNvSpPr>
              <p:nvPr/>
            </p:nvSpPr>
            <p:spPr bwMode="auto">
              <a:xfrm>
                <a:off x="2792413" y="5575301"/>
                <a:ext cx="92075" cy="120650"/>
              </a:xfrm>
              <a:custGeom>
                <a:avLst/>
                <a:gdLst>
                  <a:gd name="T0" fmla="*/ 2147483647 w 58"/>
                  <a:gd name="T1" fmla="*/ 0 h 76"/>
                  <a:gd name="T2" fmla="*/ 2147483647 w 58"/>
                  <a:gd name="T3" fmla="*/ 2147483647 h 76"/>
                  <a:gd name="T4" fmla="*/ 2147483647 w 58"/>
                  <a:gd name="T5" fmla="*/ 2147483647 h 76"/>
                  <a:gd name="T6" fmla="*/ 0 w 58"/>
                  <a:gd name="T7" fmla="*/ 2147483647 h 76"/>
                  <a:gd name="T8" fmla="*/ 2147483647 w 58"/>
                  <a:gd name="T9" fmla="*/ 2147483647 h 76"/>
                  <a:gd name="T10" fmla="*/ 2147483647 w 58"/>
                  <a:gd name="T11" fmla="*/ 0 h 76"/>
                  <a:gd name="T12" fmla="*/ 0 60000 65536"/>
                  <a:gd name="T13" fmla="*/ 0 60000 65536"/>
                  <a:gd name="T14" fmla="*/ 0 60000 65536"/>
                  <a:gd name="T15" fmla="*/ 0 60000 65536"/>
                  <a:gd name="T16" fmla="*/ 0 60000 65536"/>
                  <a:gd name="T17" fmla="*/ 0 60000 65536"/>
                  <a:gd name="T18" fmla="*/ 0 w 58"/>
                  <a:gd name="T19" fmla="*/ 0 h 76"/>
                  <a:gd name="T20" fmla="*/ 58 w 58"/>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58" h="76">
                    <a:moveTo>
                      <a:pt x="58" y="0"/>
                    </a:moveTo>
                    <a:lnTo>
                      <a:pt x="46" y="16"/>
                    </a:lnTo>
                    <a:lnTo>
                      <a:pt x="12" y="61"/>
                    </a:lnTo>
                    <a:lnTo>
                      <a:pt x="0" y="76"/>
                    </a:lnTo>
                    <a:lnTo>
                      <a:pt x="3" y="18"/>
                    </a:lnTo>
                    <a:lnTo>
                      <a:pt x="58"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43" name="Line 1304"/>
              <p:cNvSpPr>
                <a:spLocks noChangeShapeType="1"/>
              </p:cNvSpPr>
              <p:nvPr/>
            </p:nvSpPr>
            <p:spPr bwMode="auto">
              <a:xfrm flipV="1">
                <a:off x="2865438" y="5575301"/>
                <a:ext cx="19050"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44" name="Line 1305"/>
              <p:cNvSpPr>
                <a:spLocks noChangeShapeType="1"/>
              </p:cNvSpPr>
              <p:nvPr/>
            </p:nvSpPr>
            <p:spPr bwMode="auto">
              <a:xfrm flipH="1">
                <a:off x="2797175" y="5575301"/>
                <a:ext cx="8731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45" name="Line 1306"/>
              <p:cNvSpPr>
                <a:spLocks noChangeShapeType="1"/>
              </p:cNvSpPr>
              <p:nvPr/>
            </p:nvSpPr>
            <p:spPr bwMode="auto">
              <a:xfrm flipH="1">
                <a:off x="2792413" y="5603876"/>
                <a:ext cx="47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46" name="Line 1307"/>
              <p:cNvSpPr>
                <a:spLocks noChangeShapeType="1"/>
              </p:cNvSpPr>
              <p:nvPr/>
            </p:nvSpPr>
            <p:spPr bwMode="auto">
              <a:xfrm flipV="1">
                <a:off x="2792413" y="5672138"/>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47" name="Line 1308"/>
              <p:cNvSpPr>
                <a:spLocks noChangeShapeType="1"/>
              </p:cNvSpPr>
              <p:nvPr/>
            </p:nvSpPr>
            <p:spPr bwMode="auto">
              <a:xfrm flipV="1">
                <a:off x="2811463" y="5600701"/>
                <a:ext cx="53975"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48" name="Freeform 1309"/>
              <p:cNvSpPr>
                <a:spLocks/>
              </p:cNvSpPr>
              <p:nvPr/>
            </p:nvSpPr>
            <p:spPr bwMode="auto">
              <a:xfrm>
                <a:off x="3881438" y="6069013"/>
                <a:ext cx="66675" cy="150813"/>
              </a:xfrm>
              <a:custGeom>
                <a:avLst/>
                <a:gdLst>
                  <a:gd name="T0" fmla="*/ 2147483647 w 42"/>
                  <a:gd name="T1" fmla="*/ 0 h 95"/>
                  <a:gd name="T2" fmla="*/ 2147483647 w 42"/>
                  <a:gd name="T3" fmla="*/ 2147483647 h 95"/>
                  <a:gd name="T4" fmla="*/ 2147483647 w 42"/>
                  <a:gd name="T5" fmla="*/ 2147483647 h 95"/>
                  <a:gd name="T6" fmla="*/ 2147483647 w 42"/>
                  <a:gd name="T7" fmla="*/ 2147483647 h 95"/>
                  <a:gd name="T8" fmla="*/ 0 w 42"/>
                  <a:gd name="T9" fmla="*/ 2147483647 h 95"/>
                  <a:gd name="T10" fmla="*/ 2147483647 w 42"/>
                  <a:gd name="T11" fmla="*/ 0 h 95"/>
                  <a:gd name="T12" fmla="*/ 0 60000 65536"/>
                  <a:gd name="T13" fmla="*/ 0 60000 65536"/>
                  <a:gd name="T14" fmla="*/ 0 60000 65536"/>
                  <a:gd name="T15" fmla="*/ 0 60000 65536"/>
                  <a:gd name="T16" fmla="*/ 0 60000 65536"/>
                  <a:gd name="T17" fmla="*/ 0 60000 65536"/>
                  <a:gd name="T18" fmla="*/ 0 w 42"/>
                  <a:gd name="T19" fmla="*/ 0 h 95"/>
                  <a:gd name="T20" fmla="*/ 42 w 42"/>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42" h="95">
                    <a:moveTo>
                      <a:pt x="42" y="0"/>
                    </a:moveTo>
                    <a:lnTo>
                      <a:pt x="38" y="19"/>
                    </a:lnTo>
                    <a:lnTo>
                      <a:pt x="25" y="75"/>
                    </a:lnTo>
                    <a:lnTo>
                      <a:pt x="21" y="95"/>
                    </a:lnTo>
                    <a:lnTo>
                      <a:pt x="0" y="40"/>
                    </a:lnTo>
                    <a:lnTo>
                      <a:pt x="42"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49" name="Line 1310"/>
              <p:cNvSpPr>
                <a:spLocks noChangeShapeType="1"/>
              </p:cNvSpPr>
              <p:nvPr/>
            </p:nvSpPr>
            <p:spPr bwMode="auto">
              <a:xfrm flipV="1">
                <a:off x="3941763" y="6069013"/>
                <a:ext cx="635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50" name="Line 1311"/>
              <p:cNvSpPr>
                <a:spLocks noChangeShapeType="1"/>
              </p:cNvSpPr>
              <p:nvPr/>
            </p:nvSpPr>
            <p:spPr bwMode="auto">
              <a:xfrm flipH="1">
                <a:off x="3881438" y="6069013"/>
                <a:ext cx="66675"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51" name="Line 1312"/>
              <p:cNvSpPr>
                <a:spLocks noChangeShapeType="1"/>
              </p:cNvSpPr>
              <p:nvPr/>
            </p:nvSpPr>
            <p:spPr bwMode="auto">
              <a:xfrm>
                <a:off x="3881438" y="6132513"/>
                <a:ext cx="3333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52" name="Line 1313"/>
              <p:cNvSpPr>
                <a:spLocks noChangeShapeType="1"/>
              </p:cNvSpPr>
              <p:nvPr/>
            </p:nvSpPr>
            <p:spPr bwMode="auto">
              <a:xfrm flipV="1">
                <a:off x="3914775" y="6188076"/>
                <a:ext cx="635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53" name="Line 1314"/>
              <p:cNvSpPr>
                <a:spLocks noChangeShapeType="1"/>
              </p:cNvSpPr>
              <p:nvPr/>
            </p:nvSpPr>
            <p:spPr bwMode="auto">
              <a:xfrm flipV="1">
                <a:off x="3921125" y="6099176"/>
                <a:ext cx="2063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54" name="Freeform 1315"/>
              <p:cNvSpPr>
                <a:spLocks/>
              </p:cNvSpPr>
              <p:nvPr/>
            </p:nvSpPr>
            <p:spPr bwMode="auto">
              <a:xfrm>
                <a:off x="3979863" y="6091238"/>
                <a:ext cx="63500" cy="149225"/>
              </a:xfrm>
              <a:custGeom>
                <a:avLst/>
                <a:gdLst>
                  <a:gd name="T0" fmla="*/ 2147483647 w 40"/>
                  <a:gd name="T1" fmla="*/ 0 h 94"/>
                  <a:gd name="T2" fmla="*/ 2147483647 w 40"/>
                  <a:gd name="T3" fmla="*/ 2147483647 h 94"/>
                  <a:gd name="T4" fmla="*/ 2147483647 w 40"/>
                  <a:gd name="T5" fmla="*/ 2147483647 h 94"/>
                  <a:gd name="T6" fmla="*/ 2147483647 w 40"/>
                  <a:gd name="T7" fmla="*/ 2147483647 h 94"/>
                  <a:gd name="T8" fmla="*/ 0 w 40"/>
                  <a:gd name="T9" fmla="*/ 2147483647 h 94"/>
                  <a:gd name="T10" fmla="*/ 2147483647 w 40"/>
                  <a:gd name="T11" fmla="*/ 0 h 94"/>
                  <a:gd name="T12" fmla="*/ 0 60000 65536"/>
                  <a:gd name="T13" fmla="*/ 0 60000 65536"/>
                  <a:gd name="T14" fmla="*/ 0 60000 65536"/>
                  <a:gd name="T15" fmla="*/ 0 60000 65536"/>
                  <a:gd name="T16" fmla="*/ 0 60000 65536"/>
                  <a:gd name="T17" fmla="*/ 0 60000 65536"/>
                  <a:gd name="T18" fmla="*/ 0 w 40"/>
                  <a:gd name="T19" fmla="*/ 0 h 94"/>
                  <a:gd name="T20" fmla="*/ 40 w 4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0" h="94">
                    <a:moveTo>
                      <a:pt x="40" y="0"/>
                    </a:moveTo>
                    <a:lnTo>
                      <a:pt x="37" y="18"/>
                    </a:lnTo>
                    <a:lnTo>
                      <a:pt x="26" y="74"/>
                    </a:lnTo>
                    <a:lnTo>
                      <a:pt x="22" y="94"/>
                    </a:lnTo>
                    <a:lnTo>
                      <a:pt x="0" y="40"/>
                    </a:lnTo>
                    <a:lnTo>
                      <a:pt x="40"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55" name="Line 1316"/>
              <p:cNvSpPr>
                <a:spLocks noChangeShapeType="1"/>
              </p:cNvSpPr>
              <p:nvPr/>
            </p:nvSpPr>
            <p:spPr bwMode="auto">
              <a:xfrm flipV="1">
                <a:off x="4038600" y="6091238"/>
                <a:ext cx="476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56" name="Line 1317"/>
              <p:cNvSpPr>
                <a:spLocks noChangeShapeType="1"/>
              </p:cNvSpPr>
              <p:nvPr/>
            </p:nvSpPr>
            <p:spPr bwMode="auto">
              <a:xfrm flipH="1">
                <a:off x="3979863" y="6091238"/>
                <a:ext cx="63500"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57" name="Line 1318"/>
              <p:cNvSpPr>
                <a:spLocks noChangeShapeType="1"/>
              </p:cNvSpPr>
              <p:nvPr/>
            </p:nvSpPr>
            <p:spPr bwMode="auto">
              <a:xfrm>
                <a:off x="3979863" y="6154738"/>
                <a:ext cx="34925"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58" name="Line 1319"/>
              <p:cNvSpPr>
                <a:spLocks noChangeShapeType="1"/>
              </p:cNvSpPr>
              <p:nvPr/>
            </p:nvSpPr>
            <p:spPr bwMode="auto">
              <a:xfrm flipV="1">
                <a:off x="4014788" y="6208713"/>
                <a:ext cx="635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59" name="Line 1320"/>
              <p:cNvSpPr>
                <a:spLocks noChangeShapeType="1"/>
              </p:cNvSpPr>
              <p:nvPr/>
            </p:nvSpPr>
            <p:spPr bwMode="auto">
              <a:xfrm flipV="1">
                <a:off x="4021138" y="6119813"/>
                <a:ext cx="17463"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60" name="Freeform 1321"/>
              <p:cNvSpPr>
                <a:spLocks/>
              </p:cNvSpPr>
              <p:nvPr/>
            </p:nvSpPr>
            <p:spPr bwMode="auto">
              <a:xfrm>
                <a:off x="3695700" y="6021388"/>
                <a:ext cx="71438" cy="146050"/>
              </a:xfrm>
              <a:custGeom>
                <a:avLst/>
                <a:gdLst>
                  <a:gd name="T0" fmla="*/ 2147483647 w 45"/>
                  <a:gd name="T1" fmla="*/ 0 h 92"/>
                  <a:gd name="T2" fmla="*/ 2147483647 w 45"/>
                  <a:gd name="T3" fmla="*/ 2147483647 h 92"/>
                  <a:gd name="T4" fmla="*/ 2147483647 w 45"/>
                  <a:gd name="T5" fmla="*/ 2147483647 h 92"/>
                  <a:gd name="T6" fmla="*/ 2147483647 w 45"/>
                  <a:gd name="T7" fmla="*/ 2147483647 h 92"/>
                  <a:gd name="T8" fmla="*/ 0 w 45"/>
                  <a:gd name="T9" fmla="*/ 2147483647 h 92"/>
                  <a:gd name="T10" fmla="*/ 2147483647 w 45"/>
                  <a:gd name="T11" fmla="*/ 0 h 92"/>
                  <a:gd name="T12" fmla="*/ 0 60000 65536"/>
                  <a:gd name="T13" fmla="*/ 0 60000 65536"/>
                  <a:gd name="T14" fmla="*/ 0 60000 65536"/>
                  <a:gd name="T15" fmla="*/ 0 60000 65536"/>
                  <a:gd name="T16" fmla="*/ 0 60000 65536"/>
                  <a:gd name="T17" fmla="*/ 0 60000 65536"/>
                  <a:gd name="T18" fmla="*/ 0 w 45"/>
                  <a:gd name="T19" fmla="*/ 0 h 92"/>
                  <a:gd name="T20" fmla="*/ 45 w 45"/>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45" h="92">
                    <a:moveTo>
                      <a:pt x="45" y="0"/>
                    </a:moveTo>
                    <a:lnTo>
                      <a:pt x="40" y="19"/>
                    </a:lnTo>
                    <a:lnTo>
                      <a:pt x="23" y="74"/>
                    </a:lnTo>
                    <a:lnTo>
                      <a:pt x="18" y="92"/>
                    </a:lnTo>
                    <a:lnTo>
                      <a:pt x="0" y="37"/>
                    </a:lnTo>
                    <a:lnTo>
                      <a:pt x="45"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61" name="Line 1322"/>
              <p:cNvSpPr>
                <a:spLocks noChangeShapeType="1"/>
              </p:cNvSpPr>
              <p:nvPr/>
            </p:nvSpPr>
            <p:spPr bwMode="auto">
              <a:xfrm flipV="1">
                <a:off x="3759200" y="6021388"/>
                <a:ext cx="7938"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62" name="Line 1323"/>
              <p:cNvSpPr>
                <a:spLocks noChangeShapeType="1"/>
              </p:cNvSpPr>
              <p:nvPr/>
            </p:nvSpPr>
            <p:spPr bwMode="auto">
              <a:xfrm flipH="1">
                <a:off x="3695700" y="6021388"/>
                <a:ext cx="71438"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63" name="Line 1324"/>
              <p:cNvSpPr>
                <a:spLocks noChangeShapeType="1"/>
              </p:cNvSpPr>
              <p:nvPr/>
            </p:nvSpPr>
            <p:spPr bwMode="auto">
              <a:xfrm>
                <a:off x="3695700" y="6080126"/>
                <a:ext cx="28575"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64" name="Line 1325"/>
              <p:cNvSpPr>
                <a:spLocks noChangeShapeType="1"/>
              </p:cNvSpPr>
              <p:nvPr/>
            </p:nvSpPr>
            <p:spPr bwMode="auto">
              <a:xfrm flipV="1">
                <a:off x="3724275" y="6138863"/>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65" name="Line 1326"/>
              <p:cNvSpPr>
                <a:spLocks noChangeShapeType="1"/>
              </p:cNvSpPr>
              <p:nvPr/>
            </p:nvSpPr>
            <p:spPr bwMode="auto">
              <a:xfrm flipV="1">
                <a:off x="3732213" y="6051551"/>
                <a:ext cx="2698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66" name="Freeform 1327"/>
              <p:cNvSpPr>
                <a:spLocks/>
              </p:cNvSpPr>
              <p:nvPr/>
            </p:nvSpPr>
            <p:spPr bwMode="auto">
              <a:xfrm>
                <a:off x="3514725" y="5961063"/>
                <a:ext cx="74613" cy="144463"/>
              </a:xfrm>
              <a:custGeom>
                <a:avLst/>
                <a:gdLst>
                  <a:gd name="T0" fmla="*/ 2147483647 w 47"/>
                  <a:gd name="T1" fmla="*/ 0 h 91"/>
                  <a:gd name="T2" fmla="*/ 2147483647 w 47"/>
                  <a:gd name="T3" fmla="*/ 2147483647 h 91"/>
                  <a:gd name="T4" fmla="*/ 2147483647 w 47"/>
                  <a:gd name="T5" fmla="*/ 2147483647 h 91"/>
                  <a:gd name="T6" fmla="*/ 2147483647 w 47"/>
                  <a:gd name="T7" fmla="*/ 2147483647 h 91"/>
                  <a:gd name="T8" fmla="*/ 0 w 47"/>
                  <a:gd name="T9" fmla="*/ 2147483647 h 91"/>
                  <a:gd name="T10" fmla="*/ 2147483647 w 47"/>
                  <a:gd name="T11" fmla="*/ 0 h 91"/>
                  <a:gd name="T12" fmla="*/ 0 60000 65536"/>
                  <a:gd name="T13" fmla="*/ 0 60000 65536"/>
                  <a:gd name="T14" fmla="*/ 0 60000 65536"/>
                  <a:gd name="T15" fmla="*/ 0 60000 65536"/>
                  <a:gd name="T16" fmla="*/ 0 60000 65536"/>
                  <a:gd name="T17" fmla="*/ 0 60000 65536"/>
                  <a:gd name="T18" fmla="*/ 0 w 47"/>
                  <a:gd name="T19" fmla="*/ 0 h 91"/>
                  <a:gd name="T20" fmla="*/ 47 w 47"/>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47" h="91">
                    <a:moveTo>
                      <a:pt x="47" y="0"/>
                    </a:moveTo>
                    <a:lnTo>
                      <a:pt x="40" y="19"/>
                    </a:lnTo>
                    <a:lnTo>
                      <a:pt x="19" y="72"/>
                    </a:lnTo>
                    <a:lnTo>
                      <a:pt x="13" y="91"/>
                    </a:lnTo>
                    <a:lnTo>
                      <a:pt x="0" y="33"/>
                    </a:lnTo>
                    <a:lnTo>
                      <a:pt x="47"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67" name="Line 1328"/>
              <p:cNvSpPr>
                <a:spLocks noChangeShapeType="1"/>
              </p:cNvSpPr>
              <p:nvPr/>
            </p:nvSpPr>
            <p:spPr bwMode="auto">
              <a:xfrm flipV="1">
                <a:off x="3578225" y="5961063"/>
                <a:ext cx="111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68" name="Line 1329"/>
              <p:cNvSpPr>
                <a:spLocks noChangeShapeType="1"/>
              </p:cNvSpPr>
              <p:nvPr/>
            </p:nvSpPr>
            <p:spPr bwMode="auto">
              <a:xfrm flipH="1">
                <a:off x="3514725" y="5961063"/>
                <a:ext cx="74613"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69" name="Line 1330"/>
              <p:cNvSpPr>
                <a:spLocks noChangeShapeType="1"/>
              </p:cNvSpPr>
              <p:nvPr/>
            </p:nvSpPr>
            <p:spPr bwMode="auto">
              <a:xfrm>
                <a:off x="3514725" y="6013451"/>
                <a:ext cx="20638"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70" name="Line 1331"/>
              <p:cNvSpPr>
                <a:spLocks noChangeShapeType="1"/>
              </p:cNvSpPr>
              <p:nvPr/>
            </p:nvSpPr>
            <p:spPr bwMode="auto">
              <a:xfrm flipV="1">
                <a:off x="3535363" y="6075363"/>
                <a:ext cx="9525"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71" name="Line 1332"/>
              <p:cNvSpPr>
                <a:spLocks noChangeShapeType="1"/>
              </p:cNvSpPr>
              <p:nvPr/>
            </p:nvSpPr>
            <p:spPr bwMode="auto">
              <a:xfrm flipV="1">
                <a:off x="3544888" y="5991226"/>
                <a:ext cx="33338"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72" name="Freeform 1333"/>
              <p:cNvSpPr>
                <a:spLocks/>
              </p:cNvSpPr>
              <p:nvPr/>
            </p:nvSpPr>
            <p:spPr bwMode="auto">
              <a:xfrm>
                <a:off x="3422650" y="5926138"/>
                <a:ext cx="77788" cy="141288"/>
              </a:xfrm>
              <a:custGeom>
                <a:avLst/>
                <a:gdLst>
                  <a:gd name="T0" fmla="*/ 2147483647 w 49"/>
                  <a:gd name="T1" fmla="*/ 0 h 89"/>
                  <a:gd name="T2" fmla="*/ 2147483647 w 49"/>
                  <a:gd name="T3" fmla="*/ 2147483647 h 89"/>
                  <a:gd name="T4" fmla="*/ 2147483647 w 49"/>
                  <a:gd name="T5" fmla="*/ 2147483647 h 89"/>
                  <a:gd name="T6" fmla="*/ 2147483647 w 49"/>
                  <a:gd name="T7" fmla="*/ 2147483647 h 89"/>
                  <a:gd name="T8" fmla="*/ 0 w 49"/>
                  <a:gd name="T9" fmla="*/ 2147483647 h 89"/>
                  <a:gd name="T10" fmla="*/ 2147483647 w 49"/>
                  <a:gd name="T11" fmla="*/ 0 h 89"/>
                  <a:gd name="T12" fmla="*/ 0 60000 65536"/>
                  <a:gd name="T13" fmla="*/ 0 60000 65536"/>
                  <a:gd name="T14" fmla="*/ 0 60000 65536"/>
                  <a:gd name="T15" fmla="*/ 0 60000 65536"/>
                  <a:gd name="T16" fmla="*/ 0 60000 65536"/>
                  <a:gd name="T17" fmla="*/ 0 60000 65536"/>
                  <a:gd name="T18" fmla="*/ 0 w 49"/>
                  <a:gd name="T19" fmla="*/ 0 h 89"/>
                  <a:gd name="T20" fmla="*/ 49 w 49"/>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49" h="89">
                    <a:moveTo>
                      <a:pt x="49" y="0"/>
                    </a:moveTo>
                    <a:lnTo>
                      <a:pt x="41" y="18"/>
                    </a:lnTo>
                    <a:lnTo>
                      <a:pt x="18" y="71"/>
                    </a:lnTo>
                    <a:lnTo>
                      <a:pt x="12" y="89"/>
                    </a:lnTo>
                    <a:lnTo>
                      <a:pt x="0" y="32"/>
                    </a:lnTo>
                    <a:lnTo>
                      <a:pt x="49"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573" name="Line 1334"/>
              <p:cNvSpPr>
                <a:spLocks noChangeShapeType="1"/>
              </p:cNvSpPr>
              <p:nvPr/>
            </p:nvSpPr>
            <p:spPr bwMode="auto">
              <a:xfrm flipV="1">
                <a:off x="3487738" y="5926138"/>
                <a:ext cx="1270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74" name="Line 1335"/>
              <p:cNvSpPr>
                <a:spLocks noChangeShapeType="1"/>
              </p:cNvSpPr>
              <p:nvPr/>
            </p:nvSpPr>
            <p:spPr bwMode="auto">
              <a:xfrm flipH="1">
                <a:off x="3422650" y="5926138"/>
                <a:ext cx="77788" cy="508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75" name="Line 1336"/>
              <p:cNvSpPr>
                <a:spLocks noChangeShapeType="1"/>
              </p:cNvSpPr>
              <p:nvPr/>
            </p:nvSpPr>
            <p:spPr bwMode="auto">
              <a:xfrm>
                <a:off x="3422650" y="5976938"/>
                <a:ext cx="1905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76" name="Line 1337"/>
              <p:cNvSpPr>
                <a:spLocks noChangeShapeType="1"/>
              </p:cNvSpPr>
              <p:nvPr/>
            </p:nvSpPr>
            <p:spPr bwMode="auto">
              <a:xfrm flipV="1">
                <a:off x="3441700" y="6038851"/>
                <a:ext cx="952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77" name="Line 1338"/>
              <p:cNvSpPr>
                <a:spLocks noChangeShapeType="1"/>
              </p:cNvSpPr>
              <p:nvPr/>
            </p:nvSpPr>
            <p:spPr bwMode="auto">
              <a:xfrm flipV="1">
                <a:off x="3451225" y="5954713"/>
                <a:ext cx="36513"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78" name="Freeform 1339"/>
              <p:cNvSpPr>
                <a:spLocks/>
              </p:cNvSpPr>
              <p:nvPr/>
            </p:nvSpPr>
            <p:spPr bwMode="auto">
              <a:xfrm>
                <a:off x="6985000" y="1835151"/>
                <a:ext cx="133350" cy="82550"/>
              </a:xfrm>
              <a:custGeom>
                <a:avLst/>
                <a:gdLst>
                  <a:gd name="T0" fmla="*/ 2147483647 w 84"/>
                  <a:gd name="T1" fmla="*/ 0 h 52"/>
                  <a:gd name="T2" fmla="*/ 2147483647 w 84"/>
                  <a:gd name="T3" fmla="*/ 2147483647 h 52"/>
                  <a:gd name="T4" fmla="*/ 0 w 84"/>
                  <a:gd name="T5" fmla="*/ 2147483647 h 52"/>
                  <a:gd name="T6" fmla="*/ 2147483647 w 84"/>
                  <a:gd name="T7" fmla="*/ 2147483647 h 52"/>
                  <a:gd name="T8" fmla="*/ 2147483647 w 84"/>
                  <a:gd name="T9" fmla="*/ 2147483647 h 52"/>
                  <a:gd name="T10" fmla="*/ 2147483647 w 84"/>
                  <a:gd name="T11" fmla="*/ 0 h 52"/>
                  <a:gd name="T12" fmla="*/ 0 60000 65536"/>
                  <a:gd name="T13" fmla="*/ 0 60000 65536"/>
                  <a:gd name="T14" fmla="*/ 0 60000 65536"/>
                  <a:gd name="T15" fmla="*/ 0 60000 65536"/>
                  <a:gd name="T16" fmla="*/ 0 60000 65536"/>
                  <a:gd name="T17" fmla="*/ 0 60000 65536"/>
                  <a:gd name="T18" fmla="*/ 0 w 84"/>
                  <a:gd name="T19" fmla="*/ 0 h 52"/>
                  <a:gd name="T20" fmla="*/ 84 w 84"/>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84" h="52">
                    <a:moveTo>
                      <a:pt x="84" y="0"/>
                    </a:moveTo>
                    <a:lnTo>
                      <a:pt x="57" y="52"/>
                    </a:lnTo>
                    <a:lnTo>
                      <a:pt x="0" y="48"/>
                    </a:lnTo>
                    <a:lnTo>
                      <a:pt x="17" y="39"/>
                    </a:lnTo>
                    <a:lnTo>
                      <a:pt x="67" y="9"/>
                    </a:lnTo>
                    <a:lnTo>
                      <a:pt x="84"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579" name="Line 1340"/>
              <p:cNvSpPr>
                <a:spLocks noChangeShapeType="1"/>
              </p:cNvSpPr>
              <p:nvPr/>
            </p:nvSpPr>
            <p:spPr bwMode="auto">
              <a:xfrm flipH="1">
                <a:off x="6985000" y="1897063"/>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80" name="Line 1341"/>
              <p:cNvSpPr>
                <a:spLocks noChangeShapeType="1"/>
              </p:cNvSpPr>
              <p:nvPr/>
            </p:nvSpPr>
            <p:spPr bwMode="auto">
              <a:xfrm>
                <a:off x="6985000" y="1911351"/>
                <a:ext cx="90488"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81" name="Line 1342"/>
              <p:cNvSpPr>
                <a:spLocks noChangeShapeType="1"/>
              </p:cNvSpPr>
              <p:nvPr/>
            </p:nvSpPr>
            <p:spPr bwMode="auto">
              <a:xfrm flipV="1">
                <a:off x="7075488" y="1835151"/>
                <a:ext cx="42863"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82" name="Line 1343"/>
              <p:cNvSpPr>
                <a:spLocks noChangeShapeType="1"/>
              </p:cNvSpPr>
              <p:nvPr/>
            </p:nvSpPr>
            <p:spPr bwMode="auto">
              <a:xfrm flipH="1">
                <a:off x="7091363" y="1835151"/>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83" name="Line 1344"/>
              <p:cNvSpPr>
                <a:spLocks noChangeShapeType="1"/>
              </p:cNvSpPr>
              <p:nvPr/>
            </p:nvSpPr>
            <p:spPr bwMode="auto">
              <a:xfrm flipH="1">
                <a:off x="7011988" y="1849438"/>
                <a:ext cx="79375" cy="476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84" name="Freeform 1345"/>
              <p:cNvSpPr>
                <a:spLocks/>
              </p:cNvSpPr>
              <p:nvPr/>
            </p:nvSpPr>
            <p:spPr bwMode="auto">
              <a:xfrm>
                <a:off x="7277100" y="2565401"/>
                <a:ext cx="147638" cy="71438"/>
              </a:xfrm>
              <a:custGeom>
                <a:avLst/>
                <a:gdLst>
                  <a:gd name="T0" fmla="*/ 2147483647 w 93"/>
                  <a:gd name="T1" fmla="*/ 0 h 45"/>
                  <a:gd name="T2" fmla="*/ 2147483647 w 93"/>
                  <a:gd name="T3" fmla="*/ 2147483647 h 45"/>
                  <a:gd name="T4" fmla="*/ 0 w 93"/>
                  <a:gd name="T5" fmla="*/ 2147483647 h 45"/>
                  <a:gd name="T6" fmla="*/ 2147483647 w 93"/>
                  <a:gd name="T7" fmla="*/ 2147483647 h 45"/>
                  <a:gd name="T8" fmla="*/ 2147483647 w 93"/>
                  <a:gd name="T9" fmla="*/ 2147483647 h 45"/>
                  <a:gd name="T10" fmla="*/ 2147483647 w 93"/>
                  <a:gd name="T11" fmla="*/ 0 h 45"/>
                  <a:gd name="T12" fmla="*/ 0 60000 65536"/>
                  <a:gd name="T13" fmla="*/ 0 60000 65536"/>
                  <a:gd name="T14" fmla="*/ 0 60000 65536"/>
                  <a:gd name="T15" fmla="*/ 0 60000 65536"/>
                  <a:gd name="T16" fmla="*/ 0 60000 65536"/>
                  <a:gd name="T17" fmla="*/ 0 60000 65536"/>
                  <a:gd name="T18" fmla="*/ 0 w 93"/>
                  <a:gd name="T19" fmla="*/ 0 h 45"/>
                  <a:gd name="T20" fmla="*/ 93 w 9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93" h="45">
                    <a:moveTo>
                      <a:pt x="93" y="0"/>
                    </a:moveTo>
                    <a:lnTo>
                      <a:pt x="55" y="45"/>
                    </a:lnTo>
                    <a:lnTo>
                      <a:pt x="0" y="25"/>
                    </a:lnTo>
                    <a:lnTo>
                      <a:pt x="19" y="20"/>
                    </a:lnTo>
                    <a:lnTo>
                      <a:pt x="75" y="6"/>
                    </a:lnTo>
                    <a:lnTo>
                      <a:pt x="93"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585" name="Line 1346"/>
              <p:cNvSpPr>
                <a:spLocks noChangeShapeType="1"/>
              </p:cNvSpPr>
              <p:nvPr/>
            </p:nvSpPr>
            <p:spPr bwMode="auto">
              <a:xfrm flipH="1">
                <a:off x="7277100" y="2597151"/>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86" name="Line 1347"/>
              <p:cNvSpPr>
                <a:spLocks noChangeShapeType="1"/>
              </p:cNvSpPr>
              <p:nvPr/>
            </p:nvSpPr>
            <p:spPr bwMode="auto">
              <a:xfrm>
                <a:off x="7277100" y="2605088"/>
                <a:ext cx="87313"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87" name="Line 1348"/>
              <p:cNvSpPr>
                <a:spLocks noChangeShapeType="1"/>
              </p:cNvSpPr>
              <p:nvPr/>
            </p:nvSpPr>
            <p:spPr bwMode="auto">
              <a:xfrm flipV="1">
                <a:off x="7364413" y="2565401"/>
                <a:ext cx="60325"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88" name="Line 1349"/>
              <p:cNvSpPr>
                <a:spLocks noChangeShapeType="1"/>
              </p:cNvSpPr>
              <p:nvPr/>
            </p:nvSpPr>
            <p:spPr bwMode="auto">
              <a:xfrm flipH="1">
                <a:off x="7396163" y="2565401"/>
                <a:ext cx="285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89" name="Line 1350"/>
              <p:cNvSpPr>
                <a:spLocks noChangeShapeType="1"/>
              </p:cNvSpPr>
              <p:nvPr/>
            </p:nvSpPr>
            <p:spPr bwMode="auto">
              <a:xfrm flipH="1">
                <a:off x="7307263" y="2574926"/>
                <a:ext cx="88900"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90" name="Freeform 1351"/>
              <p:cNvSpPr>
                <a:spLocks/>
              </p:cNvSpPr>
              <p:nvPr/>
            </p:nvSpPr>
            <p:spPr bwMode="auto">
              <a:xfrm>
                <a:off x="7075488" y="2006601"/>
                <a:ext cx="136525" cy="80963"/>
              </a:xfrm>
              <a:custGeom>
                <a:avLst/>
                <a:gdLst>
                  <a:gd name="T0" fmla="*/ 2147483647 w 86"/>
                  <a:gd name="T1" fmla="*/ 0 h 51"/>
                  <a:gd name="T2" fmla="*/ 2147483647 w 86"/>
                  <a:gd name="T3" fmla="*/ 2147483647 h 51"/>
                  <a:gd name="T4" fmla="*/ 0 w 86"/>
                  <a:gd name="T5" fmla="*/ 2147483647 h 51"/>
                  <a:gd name="T6" fmla="*/ 2147483647 w 86"/>
                  <a:gd name="T7" fmla="*/ 2147483647 h 51"/>
                  <a:gd name="T8" fmla="*/ 2147483647 w 86"/>
                  <a:gd name="T9" fmla="*/ 2147483647 h 51"/>
                  <a:gd name="T10" fmla="*/ 2147483647 w 86"/>
                  <a:gd name="T11" fmla="*/ 0 h 51"/>
                  <a:gd name="T12" fmla="*/ 0 60000 65536"/>
                  <a:gd name="T13" fmla="*/ 0 60000 65536"/>
                  <a:gd name="T14" fmla="*/ 0 60000 65536"/>
                  <a:gd name="T15" fmla="*/ 0 60000 65536"/>
                  <a:gd name="T16" fmla="*/ 0 60000 65536"/>
                  <a:gd name="T17" fmla="*/ 0 60000 65536"/>
                  <a:gd name="T18" fmla="*/ 0 w 86"/>
                  <a:gd name="T19" fmla="*/ 0 h 51"/>
                  <a:gd name="T20" fmla="*/ 86 w 8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6" h="51">
                    <a:moveTo>
                      <a:pt x="86" y="0"/>
                    </a:moveTo>
                    <a:lnTo>
                      <a:pt x="57" y="51"/>
                    </a:lnTo>
                    <a:lnTo>
                      <a:pt x="0" y="43"/>
                    </a:lnTo>
                    <a:lnTo>
                      <a:pt x="17" y="36"/>
                    </a:lnTo>
                    <a:lnTo>
                      <a:pt x="69" y="9"/>
                    </a:lnTo>
                    <a:lnTo>
                      <a:pt x="86"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591" name="Line 1352"/>
              <p:cNvSpPr>
                <a:spLocks noChangeShapeType="1"/>
              </p:cNvSpPr>
              <p:nvPr/>
            </p:nvSpPr>
            <p:spPr bwMode="auto">
              <a:xfrm flipH="1">
                <a:off x="7075488" y="2063751"/>
                <a:ext cx="269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92" name="Line 1353"/>
              <p:cNvSpPr>
                <a:spLocks noChangeShapeType="1"/>
              </p:cNvSpPr>
              <p:nvPr/>
            </p:nvSpPr>
            <p:spPr bwMode="auto">
              <a:xfrm>
                <a:off x="7075488" y="2074863"/>
                <a:ext cx="904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93" name="Line 1354"/>
              <p:cNvSpPr>
                <a:spLocks noChangeShapeType="1"/>
              </p:cNvSpPr>
              <p:nvPr/>
            </p:nvSpPr>
            <p:spPr bwMode="auto">
              <a:xfrm flipV="1">
                <a:off x="7165975" y="2006601"/>
                <a:ext cx="46038"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94" name="Line 1355"/>
              <p:cNvSpPr>
                <a:spLocks noChangeShapeType="1"/>
              </p:cNvSpPr>
              <p:nvPr/>
            </p:nvSpPr>
            <p:spPr bwMode="auto">
              <a:xfrm flipH="1">
                <a:off x="7185025" y="2006601"/>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95" name="Line 1356"/>
              <p:cNvSpPr>
                <a:spLocks noChangeShapeType="1"/>
              </p:cNvSpPr>
              <p:nvPr/>
            </p:nvSpPr>
            <p:spPr bwMode="auto">
              <a:xfrm flipH="1">
                <a:off x="7102475" y="2020888"/>
                <a:ext cx="82550" cy="428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96" name="Freeform 1357"/>
              <p:cNvSpPr>
                <a:spLocks/>
              </p:cNvSpPr>
              <p:nvPr/>
            </p:nvSpPr>
            <p:spPr bwMode="auto">
              <a:xfrm>
                <a:off x="7321550" y="2759076"/>
                <a:ext cx="149225" cy="65088"/>
              </a:xfrm>
              <a:custGeom>
                <a:avLst/>
                <a:gdLst>
                  <a:gd name="T0" fmla="*/ 2147483647 w 94"/>
                  <a:gd name="T1" fmla="*/ 0 h 41"/>
                  <a:gd name="T2" fmla="*/ 2147483647 w 94"/>
                  <a:gd name="T3" fmla="*/ 2147483647 h 41"/>
                  <a:gd name="T4" fmla="*/ 0 w 94"/>
                  <a:gd name="T5" fmla="*/ 2147483647 h 41"/>
                  <a:gd name="T6" fmla="*/ 2147483647 w 94"/>
                  <a:gd name="T7" fmla="*/ 2147483647 h 41"/>
                  <a:gd name="T8" fmla="*/ 2147483647 w 94"/>
                  <a:gd name="T9" fmla="*/ 2147483647 h 41"/>
                  <a:gd name="T10" fmla="*/ 2147483647 w 94"/>
                  <a:gd name="T11" fmla="*/ 0 h 41"/>
                  <a:gd name="T12" fmla="*/ 0 60000 65536"/>
                  <a:gd name="T13" fmla="*/ 0 60000 65536"/>
                  <a:gd name="T14" fmla="*/ 0 60000 65536"/>
                  <a:gd name="T15" fmla="*/ 0 60000 65536"/>
                  <a:gd name="T16" fmla="*/ 0 60000 65536"/>
                  <a:gd name="T17" fmla="*/ 0 60000 65536"/>
                  <a:gd name="T18" fmla="*/ 0 w 94"/>
                  <a:gd name="T19" fmla="*/ 0 h 41"/>
                  <a:gd name="T20" fmla="*/ 94 w 9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94" h="41">
                    <a:moveTo>
                      <a:pt x="94" y="0"/>
                    </a:moveTo>
                    <a:lnTo>
                      <a:pt x="52" y="41"/>
                    </a:lnTo>
                    <a:lnTo>
                      <a:pt x="0" y="18"/>
                    </a:lnTo>
                    <a:lnTo>
                      <a:pt x="18" y="14"/>
                    </a:lnTo>
                    <a:lnTo>
                      <a:pt x="75" y="4"/>
                    </a:lnTo>
                    <a:lnTo>
                      <a:pt x="94"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597" name="Line 1358"/>
              <p:cNvSpPr>
                <a:spLocks noChangeShapeType="1"/>
              </p:cNvSpPr>
              <p:nvPr/>
            </p:nvSpPr>
            <p:spPr bwMode="auto">
              <a:xfrm flipH="1">
                <a:off x="7321550" y="2781301"/>
                <a:ext cx="285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98" name="Line 1359"/>
              <p:cNvSpPr>
                <a:spLocks noChangeShapeType="1"/>
              </p:cNvSpPr>
              <p:nvPr/>
            </p:nvSpPr>
            <p:spPr bwMode="auto">
              <a:xfrm>
                <a:off x="7321550" y="2787651"/>
                <a:ext cx="82550" cy="365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599" name="Line 1360"/>
              <p:cNvSpPr>
                <a:spLocks noChangeShapeType="1"/>
              </p:cNvSpPr>
              <p:nvPr/>
            </p:nvSpPr>
            <p:spPr bwMode="auto">
              <a:xfrm flipV="1">
                <a:off x="7404100" y="2759076"/>
                <a:ext cx="66675"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00" name="Line 1361"/>
              <p:cNvSpPr>
                <a:spLocks noChangeShapeType="1"/>
              </p:cNvSpPr>
              <p:nvPr/>
            </p:nvSpPr>
            <p:spPr bwMode="auto">
              <a:xfrm flipH="1">
                <a:off x="7440613" y="2759076"/>
                <a:ext cx="301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01" name="Line 1362"/>
              <p:cNvSpPr>
                <a:spLocks noChangeShapeType="1"/>
              </p:cNvSpPr>
              <p:nvPr/>
            </p:nvSpPr>
            <p:spPr bwMode="auto">
              <a:xfrm flipH="1">
                <a:off x="7350125" y="2765426"/>
                <a:ext cx="90488"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02" name="Freeform 1363"/>
              <p:cNvSpPr>
                <a:spLocks/>
              </p:cNvSpPr>
              <p:nvPr/>
            </p:nvSpPr>
            <p:spPr bwMode="auto">
              <a:xfrm>
                <a:off x="7207250" y="2328863"/>
                <a:ext cx="142875" cy="74613"/>
              </a:xfrm>
              <a:custGeom>
                <a:avLst/>
                <a:gdLst>
                  <a:gd name="T0" fmla="*/ 2147483647 w 90"/>
                  <a:gd name="T1" fmla="*/ 0 h 47"/>
                  <a:gd name="T2" fmla="*/ 2147483647 w 90"/>
                  <a:gd name="T3" fmla="*/ 2147483647 h 47"/>
                  <a:gd name="T4" fmla="*/ 0 w 90"/>
                  <a:gd name="T5" fmla="*/ 2147483647 h 47"/>
                  <a:gd name="T6" fmla="*/ 2147483647 w 90"/>
                  <a:gd name="T7" fmla="*/ 2147483647 h 47"/>
                  <a:gd name="T8" fmla="*/ 2147483647 w 90"/>
                  <a:gd name="T9" fmla="*/ 2147483647 h 47"/>
                  <a:gd name="T10" fmla="*/ 2147483647 w 90"/>
                  <a:gd name="T11" fmla="*/ 0 h 47"/>
                  <a:gd name="T12" fmla="*/ 0 60000 65536"/>
                  <a:gd name="T13" fmla="*/ 0 60000 65536"/>
                  <a:gd name="T14" fmla="*/ 0 60000 65536"/>
                  <a:gd name="T15" fmla="*/ 0 60000 65536"/>
                  <a:gd name="T16" fmla="*/ 0 60000 65536"/>
                  <a:gd name="T17" fmla="*/ 0 60000 65536"/>
                  <a:gd name="T18" fmla="*/ 0 w 90"/>
                  <a:gd name="T19" fmla="*/ 0 h 47"/>
                  <a:gd name="T20" fmla="*/ 90 w 90"/>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0" h="47">
                    <a:moveTo>
                      <a:pt x="90" y="0"/>
                    </a:moveTo>
                    <a:lnTo>
                      <a:pt x="56" y="47"/>
                    </a:lnTo>
                    <a:lnTo>
                      <a:pt x="0" y="33"/>
                    </a:lnTo>
                    <a:lnTo>
                      <a:pt x="18" y="26"/>
                    </a:lnTo>
                    <a:lnTo>
                      <a:pt x="72" y="7"/>
                    </a:lnTo>
                    <a:lnTo>
                      <a:pt x="90"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603" name="Line 1364"/>
              <p:cNvSpPr>
                <a:spLocks noChangeShapeType="1"/>
              </p:cNvSpPr>
              <p:nvPr/>
            </p:nvSpPr>
            <p:spPr bwMode="auto">
              <a:xfrm flipH="1">
                <a:off x="7207250" y="2370138"/>
                <a:ext cx="285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04" name="Line 1365"/>
              <p:cNvSpPr>
                <a:spLocks noChangeShapeType="1"/>
              </p:cNvSpPr>
              <p:nvPr/>
            </p:nvSpPr>
            <p:spPr bwMode="auto">
              <a:xfrm>
                <a:off x="7207250" y="2381251"/>
                <a:ext cx="88900"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05" name="Line 1366"/>
              <p:cNvSpPr>
                <a:spLocks noChangeShapeType="1"/>
              </p:cNvSpPr>
              <p:nvPr/>
            </p:nvSpPr>
            <p:spPr bwMode="auto">
              <a:xfrm flipV="1">
                <a:off x="7296150" y="2328863"/>
                <a:ext cx="53975"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06" name="Line 1367"/>
              <p:cNvSpPr>
                <a:spLocks noChangeShapeType="1"/>
              </p:cNvSpPr>
              <p:nvPr/>
            </p:nvSpPr>
            <p:spPr bwMode="auto">
              <a:xfrm flipH="1">
                <a:off x="7321550" y="2328863"/>
                <a:ext cx="285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07" name="Line 1368"/>
              <p:cNvSpPr>
                <a:spLocks noChangeShapeType="1"/>
              </p:cNvSpPr>
              <p:nvPr/>
            </p:nvSpPr>
            <p:spPr bwMode="auto">
              <a:xfrm flipH="1">
                <a:off x="7235825" y="2339976"/>
                <a:ext cx="85725"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08" name="Freeform 1369"/>
              <p:cNvSpPr>
                <a:spLocks/>
              </p:cNvSpPr>
              <p:nvPr/>
            </p:nvSpPr>
            <p:spPr bwMode="auto">
              <a:xfrm>
                <a:off x="6858000" y="1624013"/>
                <a:ext cx="122238" cy="90488"/>
              </a:xfrm>
              <a:custGeom>
                <a:avLst/>
                <a:gdLst>
                  <a:gd name="T0" fmla="*/ 2147483647 w 77"/>
                  <a:gd name="T1" fmla="*/ 0 h 57"/>
                  <a:gd name="T2" fmla="*/ 2147483647 w 77"/>
                  <a:gd name="T3" fmla="*/ 2147483647 h 57"/>
                  <a:gd name="T4" fmla="*/ 0 w 77"/>
                  <a:gd name="T5" fmla="*/ 2147483647 h 57"/>
                  <a:gd name="T6" fmla="*/ 2147483647 w 77"/>
                  <a:gd name="T7" fmla="*/ 2147483647 h 57"/>
                  <a:gd name="T8" fmla="*/ 2147483647 w 77"/>
                  <a:gd name="T9" fmla="*/ 2147483647 h 57"/>
                  <a:gd name="T10" fmla="*/ 2147483647 w 77"/>
                  <a:gd name="T11" fmla="*/ 0 h 57"/>
                  <a:gd name="T12" fmla="*/ 0 60000 65536"/>
                  <a:gd name="T13" fmla="*/ 0 60000 65536"/>
                  <a:gd name="T14" fmla="*/ 0 60000 65536"/>
                  <a:gd name="T15" fmla="*/ 0 60000 65536"/>
                  <a:gd name="T16" fmla="*/ 0 60000 65536"/>
                  <a:gd name="T17" fmla="*/ 0 60000 65536"/>
                  <a:gd name="T18" fmla="*/ 0 w 77"/>
                  <a:gd name="T19" fmla="*/ 0 h 57"/>
                  <a:gd name="T20" fmla="*/ 77 w 7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7" h="57">
                    <a:moveTo>
                      <a:pt x="77" y="0"/>
                    </a:moveTo>
                    <a:lnTo>
                      <a:pt x="58" y="55"/>
                    </a:lnTo>
                    <a:lnTo>
                      <a:pt x="0" y="57"/>
                    </a:lnTo>
                    <a:lnTo>
                      <a:pt x="16" y="45"/>
                    </a:lnTo>
                    <a:lnTo>
                      <a:pt x="62" y="12"/>
                    </a:lnTo>
                    <a:lnTo>
                      <a:pt x="77"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609" name="Line 1370"/>
              <p:cNvSpPr>
                <a:spLocks noChangeShapeType="1"/>
              </p:cNvSpPr>
              <p:nvPr/>
            </p:nvSpPr>
            <p:spPr bwMode="auto">
              <a:xfrm flipH="1">
                <a:off x="6858000" y="1695451"/>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10" name="Line 1371"/>
              <p:cNvSpPr>
                <a:spLocks noChangeShapeType="1"/>
              </p:cNvSpPr>
              <p:nvPr/>
            </p:nvSpPr>
            <p:spPr bwMode="auto">
              <a:xfrm flipV="1">
                <a:off x="6858000" y="1711326"/>
                <a:ext cx="92075"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11" name="Line 1372"/>
              <p:cNvSpPr>
                <a:spLocks noChangeShapeType="1"/>
              </p:cNvSpPr>
              <p:nvPr/>
            </p:nvSpPr>
            <p:spPr bwMode="auto">
              <a:xfrm flipV="1">
                <a:off x="6950075" y="1624013"/>
                <a:ext cx="30163"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12" name="Line 1373"/>
              <p:cNvSpPr>
                <a:spLocks noChangeShapeType="1"/>
              </p:cNvSpPr>
              <p:nvPr/>
            </p:nvSpPr>
            <p:spPr bwMode="auto">
              <a:xfrm flipH="1">
                <a:off x="6956425" y="1624013"/>
                <a:ext cx="23813"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13" name="Line 1374"/>
              <p:cNvSpPr>
                <a:spLocks noChangeShapeType="1"/>
              </p:cNvSpPr>
              <p:nvPr/>
            </p:nvSpPr>
            <p:spPr bwMode="auto">
              <a:xfrm flipH="1">
                <a:off x="6883400" y="1643063"/>
                <a:ext cx="73025"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14" name="Freeform 1375"/>
              <p:cNvSpPr>
                <a:spLocks/>
              </p:cNvSpPr>
              <p:nvPr/>
            </p:nvSpPr>
            <p:spPr bwMode="auto">
              <a:xfrm>
                <a:off x="7118350" y="2098676"/>
                <a:ext cx="136525" cy="79375"/>
              </a:xfrm>
              <a:custGeom>
                <a:avLst/>
                <a:gdLst>
                  <a:gd name="T0" fmla="*/ 2147483647 w 86"/>
                  <a:gd name="T1" fmla="*/ 0 h 50"/>
                  <a:gd name="T2" fmla="*/ 2147483647 w 86"/>
                  <a:gd name="T3" fmla="*/ 2147483647 h 50"/>
                  <a:gd name="T4" fmla="*/ 0 w 86"/>
                  <a:gd name="T5" fmla="*/ 2147483647 h 50"/>
                  <a:gd name="T6" fmla="*/ 2147483647 w 86"/>
                  <a:gd name="T7" fmla="*/ 2147483647 h 50"/>
                  <a:gd name="T8" fmla="*/ 2147483647 w 86"/>
                  <a:gd name="T9" fmla="*/ 2147483647 h 50"/>
                  <a:gd name="T10" fmla="*/ 2147483647 w 86"/>
                  <a:gd name="T11" fmla="*/ 0 h 50"/>
                  <a:gd name="T12" fmla="*/ 0 60000 65536"/>
                  <a:gd name="T13" fmla="*/ 0 60000 65536"/>
                  <a:gd name="T14" fmla="*/ 0 60000 65536"/>
                  <a:gd name="T15" fmla="*/ 0 60000 65536"/>
                  <a:gd name="T16" fmla="*/ 0 60000 65536"/>
                  <a:gd name="T17" fmla="*/ 0 60000 65536"/>
                  <a:gd name="T18" fmla="*/ 0 w 86"/>
                  <a:gd name="T19" fmla="*/ 0 h 50"/>
                  <a:gd name="T20" fmla="*/ 86 w 8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6" h="50">
                    <a:moveTo>
                      <a:pt x="86" y="0"/>
                    </a:moveTo>
                    <a:lnTo>
                      <a:pt x="56" y="50"/>
                    </a:lnTo>
                    <a:lnTo>
                      <a:pt x="0" y="40"/>
                    </a:lnTo>
                    <a:lnTo>
                      <a:pt x="17" y="33"/>
                    </a:lnTo>
                    <a:lnTo>
                      <a:pt x="69" y="8"/>
                    </a:lnTo>
                    <a:lnTo>
                      <a:pt x="86"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615" name="Line 1376"/>
              <p:cNvSpPr>
                <a:spLocks noChangeShapeType="1"/>
              </p:cNvSpPr>
              <p:nvPr/>
            </p:nvSpPr>
            <p:spPr bwMode="auto">
              <a:xfrm flipH="1">
                <a:off x="7118350" y="2151063"/>
                <a:ext cx="269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16" name="Line 1377"/>
              <p:cNvSpPr>
                <a:spLocks noChangeShapeType="1"/>
              </p:cNvSpPr>
              <p:nvPr/>
            </p:nvSpPr>
            <p:spPr bwMode="auto">
              <a:xfrm>
                <a:off x="7118350" y="2162176"/>
                <a:ext cx="889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grpSp>
            <p:nvGrpSpPr>
              <p:cNvPr id="7" name="Group 1579"/>
              <p:cNvGrpSpPr>
                <a:grpSpLocks/>
              </p:cNvGrpSpPr>
              <p:nvPr/>
            </p:nvGrpSpPr>
            <p:grpSpPr bwMode="auto">
              <a:xfrm>
                <a:off x="1638300" y="414338"/>
                <a:ext cx="5876925" cy="5780088"/>
                <a:chOff x="1032" y="319"/>
                <a:chExt cx="3702" cy="3641"/>
              </a:xfrm>
            </p:grpSpPr>
            <p:sp>
              <p:nvSpPr>
                <p:cNvPr id="2042" name="Line 1379"/>
                <p:cNvSpPr>
                  <a:spLocks noChangeShapeType="1"/>
                </p:cNvSpPr>
                <p:nvPr/>
              </p:nvSpPr>
              <p:spPr bwMode="auto">
                <a:xfrm flipV="1">
                  <a:off x="4540" y="1380"/>
                  <a:ext cx="30" cy="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43" name="Line 1380"/>
                <p:cNvSpPr>
                  <a:spLocks noChangeShapeType="1"/>
                </p:cNvSpPr>
                <p:nvPr/>
              </p:nvSpPr>
              <p:spPr bwMode="auto">
                <a:xfrm flipH="1">
                  <a:off x="4553" y="1380"/>
                  <a:ext cx="17" cy="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44" name="Line 1381"/>
                <p:cNvSpPr>
                  <a:spLocks noChangeShapeType="1"/>
                </p:cNvSpPr>
                <p:nvPr/>
              </p:nvSpPr>
              <p:spPr bwMode="auto">
                <a:xfrm flipH="1">
                  <a:off x="4501" y="1388"/>
                  <a:ext cx="52" cy="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45" name="Freeform 1382"/>
                <p:cNvSpPr>
                  <a:spLocks/>
                </p:cNvSpPr>
                <p:nvPr/>
              </p:nvSpPr>
              <p:spPr bwMode="auto">
                <a:xfrm>
                  <a:off x="4567" y="1613"/>
                  <a:ext cx="92" cy="46"/>
                </a:xfrm>
                <a:custGeom>
                  <a:avLst/>
                  <a:gdLst>
                    <a:gd name="T0" fmla="*/ 92 w 92"/>
                    <a:gd name="T1" fmla="*/ 0 h 46"/>
                    <a:gd name="T2" fmla="*/ 55 w 92"/>
                    <a:gd name="T3" fmla="*/ 46 h 46"/>
                    <a:gd name="T4" fmla="*/ 0 w 92"/>
                    <a:gd name="T5" fmla="*/ 29 h 46"/>
                    <a:gd name="T6" fmla="*/ 19 w 92"/>
                    <a:gd name="T7" fmla="*/ 22 h 46"/>
                    <a:gd name="T8" fmla="*/ 74 w 92"/>
                    <a:gd name="T9" fmla="*/ 5 h 46"/>
                    <a:gd name="T10" fmla="*/ 92 w 92"/>
                    <a:gd name="T11" fmla="*/ 0 h 46"/>
                    <a:gd name="T12" fmla="*/ 0 60000 65536"/>
                    <a:gd name="T13" fmla="*/ 0 60000 65536"/>
                    <a:gd name="T14" fmla="*/ 0 60000 65536"/>
                    <a:gd name="T15" fmla="*/ 0 60000 65536"/>
                    <a:gd name="T16" fmla="*/ 0 60000 65536"/>
                    <a:gd name="T17" fmla="*/ 0 60000 65536"/>
                    <a:gd name="T18" fmla="*/ 0 w 92"/>
                    <a:gd name="T19" fmla="*/ 0 h 46"/>
                    <a:gd name="T20" fmla="*/ 92 w 9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92" h="46">
                      <a:moveTo>
                        <a:pt x="92" y="0"/>
                      </a:moveTo>
                      <a:lnTo>
                        <a:pt x="55" y="46"/>
                      </a:lnTo>
                      <a:lnTo>
                        <a:pt x="0" y="29"/>
                      </a:lnTo>
                      <a:lnTo>
                        <a:pt x="19" y="22"/>
                      </a:lnTo>
                      <a:lnTo>
                        <a:pt x="74" y="5"/>
                      </a:lnTo>
                      <a:lnTo>
                        <a:pt x="92"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2046" name="Line 1383"/>
                <p:cNvSpPr>
                  <a:spLocks noChangeShapeType="1"/>
                </p:cNvSpPr>
                <p:nvPr/>
              </p:nvSpPr>
              <p:spPr bwMode="auto">
                <a:xfrm flipH="1">
                  <a:off x="4567" y="1635"/>
                  <a:ext cx="19" cy="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47" name="Line 1384"/>
                <p:cNvSpPr>
                  <a:spLocks noChangeShapeType="1"/>
                </p:cNvSpPr>
                <p:nvPr/>
              </p:nvSpPr>
              <p:spPr bwMode="auto">
                <a:xfrm>
                  <a:off x="4567" y="1642"/>
                  <a:ext cx="55"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48" name="Line 1385"/>
                <p:cNvSpPr>
                  <a:spLocks noChangeShapeType="1"/>
                </p:cNvSpPr>
                <p:nvPr/>
              </p:nvSpPr>
              <p:spPr bwMode="auto">
                <a:xfrm flipV="1">
                  <a:off x="4622" y="1613"/>
                  <a:ext cx="37" cy="4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49" name="Line 1386"/>
                <p:cNvSpPr>
                  <a:spLocks noChangeShapeType="1"/>
                </p:cNvSpPr>
                <p:nvPr/>
              </p:nvSpPr>
              <p:spPr bwMode="auto">
                <a:xfrm flipH="1">
                  <a:off x="4641" y="1613"/>
                  <a:ext cx="18" cy="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50" name="Line 1387"/>
                <p:cNvSpPr>
                  <a:spLocks noChangeShapeType="1"/>
                </p:cNvSpPr>
                <p:nvPr/>
              </p:nvSpPr>
              <p:spPr bwMode="auto">
                <a:xfrm flipH="1">
                  <a:off x="4586" y="1618"/>
                  <a:ext cx="55"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51" name="Freeform 1388"/>
                <p:cNvSpPr>
                  <a:spLocks/>
                </p:cNvSpPr>
                <p:nvPr/>
              </p:nvSpPr>
              <p:spPr bwMode="auto">
                <a:xfrm>
                  <a:off x="4518" y="1465"/>
                  <a:ext cx="89" cy="48"/>
                </a:xfrm>
                <a:custGeom>
                  <a:avLst/>
                  <a:gdLst>
                    <a:gd name="T0" fmla="*/ 89 w 89"/>
                    <a:gd name="T1" fmla="*/ 0 h 48"/>
                    <a:gd name="T2" fmla="*/ 56 w 89"/>
                    <a:gd name="T3" fmla="*/ 48 h 48"/>
                    <a:gd name="T4" fmla="*/ 0 w 89"/>
                    <a:gd name="T5" fmla="*/ 37 h 48"/>
                    <a:gd name="T6" fmla="*/ 18 w 89"/>
                    <a:gd name="T7" fmla="*/ 29 h 48"/>
                    <a:gd name="T8" fmla="*/ 72 w 89"/>
                    <a:gd name="T9" fmla="*/ 8 h 48"/>
                    <a:gd name="T10" fmla="*/ 89 w 89"/>
                    <a:gd name="T11" fmla="*/ 0 h 48"/>
                    <a:gd name="T12" fmla="*/ 0 60000 65536"/>
                    <a:gd name="T13" fmla="*/ 0 60000 65536"/>
                    <a:gd name="T14" fmla="*/ 0 60000 65536"/>
                    <a:gd name="T15" fmla="*/ 0 60000 65536"/>
                    <a:gd name="T16" fmla="*/ 0 60000 65536"/>
                    <a:gd name="T17" fmla="*/ 0 60000 65536"/>
                    <a:gd name="T18" fmla="*/ 0 w 89"/>
                    <a:gd name="T19" fmla="*/ 0 h 48"/>
                    <a:gd name="T20" fmla="*/ 89 w 8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9" h="48">
                      <a:moveTo>
                        <a:pt x="89" y="0"/>
                      </a:moveTo>
                      <a:lnTo>
                        <a:pt x="56" y="48"/>
                      </a:lnTo>
                      <a:lnTo>
                        <a:pt x="0" y="37"/>
                      </a:lnTo>
                      <a:lnTo>
                        <a:pt x="18" y="29"/>
                      </a:lnTo>
                      <a:lnTo>
                        <a:pt x="72" y="8"/>
                      </a:lnTo>
                      <a:lnTo>
                        <a:pt x="89"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2052" name="Line 1389"/>
                <p:cNvSpPr>
                  <a:spLocks noChangeShapeType="1"/>
                </p:cNvSpPr>
                <p:nvPr/>
              </p:nvSpPr>
              <p:spPr bwMode="auto">
                <a:xfrm flipH="1">
                  <a:off x="4518" y="1494"/>
                  <a:ext cx="18" cy="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53" name="Line 1390"/>
                <p:cNvSpPr>
                  <a:spLocks noChangeShapeType="1"/>
                </p:cNvSpPr>
                <p:nvPr/>
              </p:nvSpPr>
              <p:spPr bwMode="auto">
                <a:xfrm>
                  <a:off x="4518" y="1502"/>
                  <a:ext cx="56" cy="1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54" name="Line 1391"/>
                <p:cNvSpPr>
                  <a:spLocks noChangeShapeType="1"/>
                </p:cNvSpPr>
                <p:nvPr/>
              </p:nvSpPr>
              <p:spPr bwMode="auto">
                <a:xfrm flipV="1">
                  <a:off x="4574" y="1465"/>
                  <a:ext cx="33" cy="4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55" name="Line 1392"/>
                <p:cNvSpPr>
                  <a:spLocks noChangeShapeType="1"/>
                </p:cNvSpPr>
                <p:nvPr/>
              </p:nvSpPr>
              <p:spPr bwMode="auto">
                <a:xfrm flipH="1">
                  <a:off x="4590" y="1465"/>
                  <a:ext cx="17" cy="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56" name="Line 1393"/>
                <p:cNvSpPr>
                  <a:spLocks noChangeShapeType="1"/>
                </p:cNvSpPr>
                <p:nvPr/>
              </p:nvSpPr>
              <p:spPr bwMode="auto">
                <a:xfrm flipH="1">
                  <a:off x="4536" y="1473"/>
                  <a:ext cx="54" cy="2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57" name="Freeform 1394"/>
                <p:cNvSpPr>
                  <a:spLocks/>
                </p:cNvSpPr>
                <p:nvPr/>
              </p:nvSpPr>
              <p:spPr bwMode="auto">
                <a:xfrm>
                  <a:off x="3457" y="3824"/>
                  <a:ext cx="46" cy="90"/>
                </a:xfrm>
                <a:custGeom>
                  <a:avLst/>
                  <a:gdLst>
                    <a:gd name="T0" fmla="*/ 15 w 46"/>
                    <a:gd name="T1" fmla="*/ 0 h 90"/>
                    <a:gd name="T2" fmla="*/ 21 w 46"/>
                    <a:gd name="T3" fmla="*/ 18 h 90"/>
                    <a:gd name="T4" fmla="*/ 40 w 46"/>
                    <a:gd name="T5" fmla="*/ 72 h 90"/>
                    <a:gd name="T6" fmla="*/ 46 w 46"/>
                    <a:gd name="T7" fmla="*/ 90 h 90"/>
                    <a:gd name="T8" fmla="*/ 0 w 46"/>
                    <a:gd name="T9" fmla="*/ 56 h 90"/>
                    <a:gd name="T10" fmla="*/ 15 w 46"/>
                    <a:gd name="T11" fmla="*/ 0 h 90"/>
                    <a:gd name="T12" fmla="*/ 0 60000 65536"/>
                    <a:gd name="T13" fmla="*/ 0 60000 65536"/>
                    <a:gd name="T14" fmla="*/ 0 60000 65536"/>
                    <a:gd name="T15" fmla="*/ 0 60000 65536"/>
                    <a:gd name="T16" fmla="*/ 0 60000 65536"/>
                    <a:gd name="T17" fmla="*/ 0 60000 65536"/>
                    <a:gd name="T18" fmla="*/ 0 w 46"/>
                    <a:gd name="T19" fmla="*/ 0 h 90"/>
                    <a:gd name="T20" fmla="*/ 46 w 46"/>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46" h="90">
                      <a:moveTo>
                        <a:pt x="15" y="0"/>
                      </a:moveTo>
                      <a:lnTo>
                        <a:pt x="21" y="18"/>
                      </a:lnTo>
                      <a:lnTo>
                        <a:pt x="40" y="72"/>
                      </a:lnTo>
                      <a:lnTo>
                        <a:pt x="46" y="90"/>
                      </a:lnTo>
                      <a:lnTo>
                        <a:pt x="0" y="56"/>
                      </a:lnTo>
                      <a:lnTo>
                        <a:pt x="15"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058" name="Line 1395"/>
                <p:cNvSpPr>
                  <a:spLocks noChangeShapeType="1"/>
                </p:cNvSpPr>
                <p:nvPr/>
              </p:nvSpPr>
              <p:spPr bwMode="auto">
                <a:xfrm flipH="1" flipV="1">
                  <a:off x="3472" y="3824"/>
                  <a:ext cx="6"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59" name="Line 1396"/>
                <p:cNvSpPr>
                  <a:spLocks noChangeShapeType="1"/>
                </p:cNvSpPr>
                <p:nvPr/>
              </p:nvSpPr>
              <p:spPr bwMode="auto">
                <a:xfrm flipH="1">
                  <a:off x="3457" y="3824"/>
                  <a:ext cx="15" cy="5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60" name="Line 1397"/>
                <p:cNvSpPr>
                  <a:spLocks noChangeShapeType="1"/>
                </p:cNvSpPr>
                <p:nvPr/>
              </p:nvSpPr>
              <p:spPr bwMode="auto">
                <a:xfrm>
                  <a:off x="3457" y="3880"/>
                  <a:ext cx="46" cy="3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61" name="Line 1398"/>
                <p:cNvSpPr>
                  <a:spLocks noChangeShapeType="1"/>
                </p:cNvSpPr>
                <p:nvPr/>
              </p:nvSpPr>
              <p:spPr bwMode="auto">
                <a:xfrm flipH="1" flipV="1">
                  <a:off x="3497" y="3896"/>
                  <a:ext cx="6"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62" name="Line 1399"/>
                <p:cNvSpPr>
                  <a:spLocks noChangeShapeType="1"/>
                </p:cNvSpPr>
                <p:nvPr/>
              </p:nvSpPr>
              <p:spPr bwMode="auto">
                <a:xfrm flipH="1" flipV="1">
                  <a:off x="3478" y="3842"/>
                  <a:ext cx="19" cy="5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63" name="Freeform 1400"/>
                <p:cNvSpPr>
                  <a:spLocks/>
                </p:cNvSpPr>
                <p:nvPr/>
              </p:nvSpPr>
              <p:spPr bwMode="auto">
                <a:xfrm>
                  <a:off x="4001" y="3525"/>
                  <a:ext cx="60" cy="74"/>
                </a:xfrm>
                <a:custGeom>
                  <a:avLst/>
                  <a:gdLst>
                    <a:gd name="T0" fmla="*/ 0 w 60"/>
                    <a:gd name="T1" fmla="*/ 0 h 74"/>
                    <a:gd name="T2" fmla="*/ 11 w 60"/>
                    <a:gd name="T3" fmla="*/ 15 h 74"/>
                    <a:gd name="T4" fmla="*/ 48 w 60"/>
                    <a:gd name="T5" fmla="*/ 59 h 74"/>
                    <a:gd name="T6" fmla="*/ 60 w 60"/>
                    <a:gd name="T7" fmla="*/ 74 h 74"/>
                    <a:gd name="T8" fmla="*/ 5 w 60"/>
                    <a:gd name="T9" fmla="*/ 57 h 74"/>
                    <a:gd name="T10" fmla="*/ 0 w 60"/>
                    <a:gd name="T11" fmla="*/ 0 h 74"/>
                    <a:gd name="T12" fmla="*/ 0 60000 65536"/>
                    <a:gd name="T13" fmla="*/ 0 60000 65536"/>
                    <a:gd name="T14" fmla="*/ 0 60000 65536"/>
                    <a:gd name="T15" fmla="*/ 0 60000 65536"/>
                    <a:gd name="T16" fmla="*/ 0 60000 65536"/>
                    <a:gd name="T17" fmla="*/ 0 60000 65536"/>
                    <a:gd name="T18" fmla="*/ 0 w 60"/>
                    <a:gd name="T19" fmla="*/ 0 h 74"/>
                    <a:gd name="T20" fmla="*/ 60 w 6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60" h="74">
                      <a:moveTo>
                        <a:pt x="0" y="0"/>
                      </a:moveTo>
                      <a:lnTo>
                        <a:pt x="11" y="15"/>
                      </a:lnTo>
                      <a:lnTo>
                        <a:pt x="48" y="59"/>
                      </a:lnTo>
                      <a:lnTo>
                        <a:pt x="60" y="74"/>
                      </a:lnTo>
                      <a:lnTo>
                        <a:pt x="5" y="57"/>
                      </a:lnTo>
                      <a:lnTo>
                        <a:pt x="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064" name="Line 1401"/>
                <p:cNvSpPr>
                  <a:spLocks noChangeShapeType="1"/>
                </p:cNvSpPr>
                <p:nvPr/>
              </p:nvSpPr>
              <p:spPr bwMode="auto">
                <a:xfrm flipH="1" flipV="1">
                  <a:off x="4001" y="3525"/>
                  <a:ext cx="11"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65" name="Line 1402"/>
                <p:cNvSpPr>
                  <a:spLocks noChangeShapeType="1"/>
                </p:cNvSpPr>
                <p:nvPr/>
              </p:nvSpPr>
              <p:spPr bwMode="auto">
                <a:xfrm>
                  <a:off x="4001" y="3525"/>
                  <a:ext cx="5"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66" name="Line 1403"/>
                <p:cNvSpPr>
                  <a:spLocks noChangeShapeType="1"/>
                </p:cNvSpPr>
                <p:nvPr/>
              </p:nvSpPr>
              <p:spPr bwMode="auto">
                <a:xfrm>
                  <a:off x="4006" y="3582"/>
                  <a:ext cx="55"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67" name="Line 1404"/>
                <p:cNvSpPr>
                  <a:spLocks noChangeShapeType="1"/>
                </p:cNvSpPr>
                <p:nvPr/>
              </p:nvSpPr>
              <p:spPr bwMode="auto">
                <a:xfrm flipH="1" flipV="1">
                  <a:off x="4049" y="3584"/>
                  <a:ext cx="12"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68" name="Line 1405"/>
                <p:cNvSpPr>
                  <a:spLocks noChangeShapeType="1"/>
                </p:cNvSpPr>
                <p:nvPr/>
              </p:nvSpPr>
              <p:spPr bwMode="auto">
                <a:xfrm flipH="1" flipV="1">
                  <a:off x="4012" y="3540"/>
                  <a:ext cx="37" cy="4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69" name="Freeform 1406"/>
                <p:cNvSpPr>
                  <a:spLocks/>
                </p:cNvSpPr>
                <p:nvPr/>
              </p:nvSpPr>
              <p:spPr bwMode="auto">
                <a:xfrm>
                  <a:off x="4467" y="2934"/>
                  <a:ext cx="86" cy="49"/>
                </a:xfrm>
                <a:custGeom>
                  <a:avLst/>
                  <a:gdLst>
                    <a:gd name="T0" fmla="*/ 0 w 86"/>
                    <a:gd name="T1" fmla="*/ 0 h 49"/>
                    <a:gd name="T2" fmla="*/ 18 w 86"/>
                    <a:gd name="T3" fmla="*/ 9 h 49"/>
                    <a:gd name="T4" fmla="*/ 69 w 86"/>
                    <a:gd name="T5" fmla="*/ 34 h 49"/>
                    <a:gd name="T6" fmla="*/ 86 w 86"/>
                    <a:gd name="T7" fmla="*/ 42 h 49"/>
                    <a:gd name="T8" fmla="*/ 28 w 86"/>
                    <a:gd name="T9" fmla="*/ 49 h 49"/>
                    <a:gd name="T10" fmla="*/ 0 w 86"/>
                    <a:gd name="T11" fmla="*/ 0 h 49"/>
                    <a:gd name="T12" fmla="*/ 0 60000 65536"/>
                    <a:gd name="T13" fmla="*/ 0 60000 65536"/>
                    <a:gd name="T14" fmla="*/ 0 60000 65536"/>
                    <a:gd name="T15" fmla="*/ 0 60000 65536"/>
                    <a:gd name="T16" fmla="*/ 0 60000 65536"/>
                    <a:gd name="T17" fmla="*/ 0 60000 65536"/>
                    <a:gd name="T18" fmla="*/ 0 w 86"/>
                    <a:gd name="T19" fmla="*/ 0 h 49"/>
                    <a:gd name="T20" fmla="*/ 86 w 86"/>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6" h="49">
                      <a:moveTo>
                        <a:pt x="0" y="0"/>
                      </a:moveTo>
                      <a:lnTo>
                        <a:pt x="18" y="9"/>
                      </a:lnTo>
                      <a:lnTo>
                        <a:pt x="69" y="34"/>
                      </a:lnTo>
                      <a:lnTo>
                        <a:pt x="86" y="42"/>
                      </a:lnTo>
                      <a:lnTo>
                        <a:pt x="28" y="49"/>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2070" name="Line 1407"/>
                <p:cNvSpPr>
                  <a:spLocks noChangeShapeType="1"/>
                </p:cNvSpPr>
                <p:nvPr/>
              </p:nvSpPr>
              <p:spPr bwMode="auto">
                <a:xfrm flipH="1" flipV="1">
                  <a:off x="4467" y="2934"/>
                  <a:ext cx="18" cy="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71" name="Line 1408"/>
                <p:cNvSpPr>
                  <a:spLocks noChangeShapeType="1"/>
                </p:cNvSpPr>
                <p:nvPr/>
              </p:nvSpPr>
              <p:spPr bwMode="auto">
                <a:xfrm>
                  <a:off x="4467" y="2934"/>
                  <a:ext cx="28" cy="4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72" name="Line 1409"/>
                <p:cNvSpPr>
                  <a:spLocks noChangeShapeType="1"/>
                </p:cNvSpPr>
                <p:nvPr/>
              </p:nvSpPr>
              <p:spPr bwMode="auto">
                <a:xfrm flipV="1">
                  <a:off x="4495" y="2976"/>
                  <a:ext cx="58" cy="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73" name="Line 1410"/>
                <p:cNvSpPr>
                  <a:spLocks noChangeShapeType="1"/>
                </p:cNvSpPr>
                <p:nvPr/>
              </p:nvSpPr>
              <p:spPr bwMode="auto">
                <a:xfrm flipH="1" flipV="1">
                  <a:off x="4536" y="2968"/>
                  <a:ext cx="17" cy="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74" name="Line 1411"/>
                <p:cNvSpPr>
                  <a:spLocks noChangeShapeType="1"/>
                </p:cNvSpPr>
                <p:nvPr/>
              </p:nvSpPr>
              <p:spPr bwMode="auto">
                <a:xfrm flipH="1" flipV="1">
                  <a:off x="4485" y="2943"/>
                  <a:ext cx="51" cy="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75" name="Freeform 1412"/>
                <p:cNvSpPr>
                  <a:spLocks/>
                </p:cNvSpPr>
                <p:nvPr/>
              </p:nvSpPr>
              <p:spPr bwMode="auto">
                <a:xfrm>
                  <a:off x="1663" y="3495"/>
                  <a:ext cx="62" cy="74"/>
                </a:xfrm>
                <a:custGeom>
                  <a:avLst/>
                  <a:gdLst>
                    <a:gd name="T0" fmla="*/ 62 w 62"/>
                    <a:gd name="T1" fmla="*/ 0 h 74"/>
                    <a:gd name="T2" fmla="*/ 49 w 62"/>
                    <a:gd name="T3" fmla="*/ 15 h 74"/>
                    <a:gd name="T4" fmla="*/ 11 w 62"/>
                    <a:gd name="T5" fmla="*/ 59 h 74"/>
                    <a:gd name="T6" fmla="*/ 0 w 62"/>
                    <a:gd name="T7" fmla="*/ 74 h 74"/>
                    <a:gd name="T8" fmla="*/ 6 w 62"/>
                    <a:gd name="T9" fmla="*/ 16 h 74"/>
                    <a:gd name="T10" fmla="*/ 62 w 62"/>
                    <a:gd name="T11" fmla="*/ 0 h 74"/>
                    <a:gd name="T12" fmla="*/ 0 60000 65536"/>
                    <a:gd name="T13" fmla="*/ 0 60000 65536"/>
                    <a:gd name="T14" fmla="*/ 0 60000 65536"/>
                    <a:gd name="T15" fmla="*/ 0 60000 65536"/>
                    <a:gd name="T16" fmla="*/ 0 60000 65536"/>
                    <a:gd name="T17" fmla="*/ 0 60000 65536"/>
                    <a:gd name="T18" fmla="*/ 0 w 62"/>
                    <a:gd name="T19" fmla="*/ 0 h 74"/>
                    <a:gd name="T20" fmla="*/ 62 w 6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62" h="74">
                      <a:moveTo>
                        <a:pt x="62" y="0"/>
                      </a:moveTo>
                      <a:lnTo>
                        <a:pt x="49" y="15"/>
                      </a:lnTo>
                      <a:lnTo>
                        <a:pt x="11" y="59"/>
                      </a:lnTo>
                      <a:lnTo>
                        <a:pt x="0" y="74"/>
                      </a:lnTo>
                      <a:lnTo>
                        <a:pt x="6" y="16"/>
                      </a:lnTo>
                      <a:lnTo>
                        <a:pt x="62"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2076" name="Line 1413"/>
                <p:cNvSpPr>
                  <a:spLocks noChangeShapeType="1"/>
                </p:cNvSpPr>
                <p:nvPr/>
              </p:nvSpPr>
              <p:spPr bwMode="auto">
                <a:xfrm flipV="1">
                  <a:off x="1712" y="3495"/>
                  <a:ext cx="13"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77" name="Line 1414"/>
                <p:cNvSpPr>
                  <a:spLocks noChangeShapeType="1"/>
                </p:cNvSpPr>
                <p:nvPr/>
              </p:nvSpPr>
              <p:spPr bwMode="auto">
                <a:xfrm flipH="1">
                  <a:off x="1669" y="3495"/>
                  <a:ext cx="56" cy="1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78" name="Line 1415"/>
                <p:cNvSpPr>
                  <a:spLocks noChangeShapeType="1"/>
                </p:cNvSpPr>
                <p:nvPr/>
              </p:nvSpPr>
              <p:spPr bwMode="auto">
                <a:xfrm flipH="1">
                  <a:off x="1663" y="3511"/>
                  <a:ext cx="6"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79" name="Line 1416"/>
                <p:cNvSpPr>
                  <a:spLocks noChangeShapeType="1"/>
                </p:cNvSpPr>
                <p:nvPr/>
              </p:nvSpPr>
              <p:spPr bwMode="auto">
                <a:xfrm flipV="1">
                  <a:off x="1663" y="3554"/>
                  <a:ext cx="11"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80" name="Line 1417"/>
                <p:cNvSpPr>
                  <a:spLocks noChangeShapeType="1"/>
                </p:cNvSpPr>
                <p:nvPr/>
              </p:nvSpPr>
              <p:spPr bwMode="auto">
                <a:xfrm flipV="1">
                  <a:off x="1674" y="3510"/>
                  <a:ext cx="38" cy="4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81" name="Freeform 1418"/>
                <p:cNvSpPr>
                  <a:spLocks/>
                </p:cNvSpPr>
                <p:nvPr/>
              </p:nvSpPr>
              <p:spPr bwMode="auto">
                <a:xfrm>
                  <a:off x="4630" y="1918"/>
                  <a:ext cx="96" cy="39"/>
                </a:xfrm>
                <a:custGeom>
                  <a:avLst/>
                  <a:gdLst>
                    <a:gd name="T0" fmla="*/ 96 w 96"/>
                    <a:gd name="T1" fmla="*/ 0 h 39"/>
                    <a:gd name="T2" fmla="*/ 53 w 96"/>
                    <a:gd name="T3" fmla="*/ 39 h 39"/>
                    <a:gd name="T4" fmla="*/ 0 w 96"/>
                    <a:gd name="T5" fmla="*/ 13 h 39"/>
                    <a:gd name="T6" fmla="*/ 20 w 96"/>
                    <a:gd name="T7" fmla="*/ 10 h 39"/>
                    <a:gd name="T8" fmla="*/ 77 w 96"/>
                    <a:gd name="T9" fmla="*/ 2 h 39"/>
                    <a:gd name="T10" fmla="*/ 96 w 96"/>
                    <a:gd name="T11" fmla="*/ 0 h 39"/>
                    <a:gd name="T12" fmla="*/ 0 60000 65536"/>
                    <a:gd name="T13" fmla="*/ 0 60000 65536"/>
                    <a:gd name="T14" fmla="*/ 0 60000 65536"/>
                    <a:gd name="T15" fmla="*/ 0 60000 65536"/>
                    <a:gd name="T16" fmla="*/ 0 60000 65536"/>
                    <a:gd name="T17" fmla="*/ 0 60000 65536"/>
                    <a:gd name="T18" fmla="*/ 0 w 96"/>
                    <a:gd name="T19" fmla="*/ 0 h 39"/>
                    <a:gd name="T20" fmla="*/ 96 w 9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96" h="39">
                      <a:moveTo>
                        <a:pt x="96" y="0"/>
                      </a:moveTo>
                      <a:lnTo>
                        <a:pt x="53" y="39"/>
                      </a:lnTo>
                      <a:lnTo>
                        <a:pt x="0" y="13"/>
                      </a:lnTo>
                      <a:lnTo>
                        <a:pt x="20" y="10"/>
                      </a:lnTo>
                      <a:lnTo>
                        <a:pt x="77" y="2"/>
                      </a:lnTo>
                      <a:lnTo>
                        <a:pt x="96"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2082" name="Line 1419"/>
                <p:cNvSpPr>
                  <a:spLocks noChangeShapeType="1"/>
                </p:cNvSpPr>
                <p:nvPr/>
              </p:nvSpPr>
              <p:spPr bwMode="auto">
                <a:xfrm flipH="1">
                  <a:off x="4630" y="1928"/>
                  <a:ext cx="20" cy="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83" name="Line 1420"/>
                <p:cNvSpPr>
                  <a:spLocks noChangeShapeType="1"/>
                </p:cNvSpPr>
                <p:nvPr/>
              </p:nvSpPr>
              <p:spPr bwMode="auto">
                <a:xfrm>
                  <a:off x="4630" y="1931"/>
                  <a:ext cx="53" cy="2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84" name="Line 1421"/>
                <p:cNvSpPr>
                  <a:spLocks noChangeShapeType="1"/>
                </p:cNvSpPr>
                <p:nvPr/>
              </p:nvSpPr>
              <p:spPr bwMode="auto">
                <a:xfrm flipV="1">
                  <a:off x="4683" y="1918"/>
                  <a:ext cx="43" cy="3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85" name="Line 1422"/>
                <p:cNvSpPr>
                  <a:spLocks noChangeShapeType="1"/>
                </p:cNvSpPr>
                <p:nvPr/>
              </p:nvSpPr>
              <p:spPr bwMode="auto">
                <a:xfrm flipH="1">
                  <a:off x="4707" y="1918"/>
                  <a:ext cx="19" cy="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86" name="Line 1423"/>
                <p:cNvSpPr>
                  <a:spLocks noChangeShapeType="1"/>
                </p:cNvSpPr>
                <p:nvPr/>
              </p:nvSpPr>
              <p:spPr bwMode="auto">
                <a:xfrm flipH="1">
                  <a:off x="4650" y="1920"/>
                  <a:ext cx="57" cy="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87" name="Freeform 1424"/>
                <p:cNvSpPr>
                  <a:spLocks/>
                </p:cNvSpPr>
                <p:nvPr/>
              </p:nvSpPr>
              <p:spPr bwMode="auto">
                <a:xfrm>
                  <a:off x="4638" y="1982"/>
                  <a:ext cx="96" cy="37"/>
                </a:xfrm>
                <a:custGeom>
                  <a:avLst/>
                  <a:gdLst>
                    <a:gd name="T0" fmla="*/ 96 w 96"/>
                    <a:gd name="T1" fmla="*/ 0 h 37"/>
                    <a:gd name="T2" fmla="*/ 50 w 96"/>
                    <a:gd name="T3" fmla="*/ 37 h 37"/>
                    <a:gd name="T4" fmla="*/ 0 w 96"/>
                    <a:gd name="T5" fmla="*/ 9 h 37"/>
                    <a:gd name="T6" fmla="*/ 18 w 96"/>
                    <a:gd name="T7" fmla="*/ 7 h 37"/>
                    <a:gd name="T8" fmla="*/ 76 w 96"/>
                    <a:gd name="T9" fmla="*/ 1 h 37"/>
                    <a:gd name="T10" fmla="*/ 96 w 96"/>
                    <a:gd name="T11" fmla="*/ 0 h 37"/>
                    <a:gd name="T12" fmla="*/ 0 60000 65536"/>
                    <a:gd name="T13" fmla="*/ 0 60000 65536"/>
                    <a:gd name="T14" fmla="*/ 0 60000 65536"/>
                    <a:gd name="T15" fmla="*/ 0 60000 65536"/>
                    <a:gd name="T16" fmla="*/ 0 60000 65536"/>
                    <a:gd name="T17" fmla="*/ 0 60000 65536"/>
                    <a:gd name="T18" fmla="*/ 0 w 96"/>
                    <a:gd name="T19" fmla="*/ 0 h 37"/>
                    <a:gd name="T20" fmla="*/ 96 w 9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96" h="37">
                      <a:moveTo>
                        <a:pt x="96" y="0"/>
                      </a:moveTo>
                      <a:lnTo>
                        <a:pt x="50" y="37"/>
                      </a:lnTo>
                      <a:lnTo>
                        <a:pt x="0" y="9"/>
                      </a:lnTo>
                      <a:lnTo>
                        <a:pt x="18" y="7"/>
                      </a:lnTo>
                      <a:lnTo>
                        <a:pt x="76" y="1"/>
                      </a:lnTo>
                      <a:lnTo>
                        <a:pt x="96"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2088" name="Line 1425"/>
                <p:cNvSpPr>
                  <a:spLocks noChangeShapeType="1"/>
                </p:cNvSpPr>
                <p:nvPr/>
              </p:nvSpPr>
              <p:spPr bwMode="auto">
                <a:xfrm flipH="1">
                  <a:off x="4638" y="1989"/>
                  <a:ext cx="18" cy="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89" name="Line 1426"/>
                <p:cNvSpPr>
                  <a:spLocks noChangeShapeType="1"/>
                </p:cNvSpPr>
                <p:nvPr/>
              </p:nvSpPr>
              <p:spPr bwMode="auto">
                <a:xfrm>
                  <a:off x="4638" y="1991"/>
                  <a:ext cx="50" cy="2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90" name="Line 1427"/>
                <p:cNvSpPr>
                  <a:spLocks noChangeShapeType="1"/>
                </p:cNvSpPr>
                <p:nvPr/>
              </p:nvSpPr>
              <p:spPr bwMode="auto">
                <a:xfrm flipV="1">
                  <a:off x="4688" y="1982"/>
                  <a:ext cx="46" cy="3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91" name="Line 1428"/>
                <p:cNvSpPr>
                  <a:spLocks noChangeShapeType="1"/>
                </p:cNvSpPr>
                <p:nvPr/>
              </p:nvSpPr>
              <p:spPr bwMode="auto">
                <a:xfrm flipH="1">
                  <a:off x="4714" y="1982"/>
                  <a:ext cx="20" cy="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92" name="Line 1429"/>
                <p:cNvSpPr>
                  <a:spLocks noChangeShapeType="1"/>
                </p:cNvSpPr>
                <p:nvPr/>
              </p:nvSpPr>
              <p:spPr bwMode="auto">
                <a:xfrm flipH="1">
                  <a:off x="4656" y="1983"/>
                  <a:ext cx="58" cy="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93" name="Freeform 1430"/>
                <p:cNvSpPr>
                  <a:spLocks/>
                </p:cNvSpPr>
                <p:nvPr/>
              </p:nvSpPr>
              <p:spPr bwMode="auto">
                <a:xfrm>
                  <a:off x="1153" y="2809"/>
                  <a:ext cx="89" cy="49"/>
                </a:xfrm>
                <a:custGeom>
                  <a:avLst/>
                  <a:gdLst>
                    <a:gd name="T0" fmla="*/ 33 w 89"/>
                    <a:gd name="T1" fmla="*/ 0 h 49"/>
                    <a:gd name="T2" fmla="*/ 89 w 89"/>
                    <a:gd name="T3" fmla="*/ 12 h 49"/>
                    <a:gd name="T4" fmla="*/ 72 w 89"/>
                    <a:gd name="T5" fmla="*/ 20 h 49"/>
                    <a:gd name="T6" fmla="*/ 19 w 89"/>
                    <a:gd name="T7" fmla="*/ 41 h 49"/>
                    <a:gd name="T8" fmla="*/ 0 w 89"/>
                    <a:gd name="T9" fmla="*/ 49 h 49"/>
                    <a:gd name="T10" fmla="*/ 33 w 89"/>
                    <a:gd name="T11" fmla="*/ 0 h 49"/>
                    <a:gd name="T12" fmla="*/ 0 60000 65536"/>
                    <a:gd name="T13" fmla="*/ 0 60000 65536"/>
                    <a:gd name="T14" fmla="*/ 0 60000 65536"/>
                    <a:gd name="T15" fmla="*/ 0 60000 65536"/>
                    <a:gd name="T16" fmla="*/ 0 60000 65536"/>
                    <a:gd name="T17" fmla="*/ 0 60000 65536"/>
                    <a:gd name="T18" fmla="*/ 0 w 89"/>
                    <a:gd name="T19" fmla="*/ 0 h 49"/>
                    <a:gd name="T20" fmla="*/ 89 w 8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9" h="49">
                      <a:moveTo>
                        <a:pt x="33" y="0"/>
                      </a:moveTo>
                      <a:lnTo>
                        <a:pt x="89" y="12"/>
                      </a:lnTo>
                      <a:lnTo>
                        <a:pt x="72" y="20"/>
                      </a:lnTo>
                      <a:lnTo>
                        <a:pt x="19" y="41"/>
                      </a:lnTo>
                      <a:lnTo>
                        <a:pt x="0" y="49"/>
                      </a:lnTo>
                      <a:lnTo>
                        <a:pt x="33"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2094" name="Line 1431"/>
                <p:cNvSpPr>
                  <a:spLocks noChangeShapeType="1"/>
                </p:cNvSpPr>
                <p:nvPr/>
              </p:nvSpPr>
              <p:spPr bwMode="auto">
                <a:xfrm flipV="1">
                  <a:off x="1225" y="2821"/>
                  <a:ext cx="17" cy="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95" name="Line 1432"/>
                <p:cNvSpPr>
                  <a:spLocks noChangeShapeType="1"/>
                </p:cNvSpPr>
                <p:nvPr/>
              </p:nvSpPr>
              <p:spPr bwMode="auto">
                <a:xfrm flipH="1" flipV="1">
                  <a:off x="1186" y="2809"/>
                  <a:ext cx="56" cy="1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96" name="Line 1433"/>
                <p:cNvSpPr>
                  <a:spLocks noChangeShapeType="1"/>
                </p:cNvSpPr>
                <p:nvPr/>
              </p:nvSpPr>
              <p:spPr bwMode="auto">
                <a:xfrm flipH="1">
                  <a:off x="1153" y="2809"/>
                  <a:ext cx="33" cy="4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97" name="Line 1434"/>
                <p:cNvSpPr>
                  <a:spLocks noChangeShapeType="1"/>
                </p:cNvSpPr>
                <p:nvPr/>
              </p:nvSpPr>
              <p:spPr bwMode="auto">
                <a:xfrm flipV="1">
                  <a:off x="1153" y="2850"/>
                  <a:ext cx="19" cy="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98" name="Line 1435"/>
                <p:cNvSpPr>
                  <a:spLocks noChangeShapeType="1"/>
                </p:cNvSpPr>
                <p:nvPr/>
              </p:nvSpPr>
              <p:spPr bwMode="auto">
                <a:xfrm flipV="1">
                  <a:off x="1172" y="2829"/>
                  <a:ext cx="53" cy="2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99" name="Freeform 1436"/>
                <p:cNvSpPr>
                  <a:spLocks/>
                </p:cNvSpPr>
                <p:nvPr/>
              </p:nvSpPr>
              <p:spPr bwMode="auto">
                <a:xfrm>
                  <a:off x="1304" y="3097"/>
                  <a:ext cx="81" cy="53"/>
                </a:xfrm>
                <a:custGeom>
                  <a:avLst/>
                  <a:gdLst>
                    <a:gd name="T0" fmla="*/ 23 w 81"/>
                    <a:gd name="T1" fmla="*/ 0 h 53"/>
                    <a:gd name="T2" fmla="*/ 81 w 81"/>
                    <a:gd name="T3" fmla="*/ 2 h 53"/>
                    <a:gd name="T4" fmla="*/ 64 w 81"/>
                    <a:gd name="T5" fmla="*/ 12 h 53"/>
                    <a:gd name="T6" fmla="*/ 16 w 81"/>
                    <a:gd name="T7" fmla="*/ 44 h 53"/>
                    <a:gd name="T8" fmla="*/ 0 w 81"/>
                    <a:gd name="T9" fmla="*/ 53 h 53"/>
                    <a:gd name="T10" fmla="*/ 23 w 81"/>
                    <a:gd name="T11" fmla="*/ 0 h 53"/>
                    <a:gd name="T12" fmla="*/ 0 60000 65536"/>
                    <a:gd name="T13" fmla="*/ 0 60000 65536"/>
                    <a:gd name="T14" fmla="*/ 0 60000 65536"/>
                    <a:gd name="T15" fmla="*/ 0 60000 65536"/>
                    <a:gd name="T16" fmla="*/ 0 60000 65536"/>
                    <a:gd name="T17" fmla="*/ 0 60000 65536"/>
                    <a:gd name="T18" fmla="*/ 0 w 81"/>
                    <a:gd name="T19" fmla="*/ 0 h 53"/>
                    <a:gd name="T20" fmla="*/ 81 w 81"/>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81" h="53">
                      <a:moveTo>
                        <a:pt x="23" y="0"/>
                      </a:moveTo>
                      <a:lnTo>
                        <a:pt x="81" y="2"/>
                      </a:lnTo>
                      <a:lnTo>
                        <a:pt x="64" y="12"/>
                      </a:lnTo>
                      <a:lnTo>
                        <a:pt x="16" y="44"/>
                      </a:lnTo>
                      <a:lnTo>
                        <a:pt x="0" y="53"/>
                      </a:lnTo>
                      <a:lnTo>
                        <a:pt x="23"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2100" name="Line 1437"/>
                <p:cNvSpPr>
                  <a:spLocks noChangeShapeType="1"/>
                </p:cNvSpPr>
                <p:nvPr/>
              </p:nvSpPr>
              <p:spPr bwMode="auto">
                <a:xfrm flipV="1">
                  <a:off x="1368" y="3099"/>
                  <a:ext cx="17" cy="1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01" name="Line 1438"/>
                <p:cNvSpPr>
                  <a:spLocks noChangeShapeType="1"/>
                </p:cNvSpPr>
                <p:nvPr/>
              </p:nvSpPr>
              <p:spPr bwMode="auto">
                <a:xfrm flipH="1" flipV="1">
                  <a:off x="1327" y="3097"/>
                  <a:ext cx="58" cy="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02" name="Line 1439"/>
                <p:cNvSpPr>
                  <a:spLocks noChangeShapeType="1"/>
                </p:cNvSpPr>
                <p:nvPr/>
              </p:nvSpPr>
              <p:spPr bwMode="auto">
                <a:xfrm flipH="1">
                  <a:off x="1304" y="3097"/>
                  <a:ext cx="23" cy="5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03" name="Line 1440"/>
                <p:cNvSpPr>
                  <a:spLocks noChangeShapeType="1"/>
                </p:cNvSpPr>
                <p:nvPr/>
              </p:nvSpPr>
              <p:spPr bwMode="auto">
                <a:xfrm flipV="1">
                  <a:off x="1304" y="3141"/>
                  <a:ext cx="16" cy="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04" name="Line 1441"/>
                <p:cNvSpPr>
                  <a:spLocks noChangeShapeType="1"/>
                </p:cNvSpPr>
                <p:nvPr/>
              </p:nvSpPr>
              <p:spPr bwMode="auto">
                <a:xfrm flipV="1">
                  <a:off x="1320" y="3109"/>
                  <a:ext cx="48" cy="3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05" name="Freeform 1442"/>
                <p:cNvSpPr>
                  <a:spLocks/>
                </p:cNvSpPr>
                <p:nvPr/>
              </p:nvSpPr>
              <p:spPr bwMode="auto">
                <a:xfrm>
                  <a:off x="1032" y="2343"/>
                  <a:ext cx="95" cy="37"/>
                </a:xfrm>
                <a:custGeom>
                  <a:avLst/>
                  <a:gdLst>
                    <a:gd name="T0" fmla="*/ 44 w 95"/>
                    <a:gd name="T1" fmla="*/ 0 h 37"/>
                    <a:gd name="T2" fmla="*/ 95 w 95"/>
                    <a:gd name="T3" fmla="*/ 25 h 37"/>
                    <a:gd name="T4" fmla="*/ 75 w 95"/>
                    <a:gd name="T5" fmla="*/ 28 h 37"/>
                    <a:gd name="T6" fmla="*/ 18 w 95"/>
                    <a:gd name="T7" fmla="*/ 34 h 37"/>
                    <a:gd name="T8" fmla="*/ 0 w 95"/>
                    <a:gd name="T9" fmla="*/ 37 h 37"/>
                    <a:gd name="T10" fmla="*/ 44 w 95"/>
                    <a:gd name="T11" fmla="*/ 0 h 37"/>
                    <a:gd name="T12" fmla="*/ 0 60000 65536"/>
                    <a:gd name="T13" fmla="*/ 0 60000 65536"/>
                    <a:gd name="T14" fmla="*/ 0 60000 65536"/>
                    <a:gd name="T15" fmla="*/ 0 60000 65536"/>
                    <a:gd name="T16" fmla="*/ 0 60000 65536"/>
                    <a:gd name="T17" fmla="*/ 0 60000 65536"/>
                    <a:gd name="T18" fmla="*/ 0 w 95"/>
                    <a:gd name="T19" fmla="*/ 0 h 37"/>
                    <a:gd name="T20" fmla="*/ 95 w 9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95" h="37">
                      <a:moveTo>
                        <a:pt x="44" y="0"/>
                      </a:moveTo>
                      <a:lnTo>
                        <a:pt x="95" y="25"/>
                      </a:lnTo>
                      <a:lnTo>
                        <a:pt x="75" y="28"/>
                      </a:lnTo>
                      <a:lnTo>
                        <a:pt x="18" y="34"/>
                      </a:lnTo>
                      <a:lnTo>
                        <a:pt x="0" y="37"/>
                      </a:lnTo>
                      <a:lnTo>
                        <a:pt x="44"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2106" name="Line 1443"/>
                <p:cNvSpPr>
                  <a:spLocks noChangeShapeType="1"/>
                </p:cNvSpPr>
                <p:nvPr/>
              </p:nvSpPr>
              <p:spPr bwMode="auto">
                <a:xfrm flipV="1">
                  <a:off x="1107" y="2368"/>
                  <a:ext cx="20" cy="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07" name="Line 1444"/>
                <p:cNvSpPr>
                  <a:spLocks noChangeShapeType="1"/>
                </p:cNvSpPr>
                <p:nvPr/>
              </p:nvSpPr>
              <p:spPr bwMode="auto">
                <a:xfrm flipH="1" flipV="1">
                  <a:off x="1076" y="2343"/>
                  <a:ext cx="51" cy="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08" name="Line 1445"/>
                <p:cNvSpPr>
                  <a:spLocks noChangeShapeType="1"/>
                </p:cNvSpPr>
                <p:nvPr/>
              </p:nvSpPr>
              <p:spPr bwMode="auto">
                <a:xfrm flipH="1">
                  <a:off x="1032" y="2343"/>
                  <a:ext cx="44" cy="3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09" name="Line 1446"/>
                <p:cNvSpPr>
                  <a:spLocks noChangeShapeType="1"/>
                </p:cNvSpPr>
                <p:nvPr/>
              </p:nvSpPr>
              <p:spPr bwMode="auto">
                <a:xfrm flipV="1">
                  <a:off x="1032" y="2377"/>
                  <a:ext cx="18" cy="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10" name="Line 1447"/>
                <p:cNvSpPr>
                  <a:spLocks noChangeShapeType="1"/>
                </p:cNvSpPr>
                <p:nvPr/>
              </p:nvSpPr>
              <p:spPr bwMode="auto">
                <a:xfrm flipV="1">
                  <a:off x="1050" y="2371"/>
                  <a:ext cx="57" cy="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11" name="Freeform 1448"/>
                <p:cNvSpPr>
                  <a:spLocks/>
                </p:cNvSpPr>
                <p:nvPr/>
              </p:nvSpPr>
              <p:spPr bwMode="auto">
                <a:xfrm>
                  <a:off x="2602" y="319"/>
                  <a:ext cx="38" cy="95"/>
                </a:xfrm>
                <a:custGeom>
                  <a:avLst/>
                  <a:gdLst>
                    <a:gd name="T0" fmla="*/ 0 w 38"/>
                    <a:gd name="T1" fmla="*/ 0 h 95"/>
                    <a:gd name="T2" fmla="*/ 38 w 38"/>
                    <a:gd name="T3" fmla="*/ 44 h 95"/>
                    <a:gd name="T4" fmla="*/ 15 w 38"/>
                    <a:gd name="T5" fmla="*/ 95 h 95"/>
                    <a:gd name="T6" fmla="*/ 11 w 38"/>
                    <a:gd name="T7" fmla="*/ 76 h 95"/>
                    <a:gd name="T8" fmla="*/ 3 w 38"/>
                    <a:gd name="T9" fmla="*/ 19 h 95"/>
                    <a:gd name="T10" fmla="*/ 0 w 38"/>
                    <a:gd name="T11" fmla="*/ 0 h 95"/>
                    <a:gd name="T12" fmla="*/ 0 60000 65536"/>
                    <a:gd name="T13" fmla="*/ 0 60000 65536"/>
                    <a:gd name="T14" fmla="*/ 0 60000 65536"/>
                    <a:gd name="T15" fmla="*/ 0 60000 65536"/>
                    <a:gd name="T16" fmla="*/ 0 60000 65536"/>
                    <a:gd name="T17" fmla="*/ 0 60000 65536"/>
                    <a:gd name="T18" fmla="*/ 0 w 38"/>
                    <a:gd name="T19" fmla="*/ 0 h 95"/>
                    <a:gd name="T20" fmla="*/ 38 w 38"/>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8" h="95">
                      <a:moveTo>
                        <a:pt x="0" y="0"/>
                      </a:moveTo>
                      <a:lnTo>
                        <a:pt x="38" y="44"/>
                      </a:lnTo>
                      <a:lnTo>
                        <a:pt x="15" y="95"/>
                      </a:lnTo>
                      <a:lnTo>
                        <a:pt x="11" y="76"/>
                      </a:lnTo>
                      <a:lnTo>
                        <a:pt x="3" y="19"/>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12" name="Line 1449"/>
                <p:cNvSpPr>
                  <a:spLocks noChangeShapeType="1"/>
                </p:cNvSpPr>
                <p:nvPr/>
              </p:nvSpPr>
              <p:spPr bwMode="auto">
                <a:xfrm>
                  <a:off x="2613" y="395"/>
                  <a:ext cx="4" cy="1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13" name="Line 1450"/>
                <p:cNvSpPr>
                  <a:spLocks noChangeShapeType="1"/>
                </p:cNvSpPr>
                <p:nvPr/>
              </p:nvSpPr>
              <p:spPr bwMode="auto">
                <a:xfrm flipV="1">
                  <a:off x="2617" y="363"/>
                  <a:ext cx="23" cy="5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14" name="Line 1451"/>
                <p:cNvSpPr>
                  <a:spLocks noChangeShapeType="1"/>
                </p:cNvSpPr>
                <p:nvPr/>
              </p:nvSpPr>
              <p:spPr bwMode="auto">
                <a:xfrm flipH="1" flipV="1">
                  <a:off x="2602" y="319"/>
                  <a:ext cx="38" cy="4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15" name="Line 1452"/>
                <p:cNvSpPr>
                  <a:spLocks noChangeShapeType="1"/>
                </p:cNvSpPr>
                <p:nvPr/>
              </p:nvSpPr>
              <p:spPr bwMode="auto">
                <a:xfrm>
                  <a:off x="2602" y="319"/>
                  <a:ext cx="3" cy="1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16" name="Line 1453"/>
                <p:cNvSpPr>
                  <a:spLocks noChangeShapeType="1"/>
                </p:cNvSpPr>
                <p:nvPr/>
              </p:nvSpPr>
              <p:spPr bwMode="auto">
                <a:xfrm>
                  <a:off x="2605" y="338"/>
                  <a:ext cx="8"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17" name="Freeform 1454"/>
                <p:cNvSpPr>
                  <a:spLocks/>
                </p:cNvSpPr>
                <p:nvPr/>
              </p:nvSpPr>
              <p:spPr bwMode="auto">
                <a:xfrm>
                  <a:off x="2452" y="348"/>
                  <a:ext cx="42" cy="93"/>
                </a:xfrm>
                <a:custGeom>
                  <a:avLst/>
                  <a:gdLst>
                    <a:gd name="T0" fmla="*/ 0 w 42"/>
                    <a:gd name="T1" fmla="*/ 0 h 93"/>
                    <a:gd name="T2" fmla="*/ 42 w 42"/>
                    <a:gd name="T3" fmla="*/ 39 h 93"/>
                    <a:gd name="T4" fmla="*/ 22 w 42"/>
                    <a:gd name="T5" fmla="*/ 93 h 93"/>
                    <a:gd name="T6" fmla="*/ 18 w 42"/>
                    <a:gd name="T7" fmla="*/ 75 h 93"/>
                    <a:gd name="T8" fmla="*/ 5 w 42"/>
                    <a:gd name="T9" fmla="*/ 19 h 93"/>
                    <a:gd name="T10" fmla="*/ 0 w 42"/>
                    <a:gd name="T11" fmla="*/ 0 h 93"/>
                    <a:gd name="T12" fmla="*/ 0 60000 65536"/>
                    <a:gd name="T13" fmla="*/ 0 60000 65536"/>
                    <a:gd name="T14" fmla="*/ 0 60000 65536"/>
                    <a:gd name="T15" fmla="*/ 0 60000 65536"/>
                    <a:gd name="T16" fmla="*/ 0 60000 65536"/>
                    <a:gd name="T17" fmla="*/ 0 60000 65536"/>
                    <a:gd name="T18" fmla="*/ 0 w 42"/>
                    <a:gd name="T19" fmla="*/ 0 h 93"/>
                    <a:gd name="T20" fmla="*/ 42 w 42"/>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2" h="93">
                      <a:moveTo>
                        <a:pt x="0" y="0"/>
                      </a:moveTo>
                      <a:lnTo>
                        <a:pt x="42" y="39"/>
                      </a:lnTo>
                      <a:lnTo>
                        <a:pt x="22" y="93"/>
                      </a:lnTo>
                      <a:lnTo>
                        <a:pt x="18" y="75"/>
                      </a:lnTo>
                      <a:lnTo>
                        <a:pt x="5" y="19"/>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18" name="Line 1455"/>
                <p:cNvSpPr>
                  <a:spLocks noChangeShapeType="1"/>
                </p:cNvSpPr>
                <p:nvPr/>
              </p:nvSpPr>
              <p:spPr bwMode="auto">
                <a:xfrm>
                  <a:off x="2470" y="423"/>
                  <a:ext cx="4"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19" name="Line 1456"/>
                <p:cNvSpPr>
                  <a:spLocks noChangeShapeType="1"/>
                </p:cNvSpPr>
                <p:nvPr/>
              </p:nvSpPr>
              <p:spPr bwMode="auto">
                <a:xfrm flipV="1">
                  <a:off x="2474" y="387"/>
                  <a:ext cx="20" cy="5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20" name="Line 1457"/>
                <p:cNvSpPr>
                  <a:spLocks noChangeShapeType="1"/>
                </p:cNvSpPr>
                <p:nvPr/>
              </p:nvSpPr>
              <p:spPr bwMode="auto">
                <a:xfrm flipH="1" flipV="1">
                  <a:off x="2452" y="348"/>
                  <a:ext cx="42" cy="3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21" name="Line 1458"/>
                <p:cNvSpPr>
                  <a:spLocks noChangeShapeType="1"/>
                </p:cNvSpPr>
                <p:nvPr/>
              </p:nvSpPr>
              <p:spPr bwMode="auto">
                <a:xfrm>
                  <a:off x="2452" y="348"/>
                  <a:ext cx="5" cy="1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22" name="Line 1459"/>
                <p:cNvSpPr>
                  <a:spLocks noChangeShapeType="1"/>
                </p:cNvSpPr>
                <p:nvPr/>
              </p:nvSpPr>
              <p:spPr bwMode="auto">
                <a:xfrm>
                  <a:off x="2457" y="367"/>
                  <a:ext cx="13" cy="5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23" name="Freeform 1460"/>
                <p:cNvSpPr>
                  <a:spLocks/>
                </p:cNvSpPr>
                <p:nvPr/>
              </p:nvSpPr>
              <p:spPr bwMode="auto">
                <a:xfrm>
                  <a:off x="2305" y="389"/>
                  <a:ext cx="45" cy="91"/>
                </a:xfrm>
                <a:custGeom>
                  <a:avLst/>
                  <a:gdLst>
                    <a:gd name="T0" fmla="*/ 0 w 45"/>
                    <a:gd name="T1" fmla="*/ 0 h 91"/>
                    <a:gd name="T2" fmla="*/ 45 w 45"/>
                    <a:gd name="T3" fmla="*/ 36 h 91"/>
                    <a:gd name="T4" fmla="*/ 30 w 45"/>
                    <a:gd name="T5" fmla="*/ 91 h 91"/>
                    <a:gd name="T6" fmla="*/ 24 w 45"/>
                    <a:gd name="T7" fmla="*/ 73 h 91"/>
                    <a:gd name="T8" fmla="*/ 7 w 45"/>
                    <a:gd name="T9" fmla="*/ 18 h 91"/>
                    <a:gd name="T10" fmla="*/ 0 w 45"/>
                    <a:gd name="T11" fmla="*/ 0 h 91"/>
                    <a:gd name="T12" fmla="*/ 0 60000 65536"/>
                    <a:gd name="T13" fmla="*/ 0 60000 65536"/>
                    <a:gd name="T14" fmla="*/ 0 60000 65536"/>
                    <a:gd name="T15" fmla="*/ 0 60000 65536"/>
                    <a:gd name="T16" fmla="*/ 0 60000 65536"/>
                    <a:gd name="T17" fmla="*/ 0 60000 65536"/>
                    <a:gd name="T18" fmla="*/ 0 w 45"/>
                    <a:gd name="T19" fmla="*/ 0 h 91"/>
                    <a:gd name="T20" fmla="*/ 45 w 45"/>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45" h="91">
                      <a:moveTo>
                        <a:pt x="0" y="0"/>
                      </a:moveTo>
                      <a:lnTo>
                        <a:pt x="45" y="36"/>
                      </a:lnTo>
                      <a:lnTo>
                        <a:pt x="30" y="91"/>
                      </a:lnTo>
                      <a:lnTo>
                        <a:pt x="24" y="73"/>
                      </a:lnTo>
                      <a:lnTo>
                        <a:pt x="7"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24" name="Line 1461"/>
                <p:cNvSpPr>
                  <a:spLocks noChangeShapeType="1"/>
                </p:cNvSpPr>
                <p:nvPr/>
              </p:nvSpPr>
              <p:spPr bwMode="auto">
                <a:xfrm>
                  <a:off x="2329" y="462"/>
                  <a:ext cx="6"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25" name="Line 1462"/>
                <p:cNvSpPr>
                  <a:spLocks noChangeShapeType="1"/>
                </p:cNvSpPr>
                <p:nvPr/>
              </p:nvSpPr>
              <p:spPr bwMode="auto">
                <a:xfrm flipV="1">
                  <a:off x="2335" y="425"/>
                  <a:ext cx="15" cy="5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26" name="Line 1463"/>
                <p:cNvSpPr>
                  <a:spLocks noChangeShapeType="1"/>
                </p:cNvSpPr>
                <p:nvPr/>
              </p:nvSpPr>
              <p:spPr bwMode="auto">
                <a:xfrm flipH="1" flipV="1">
                  <a:off x="2305" y="389"/>
                  <a:ext cx="45" cy="3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27" name="Line 1464"/>
                <p:cNvSpPr>
                  <a:spLocks noChangeShapeType="1"/>
                </p:cNvSpPr>
                <p:nvPr/>
              </p:nvSpPr>
              <p:spPr bwMode="auto">
                <a:xfrm>
                  <a:off x="2305" y="389"/>
                  <a:ext cx="7"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28" name="Line 1465"/>
                <p:cNvSpPr>
                  <a:spLocks noChangeShapeType="1"/>
                </p:cNvSpPr>
                <p:nvPr/>
              </p:nvSpPr>
              <p:spPr bwMode="auto">
                <a:xfrm>
                  <a:off x="2312" y="407"/>
                  <a:ext cx="17" cy="5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29" name="Freeform 1466"/>
                <p:cNvSpPr>
                  <a:spLocks/>
                </p:cNvSpPr>
                <p:nvPr/>
              </p:nvSpPr>
              <p:spPr bwMode="auto">
                <a:xfrm>
                  <a:off x="2163" y="442"/>
                  <a:ext cx="47" cy="88"/>
                </a:xfrm>
                <a:custGeom>
                  <a:avLst/>
                  <a:gdLst>
                    <a:gd name="T0" fmla="*/ 0 w 47"/>
                    <a:gd name="T1" fmla="*/ 0 h 88"/>
                    <a:gd name="T2" fmla="*/ 47 w 47"/>
                    <a:gd name="T3" fmla="*/ 32 h 88"/>
                    <a:gd name="T4" fmla="*/ 36 w 47"/>
                    <a:gd name="T5" fmla="*/ 88 h 88"/>
                    <a:gd name="T6" fmla="*/ 28 w 47"/>
                    <a:gd name="T7" fmla="*/ 71 h 88"/>
                    <a:gd name="T8" fmla="*/ 6 w 47"/>
                    <a:gd name="T9" fmla="*/ 17 h 88"/>
                    <a:gd name="T10" fmla="*/ 0 w 47"/>
                    <a:gd name="T11" fmla="*/ 0 h 88"/>
                    <a:gd name="T12" fmla="*/ 0 60000 65536"/>
                    <a:gd name="T13" fmla="*/ 0 60000 65536"/>
                    <a:gd name="T14" fmla="*/ 0 60000 65536"/>
                    <a:gd name="T15" fmla="*/ 0 60000 65536"/>
                    <a:gd name="T16" fmla="*/ 0 60000 65536"/>
                    <a:gd name="T17" fmla="*/ 0 60000 65536"/>
                    <a:gd name="T18" fmla="*/ 0 w 47"/>
                    <a:gd name="T19" fmla="*/ 0 h 88"/>
                    <a:gd name="T20" fmla="*/ 47 w 47"/>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47" h="88">
                      <a:moveTo>
                        <a:pt x="0" y="0"/>
                      </a:moveTo>
                      <a:lnTo>
                        <a:pt x="47" y="32"/>
                      </a:lnTo>
                      <a:lnTo>
                        <a:pt x="36" y="88"/>
                      </a:lnTo>
                      <a:lnTo>
                        <a:pt x="28" y="71"/>
                      </a:lnTo>
                      <a:lnTo>
                        <a:pt x="6" y="17"/>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30" name="Line 1467"/>
                <p:cNvSpPr>
                  <a:spLocks noChangeShapeType="1"/>
                </p:cNvSpPr>
                <p:nvPr/>
              </p:nvSpPr>
              <p:spPr bwMode="auto">
                <a:xfrm>
                  <a:off x="2191" y="513"/>
                  <a:ext cx="8"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31" name="Line 1468"/>
                <p:cNvSpPr>
                  <a:spLocks noChangeShapeType="1"/>
                </p:cNvSpPr>
                <p:nvPr/>
              </p:nvSpPr>
              <p:spPr bwMode="auto">
                <a:xfrm flipV="1">
                  <a:off x="2199" y="474"/>
                  <a:ext cx="11" cy="5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32" name="Line 1469"/>
                <p:cNvSpPr>
                  <a:spLocks noChangeShapeType="1"/>
                </p:cNvSpPr>
                <p:nvPr/>
              </p:nvSpPr>
              <p:spPr bwMode="auto">
                <a:xfrm flipH="1" flipV="1">
                  <a:off x="2163" y="442"/>
                  <a:ext cx="47" cy="3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33" name="Line 1470"/>
                <p:cNvSpPr>
                  <a:spLocks noChangeShapeType="1"/>
                </p:cNvSpPr>
                <p:nvPr/>
              </p:nvSpPr>
              <p:spPr bwMode="auto">
                <a:xfrm>
                  <a:off x="2163" y="442"/>
                  <a:ext cx="6"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34" name="Line 1471"/>
                <p:cNvSpPr>
                  <a:spLocks noChangeShapeType="1"/>
                </p:cNvSpPr>
                <p:nvPr/>
              </p:nvSpPr>
              <p:spPr bwMode="auto">
                <a:xfrm>
                  <a:off x="2169" y="459"/>
                  <a:ext cx="22" cy="5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35" name="Freeform 1472"/>
                <p:cNvSpPr>
                  <a:spLocks/>
                </p:cNvSpPr>
                <p:nvPr/>
              </p:nvSpPr>
              <p:spPr bwMode="auto">
                <a:xfrm>
                  <a:off x="2024" y="507"/>
                  <a:ext cx="51" cy="85"/>
                </a:xfrm>
                <a:custGeom>
                  <a:avLst/>
                  <a:gdLst>
                    <a:gd name="T0" fmla="*/ 0 w 51"/>
                    <a:gd name="T1" fmla="*/ 0 h 85"/>
                    <a:gd name="T2" fmla="*/ 51 w 51"/>
                    <a:gd name="T3" fmla="*/ 28 h 85"/>
                    <a:gd name="T4" fmla="*/ 44 w 51"/>
                    <a:gd name="T5" fmla="*/ 85 h 85"/>
                    <a:gd name="T6" fmla="*/ 35 w 51"/>
                    <a:gd name="T7" fmla="*/ 68 h 85"/>
                    <a:gd name="T8" fmla="*/ 9 w 51"/>
                    <a:gd name="T9" fmla="*/ 17 h 85"/>
                    <a:gd name="T10" fmla="*/ 0 w 51"/>
                    <a:gd name="T11" fmla="*/ 0 h 85"/>
                    <a:gd name="T12" fmla="*/ 0 60000 65536"/>
                    <a:gd name="T13" fmla="*/ 0 60000 65536"/>
                    <a:gd name="T14" fmla="*/ 0 60000 65536"/>
                    <a:gd name="T15" fmla="*/ 0 60000 65536"/>
                    <a:gd name="T16" fmla="*/ 0 60000 65536"/>
                    <a:gd name="T17" fmla="*/ 0 60000 65536"/>
                    <a:gd name="T18" fmla="*/ 0 w 51"/>
                    <a:gd name="T19" fmla="*/ 0 h 85"/>
                    <a:gd name="T20" fmla="*/ 51 w 51"/>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51" h="85">
                      <a:moveTo>
                        <a:pt x="0" y="0"/>
                      </a:moveTo>
                      <a:lnTo>
                        <a:pt x="51" y="28"/>
                      </a:lnTo>
                      <a:lnTo>
                        <a:pt x="44" y="85"/>
                      </a:lnTo>
                      <a:lnTo>
                        <a:pt x="35" y="68"/>
                      </a:lnTo>
                      <a:lnTo>
                        <a:pt x="9" y="17"/>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36" name="Line 1473"/>
                <p:cNvSpPr>
                  <a:spLocks noChangeShapeType="1"/>
                </p:cNvSpPr>
                <p:nvPr/>
              </p:nvSpPr>
              <p:spPr bwMode="auto">
                <a:xfrm>
                  <a:off x="2059" y="575"/>
                  <a:ext cx="9"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37" name="Line 1474"/>
                <p:cNvSpPr>
                  <a:spLocks noChangeShapeType="1"/>
                </p:cNvSpPr>
                <p:nvPr/>
              </p:nvSpPr>
              <p:spPr bwMode="auto">
                <a:xfrm flipV="1">
                  <a:off x="2068" y="535"/>
                  <a:ext cx="7"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38" name="Line 1475"/>
                <p:cNvSpPr>
                  <a:spLocks noChangeShapeType="1"/>
                </p:cNvSpPr>
                <p:nvPr/>
              </p:nvSpPr>
              <p:spPr bwMode="auto">
                <a:xfrm flipH="1" flipV="1">
                  <a:off x="2024" y="507"/>
                  <a:ext cx="51" cy="2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39" name="Line 1476"/>
                <p:cNvSpPr>
                  <a:spLocks noChangeShapeType="1"/>
                </p:cNvSpPr>
                <p:nvPr/>
              </p:nvSpPr>
              <p:spPr bwMode="auto">
                <a:xfrm>
                  <a:off x="2024" y="507"/>
                  <a:ext cx="9"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40" name="Line 1477"/>
                <p:cNvSpPr>
                  <a:spLocks noChangeShapeType="1"/>
                </p:cNvSpPr>
                <p:nvPr/>
              </p:nvSpPr>
              <p:spPr bwMode="auto">
                <a:xfrm>
                  <a:off x="2033" y="524"/>
                  <a:ext cx="26" cy="5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41" name="Freeform 1478"/>
                <p:cNvSpPr>
                  <a:spLocks/>
                </p:cNvSpPr>
                <p:nvPr/>
              </p:nvSpPr>
              <p:spPr bwMode="auto">
                <a:xfrm>
                  <a:off x="1892" y="583"/>
                  <a:ext cx="52" cy="81"/>
                </a:xfrm>
                <a:custGeom>
                  <a:avLst/>
                  <a:gdLst>
                    <a:gd name="T0" fmla="*/ 0 w 52"/>
                    <a:gd name="T1" fmla="*/ 0 h 81"/>
                    <a:gd name="T2" fmla="*/ 52 w 52"/>
                    <a:gd name="T3" fmla="*/ 23 h 81"/>
                    <a:gd name="T4" fmla="*/ 51 w 52"/>
                    <a:gd name="T5" fmla="*/ 81 h 81"/>
                    <a:gd name="T6" fmla="*/ 40 w 52"/>
                    <a:gd name="T7" fmla="*/ 65 h 81"/>
                    <a:gd name="T8" fmla="*/ 10 w 52"/>
                    <a:gd name="T9" fmla="*/ 15 h 81"/>
                    <a:gd name="T10" fmla="*/ 0 w 52"/>
                    <a:gd name="T11" fmla="*/ 0 h 81"/>
                    <a:gd name="T12" fmla="*/ 0 60000 65536"/>
                    <a:gd name="T13" fmla="*/ 0 60000 65536"/>
                    <a:gd name="T14" fmla="*/ 0 60000 65536"/>
                    <a:gd name="T15" fmla="*/ 0 60000 65536"/>
                    <a:gd name="T16" fmla="*/ 0 60000 65536"/>
                    <a:gd name="T17" fmla="*/ 0 60000 65536"/>
                    <a:gd name="T18" fmla="*/ 0 w 52"/>
                    <a:gd name="T19" fmla="*/ 0 h 81"/>
                    <a:gd name="T20" fmla="*/ 52 w 5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2" h="81">
                      <a:moveTo>
                        <a:pt x="0" y="0"/>
                      </a:moveTo>
                      <a:lnTo>
                        <a:pt x="52" y="23"/>
                      </a:lnTo>
                      <a:lnTo>
                        <a:pt x="51" y="81"/>
                      </a:lnTo>
                      <a:lnTo>
                        <a:pt x="40" y="65"/>
                      </a:lnTo>
                      <a:lnTo>
                        <a:pt x="10" y="15"/>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42" name="Line 1479"/>
                <p:cNvSpPr>
                  <a:spLocks noChangeShapeType="1"/>
                </p:cNvSpPr>
                <p:nvPr/>
              </p:nvSpPr>
              <p:spPr bwMode="auto">
                <a:xfrm>
                  <a:off x="1932" y="648"/>
                  <a:ext cx="11" cy="1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43" name="Line 1480"/>
                <p:cNvSpPr>
                  <a:spLocks noChangeShapeType="1"/>
                </p:cNvSpPr>
                <p:nvPr/>
              </p:nvSpPr>
              <p:spPr bwMode="auto">
                <a:xfrm flipV="1">
                  <a:off x="1943" y="606"/>
                  <a:ext cx="1"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44" name="Line 1481"/>
                <p:cNvSpPr>
                  <a:spLocks noChangeShapeType="1"/>
                </p:cNvSpPr>
                <p:nvPr/>
              </p:nvSpPr>
              <p:spPr bwMode="auto">
                <a:xfrm flipH="1" flipV="1">
                  <a:off x="1892" y="583"/>
                  <a:ext cx="52" cy="2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45" name="Line 1482"/>
                <p:cNvSpPr>
                  <a:spLocks noChangeShapeType="1"/>
                </p:cNvSpPr>
                <p:nvPr/>
              </p:nvSpPr>
              <p:spPr bwMode="auto">
                <a:xfrm>
                  <a:off x="1892" y="583"/>
                  <a:ext cx="10"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46" name="Line 1483"/>
                <p:cNvSpPr>
                  <a:spLocks noChangeShapeType="1"/>
                </p:cNvSpPr>
                <p:nvPr/>
              </p:nvSpPr>
              <p:spPr bwMode="auto">
                <a:xfrm>
                  <a:off x="1902" y="598"/>
                  <a:ext cx="30" cy="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47" name="Freeform 1484"/>
                <p:cNvSpPr>
                  <a:spLocks/>
                </p:cNvSpPr>
                <p:nvPr/>
              </p:nvSpPr>
              <p:spPr bwMode="auto">
                <a:xfrm>
                  <a:off x="1766" y="669"/>
                  <a:ext cx="58" cy="77"/>
                </a:xfrm>
                <a:custGeom>
                  <a:avLst/>
                  <a:gdLst>
                    <a:gd name="T0" fmla="*/ 0 w 58"/>
                    <a:gd name="T1" fmla="*/ 0 h 77"/>
                    <a:gd name="T2" fmla="*/ 54 w 58"/>
                    <a:gd name="T3" fmla="*/ 20 h 77"/>
                    <a:gd name="T4" fmla="*/ 58 w 58"/>
                    <a:gd name="T5" fmla="*/ 77 h 77"/>
                    <a:gd name="T6" fmla="*/ 46 w 58"/>
                    <a:gd name="T7" fmla="*/ 61 h 77"/>
                    <a:gd name="T8" fmla="*/ 12 w 58"/>
                    <a:gd name="T9" fmla="*/ 16 h 77"/>
                    <a:gd name="T10" fmla="*/ 0 w 58"/>
                    <a:gd name="T11" fmla="*/ 0 h 77"/>
                    <a:gd name="T12" fmla="*/ 0 60000 65536"/>
                    <a:gd name="T13" fmla="*/ 0 60000 65536"/>
                    <a:gd name="T14" fmla="*/ 0 60000 65536"/>
                    <a:gd name="T15" fmla="*/ 0 60000 65536"/>
                    <a:gd name="T16" fmla="*/ 0 60000 65536"/>
                    <a:gd name="T17" fmla="*/ 0 60000 65536"/>
                    <a:gd name="T18" fmla="*/ 0 w 58"/>
                    <a:gd name="T19" fmla="*/ 0 h 77"/>
                    <a:gd name="T20" fmla="*/ 58 w 58"/>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58" h="77">
                      <a:moveTo>
                        <a:pt x="0" y="0"/>
                      </a:moveTo>
                      <a:lnTo>
                        <a:pt x="54" y="20"/>
                      </a:lnTo>
                      <a:lnTo>
                        <a:pt x="58" y="77"/>
                      </a:lnTo>
                      <a:lnTo>
                        <a:pt x="46" y="61"/>
                      </a:lnTo>
                      <a:lnTo>
                        <a:pt x="12" y="16"/>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48" name="Line 1485"/>
                <p:cNvSpPr>
                  <a:spLocks noChangeShapeType="1"/>
                </p:cNvSpPr>
                <p:nvPr/>
              </p:nvSpPr>
              <p:spPr bwMode="auto">
                <a:xfrm>
                  <a:off x="1812" y="730"/>
                  <a:ext cx="12" cy="1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49" name="Line 1486"/>
                <p:cNvSpPr>
                  <a:spLocks noChangeShapeType="1"/>
                </p:cNvSpPr>
                <p:nvPr/>
              </p:nvSpPr>
              <p:spPr bwMode="auto">
                <a:xfrm flipH="1" flipV="1">
                  <a:off x="1820" y="689"/>
                  <a:ext cx="4"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50" name="Line 1487"/>
                <p:cNvSpPr>
                  <a:spLocks noChangeShapeType="1"/>
                </p:cNvSpPr>
                <p:nvPr/>
              </p:nvSpPr>
              <p:spPr bwMode="auto">
                <a:xfrm flipH="1" flipV="1">
                  <a:off x="1766" y="669"/>
                  <a:ext cx="54" cy="2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51" name="Line 1488"/>
                <p:cNvSpPr>
                  <a:spLocks noChangeShapeType="1"/>
                </p:cNvSpPr>
                <p:nvPr/>
              </p:nvSpPr>
              <p:spPr bwMode="auto">
                <a:xfrm>
                  <a:off x="1766" y="669"/>
                  <a:ext cx="12" cy="1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52" name="Line 1489"/>
                <p:cNvSpPr>
                  <a:spLocks noChangeShapeType="1"/>
                </p:cNvSpPr>
                <p:nvPr/>
              </p:nvSpPr>
              <p:spPr bwMode="auto">
                <a:xfrm>
                  <a:off x="1778" y="685"/>
                  <a:ext cx="34" cy="4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53" name="Freeform 1490"/>
                <p:cNvSpPr>
                  <a:spLocks/>
                </p:cNvSpPr>
                <p:nvPr/>
              </p:nvSpPr>
              <p:spPr bwMode="auto">
                <a:xfrm>
                  <a:off x="1647" y="765"/>
                  <a:ext cx="64" cy="72"/>
                </a:xfrm>
                <a:custGeom>
                  <a:avLst/>
                  <a:gdLst>
                    <a:gd name="T0" fmla="*/ 0 w 64"/>
                    <a:gd name="T1" fmla="*/ 0 h 72"/>
                    <a:gd name="T2" fmla="*/ 56 w 64"/>
                    <a:gd name="T3" fmla="*/ 15 h 72"/>
                    <a:gd name="T4" fmla="*/ 64 w 64"/>
                    <a:gd name="T5" fmla="*/ 72 h 72"/>
                    <a:gd name="T6" fmla="*/ 51 w 64"/>
                    <a:gd name="T7" fmla="*/ 57 h 72"/>
                    <a:gd name="T8" fmla="*/ 13 w 64"/>
                    <a:gd name="T9" fmla="*/ 14 h 72"/>
                    <a:gd name="T10" fmla="*/ 0 w 64"/>
                    <a:gd name="T11" fmla="*/ 0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0"/>
                      </a:moveTo>
                      <a:lnTo>
                        <a:pt x="56" y="15"/>
                      </a:lnTo>
                      <a:lnTo>
                        <a:pt x="64" y="72"/>
                      </a:lnTo>
                      <a:lnTo>
                        <a:pt x="51" y="57"/>
                      </a:lnTo>
                      <a:lnTo>
                        <a:pt x="13" y="14"/>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54" name="Line 1491"/>
                <p:cNvSpPr>
                  <a:spLocks noChangeShapeType="1"/>
                </p:cNvSpPr>
                <p:nvPr/>
              </p:nvSpPr>
              <p:spPr bwMode="auto">
                <a:xfrm>
                  <a:off x="1698" y="822"/>
                  <a:ext cx="13"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55" name="Line 1492"/>
                <p:cNvSpPr>
                  <a:spLocks noChangeShapeType="1"/>
                </p:cNvSpPr>
                <p:nvPr/>
              </p:nvSpPr>
              <p:spPr bwMode="auto">
                <a:xfrm flipH="1" flipV="1">
                  <a:off x="1703" y="780"/>
                  <a:ext cx="8"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56" name="Line 1493"/>
                <p:cNvSpPr>
                  <a:spLocks noChangeShapeType="1"/>
                </p:cNvSpPr>
                <p:nvPr/>
              </p:nvSpPr>
              <p:spPr bwMode="auto">
                <a:xfrm flipH="1" flipV="1">
                  <a:off x="1647" y="765"/>
                  <a:ext cx="56"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57" name="Line 1494"/>
                <p:cNvSpPr>
                  <a:spLocks noChangeShapeType="1"/>
                </p:cNvSpPr>
                <p:nvPr/>
              </p:nvSpPr>
              <p:spPr bwMode="auto">
                <a:xfrm>
                  <a:off x="1647" y="765"/>
                  <a:ext cx="13" cy="1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58" name="Line 1495"/>
                <p:cNvSpPr>
                  <a:spLocks noChangeShapeType="1"/>
                </p:cNvSpPr>
                <p:nvPr/>
              </p:nvSpPr>
              <p:spPr bwMode="auto">
                <a:xfrm>
                  <a:off x="1660" y="779"/>
                  <a:ext cx="38" cy="4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59" name="Freeform 1496"/>
                <p:cNvSpPr>
                  <a:spLocks/>
                </p:cNvSpPr>
                <p:nvPr/>
              </p:nvSpPr>
              <p:spPr bwMode="auto">
                <a:xfrm>
                  <a:off x="1537" y="871"/>
                  <a:ext cx="69" cy="66"/>
                </a:xfrm>
                <a:custGeom>
                  <a:avLst/>
                  <a:gdLst>
                    <a:gd name="T0" fmla="*/ 0 w 69"/>
                    <a:gd name="T1" fmla="*/ 0 h 66"/>
                    <a:gd name="T2" fmla="*/ 57 w 69"/>
                    <a:gd name="T3" fmla="*/ 10 h 66"/>
                    <a:gd name="T4" fmla="*/ 69 w 69"/>
                    <a:gd name="T5" fmla="*/ 66 h 66"/>
                    <a:gd name="T6" fmla="*/ 56 w 69"/>
                    <a:gd name="T7" fmla="*/ 53 h 66"/>
                    <a:gd name="T8" fmla="*/ 14 w 69"/>
                    <a:gd name="T9" fmla="*/ 13 h 66"/>
                    <a:gd name="T10" fmla="*/ 0 w 69"/>
                    <a:gd name="T11" fmla="*/ 0 h 66"/>
                    <a:gd name="T12" fmla="*/ 0 60000 65536"/>
                    <a:gd name="T13" fmla="*/ 0 60000 65536"/>
                    <a:gd name="T14" fmla="*/ 0 60000 65536"/>
                    <a:gd name="T15" fmla="*/ 0 60000 65536"/>
                    <a:gd name="T16" fmla="*/ 0 60000 65536"/>
                    <a:gd name="T17" fmla="*/ 0 60000 65536"/>
                    <a:gd name="T18" fmla="*/ 0 w 69"/>
                    <a:gd name="T19" fmla="*/ 0 h 66"/>
                    <a:gd name="T20" fmla="*/ 69 w 6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9" h="66">
                      <a:moveTo>
                        <a:pt x="0" y="0"/>
                      </a:moveTo>
                      <a:lnTo>
                        <a:pt x="57" y="10"/>
                      </a:lnTo>
                      <a:lnTo>
                        <a:pt x="69" y="66"/>
                      </a:lnTo>
                      <a:lnTo>
                        <a:pt x="56" y="53"/>
                      </a:lnTo>
                      <a:lnTo>
                        <a:pt x="14" y="13"/>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60" name="Line 1497"/>
                <p:cNvSpPr>
                  <a:spLocks noChangeShapeType="1"/>
                </p:cNvSpPr>
                <p:nvPr/>
              </p:nvSpPr>
              <p:spPr bwMode="auto">
                <a:xfrm>
                  <a:off x="1593" y="924"/>
                  <a:ext cx="13" cy="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61" name="Line 1498"/>
                <p:cNvSpPr>
                  <a:spLocks noChangeShapeType="1"/>
                </p:cNvSpPr>
                <p:nvPr/>
              </p:nvSpPr>
              <p:spPr bwMode="auto">
                <a:xfrm flipH="1" flipV="1">
                  <a:off x="1594" y="881"/>
                  <a:ext cx="12" cy="5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62" name="Line 1499"/>
                <p:cNvSpPr>
                  <a:spLocks noChangeShapeType="1"/>
                </p:cNvSpPr>
                <p:nvPr/>
              </p:nvSpPr>
              <p:spPr bwMode="auto">
                <a:xfrm flipH="1" flipV="1">
                  <a:off x="1537" y="871"/>
                  <a:ext cx="57" cy="1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63" name="Line 1500"/>
                <p:cNvSpPr>
                  <a:spLocks noChangeShapeType="1"/>
                </p:cNvSpPr>
                <p:nvPr/>
              </p:nvSpPr>
              <p:spPr bwMode="auto">
                <a:xfrm>
                  <a:off x="1537" y="871"/>
                  <a:ext cx="14" cy="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64" name="Line 1501"/>
                <p:cNvSpPr>
                  <a:spLocks noChangeShapeType="1"/>
                </p:cNvSpPr>
                <p:nvPr/>
              </p:nvSpPr>
              <p:spPr bwMode="auto">
                <a:xfrm>
                  <a:off x="1551" y="884"/>
                  <a:ext cx="42" cy="4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65" name="Freeform 1502"/>
                <p:cNvSpPr>
                  <a:spLocks/>
                </p:cNvSpPr>
                <p:nvPr/>
              </p:nvSpPr>
              <p:spPr bwMode="auto">
                <a:xfrm>
                  <a:off x="2541" y="330"/>
                  <a:ext cx="39" cy="94"/>
                </a:xfrm>
                <a:custGeom>
                  <a:avLst/>
                  <a:gdLst>
                    <a:gd name="T0" fmla="*/ 0 w 39"/>
                    <a:gd name="T1" fmla="*/ 0 h 94"/>
                    <a:gd name="T2" fmla="*/ 39 w 39"/>
                    <a:gd name="T3" fmla="*/ 42 h 94"/>
                    <a:gd name="T4" fmla="*/ 17 w 39"/>
                    <a:gd name="T5" fmla="*/ 94 h 94"/>
                    <a:gd name="T6" fmla="*/ 13 w 39"/>
                    <a:gd name="T7" fmla="*/ 75 h 94"/>
                    <a:gd name="T8" fmla="*/ 3 w 39"/>
                    <a:gd name="T9" fmla="*/ 18 h 94"/>
                    <a:gd name="T10" fmla="*/ 0 w 39"/>
                    <a:gd name="T11" fmla="*/ 0 h 94"/>
                    <a:gd name="T12" fmla="*/ 0 60000 65536"/>
                    <a:gd name="T13" fmla="*/ 0 60000 65536"/>
                    <a:gd name="T14" fmla="*/ 0 60000 65536"/>
                    <a:gd name="T15" fmla="*/ 0 60000 65536"/>
                    <a:gd name="T16" fmla="*/ 0 60000 65536"/>
                    <a:gd name="T17" fmla="*/ 0 60000 65536"/>
                    <a:gd name="T18" fmla="*/ 0 w 39"/>
                    <a:gd name="T19" fmla="*/ 0 h 94"/>
                    <a:gd name="T20" fmla="*/ 39 w 39"/>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39" h="94">
                      <a:moveTo>
                        <a:pt x="0" y="0"/>
                      </a:moveTo>
                      <a:lnTo>
                        <a:pt x="39" y="42"/>
                      </a:lnTo>
                      <a:lnTo>
                        <a:pt x="17" y="94"/>
                      </a:lnTo>
                      <a:lnTo>
                        <a:pt x="13" y="75"/>
                      </a:lnTo>
                      <a:lnTo>
                        <a:pt x="3"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66" name="Line 1503"/>
                <p:cNvSpPr>
                  <a:spLocks noChangeShapeType="1"/>
                </p:cNvSpPr>
                <p:nvPr/>
              </p:nvSpPr>
              <p:spPr bwMode="auto">
                <a:xfrm>
                  <a:off x="2554" y="405"/>
                  <a:ext cx="4" cy="1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67" name="Line 1504"/>
                <p:cNvSpPr>
                  <a:spLocks noChangeShapeType="1"/>
                </p:cNvSpPr>
                <p:nvPr/>
              </p:nvSpPr>
              <p:spPr bwMode="auto">
                <a:xfrm flipV="1">
                  <a:off x="2558" y="372"/>
                  <a:ext cx="22" cy="5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68" name="Line 1505"/>
                <p:cNvSpPr>
                  <a:spLocks noChangeShapeType="1"/>
                </p:cNvSpPr>
                <p:nvPr/>
              </p:nvSpPr>
              <p:spPr bwMode="auto">
                <a:xfrm flipH="1" flipV="1">
                  <a:off x="2541" y="330"/>
                  <a:ext cx="39" cy="4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69" name="Line 1506"/>
                <p:cNvSpPr>
                  <a:spLocks noChangeShapeType="1"/>
                </p:cNvSpPr>
                <p:nvPr/>
              </p:nvSpPr>
              <p:spPr bwMode="auto">
                <a:xfrm>
                  <a:off x="2541" y="330"/>
                  <a:ext cx="3"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70" name="Line 1507"/>
                <p:cNvSpPr>
                  <a:spLocks noChangeShapeType="1"/>
                </p:cNvSpPr>
                <p:nvPr/>
              </p:nvSpPr>
              <p:spPr bwMode="auto">
                <a:xfrm>
                  <a:off x="2544" y="348"/>
                  <a:ext cx="10"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71" name="Freeform 1508"/>
                <p:cNvSpPr>
                  <a:spLocks/>
                </p:cNvSpPr>
                <p:nvPr/>
              </p:nvSpPr>
              <p:spPr bwMode="auto">
                <a:xfrm>
                  <a:off x="2392" y="364"/>
                  <a:ext cx="43" cy="92"/>
                </a:xfrm>
                <a:custGeom>
                  <a:avLst/>
                  <a:gdLst>
                    <a:gd name="T0" fmla="*/ 0 w 43"/>
                    <a:gd name="T1" fmla="*/ 0 h 92"/>
                    <a:gd name="T2" fmla="*/ 43 w 43"/>
                    <a:gd name="T3" fmla="*/ 38 h 92"/>
                    <a:gd name="T4" fmla="*/ 25 w 43"/>
                    <a:gd name="T5" fmla="*/ 92 h 92"/>
                    <a:gd name="T6" fmla="*/ 19 w 43"/>
                    <a:gd name="T7" fmla="*/ 73 h 92"/>
                    <a:gd name="T8" fmla="*/ 5 w 43"/>
                    <a:gd name="T9" fmla="*/ 18 h 92"/>
                    <a:gd name="T10" fmla="*/ 0 w 43"/>
                    <a:gd name="T11" fmla="*/ 0 h 92"/>
                    <a:gd name="T12" fmla="*/ 0 60000 65536"/>
                    <a:gd name="T13" fmla="*/ 0 60000 65536"/>
                    <a:gd name="T14" fmla="*/ 0 60000 65536"/>
                    <a:gd name="T15" fmla="*/ 0 60000 65536"/>
                    <a:gd name="T16" fmla="*/ 0 60000 65536"/>
                    <a:gd name="T17" fmla="*/ 0 60000 65536"/>
                    <a:gd name="T18" fmla="*/ 0 w 43"/>
                    <a:gd name="T19" fmla="*/ 0 h 92"/>
                    <a:gd name="T20" fmla="*/ 43 w 43"/>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43" h="92">
                      <a:moveTo>
                        <a:pt x="0" y="0"/>
                      </a:moveTo>
                      <a:lnTo>
                        <a:pt x="43" y="38"/>
                      </a:lnTo>
                      <a:lnTo>
                        <a:pt x="25" y="92"/>
                      </a:lnTo>
                      <a:lnTo>
                        <a:pt x="19" y="73"/>
                      </a:lnTo>
                      <a:lnTo>
                        <a:pt x="5"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72" name="Line 1509"/>
                <p:cNvSpPr>
                  <a:spLocks noChangeShapeType="1"/>
                </p:cNvSpPr>
                <p:nvPr/>
              </p:nvSpPr>
              <p:spPr bwMode="auto">
                <a:xfrm>
                  <a:off x="2411" y="437"/>
                  <a:ext cx="6" cy="1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73" name="Line 1510"/>
                <p:cNvSpPr>
                  <a:spLocks noChangeShapeType="1"/>
                </p:cNvSpPr>
                <p:nvPr/>
              </p:nvSpPr>
              <p:spPr bwMode="auto">
                <a:xfrm flipV="1">
                  <a:off x="2417" y="402"/>
                  <a:ext cx="18" cy="5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74" name="Line 1511"/>
                <p:cNvSpPr>
                  <a:spLocks noChangeShapeType="1"/>
                </p:cNvSpPr>
                <p:nvPr/>
              </p:nvSpPr>
              <p:spPr bwMode="auto">
                <a:xfrm flipH="1" flipV="1">
                  <a:off x="2392" y="364"/>
                  <a:ext cx="43" cy="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75" name="Line 1512"/>
                <p:cNvSpPr>
                  <a:spLocks noChangeShapeType="1"/>
                </p:cNvSpPr>
                <p:nvPr/>
              </p:nvSpPr>
              <p:spPr bwMode="auto">
                <a:xfrm>
                  <a:off x="2392" y="364"/>
                  <a:ext cx="5"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76" name="Line 1513"/>
                <p:cNvSpPr>
                  <a:spLocks noChangeShapeType="1"/>
                </p:cNvSpPr>
                <p:nvPr/>
              </p:nvSpPr>
              <p:spPr bwMode="auto">
                <a:xfrm>
                  <a:off x="2397" y="382"/>
                  <a:ext cx="14" cy="5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77" name="Freeform 1514"/>
                <p:cNvSpPr>
                  <a:spLocks/>
                </p:cNvSpPr>
                <p:nvPr/>
              </p:nvSpPr>
              <p:spPr bwMode="auto">
                <a:xfrm>
                  <a:off x="2246" y="410"/>
                  <a:ext cx="46" cy="90"/>
                </a:xfrm>
                <a:custGeom>
                  <a:avLst/>
                  <a:gdLst>
                    <a:gd name="T0" fmla="*/ 0 w 46"/>
                    <a:gd name="T1" fmla="*/ 0 h 90"/>
                    <a:gd name="T2" fmla="*/ 46 w 46"/>
                    <a:gd name="T3" fmla="*/ 34 h 90"/>
                    <a:gd name="T4" fmla="*/ 33 w 46"/>
                    <a:gd name="T5" fmla="*/ 90 h 90"/>
                    <a:gd name="T6" fmla="*/ 27 w 46"/>
                    <a:gd name="T7" fmla="*/ 72 h 90"/>
                    <a:gd name="T8" fmla="*/ 7 w 46"/>
                    <a:gd name="T9" fmla="*/ 18 h 90"/>
                    <a:gd name="T10" fmla="*/ 0 w 46"/>
                    <a:gd name="T11" fmla="*/ 0 h 90"/>
                    <a:gd name="T12" fmla="*/ 0 60000 65536"/>
                    <a:gd name="T13" fmla="*/ 0 60000 65536"/>
                    <a:gd name="T14" fmla="*/ 0 60000 65536"/>
                    <a:gd name="T15" fmla="*/ 0 60000 65536"/>
                    <a:gd name="T16" fmla="*/ 0 60000 65536"/>
                    <a:gd name="T17" fmla="*/ 0 60000 65536"/>
                    <a:gd name="T18" fmla="*/ 0 w 46"/>
                    <a:gd name="T19" fmla="*/ 0 h 90"/>
                    <a:gd name="T20" fmla="*/ 46 w 46"/>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46" h="90">
                      <a:moveTo>
                        <a:pt x="0" y="0"/>
                      </a:moveTo>
                      <a:lnTo>
                        <a:pt x="46" y="34"/>
                      </a:lnTo>
                      <a:lnTo>
                        <a:pt x="33" y="90"/>
                      </a:lnTo>
                      <a:lnTo>
                        <a:pt x="27" y="72"/>
                      </a:lnTo>
                      <a:lnTo>
                        <a:pt x="7"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78" name="Line 1515"/>
                <p:cNvSpPr>
                  <a:spLocks noChangeShapeType="1"/>
                </p:cNvSpPr>
                <p:nvPr/>
              </p:nvSpPr>
              <p:spPr bwMode="auto">
                <a:xfrm>
                  <a:off x="2273" y="482"/>
                  <a:ext cx="6"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79" name="Line 1516"/>
                <p:cNvSpPr>
                  <a:spLocks noChangeShapeType="1"/>
                </p:cNvSpPr>
                <p:nvPr/>
              </p:nvSpPr>
              <p:spPr bwMode="auto">
                <a:xfrm flipV="1">
                  <a:off x="2279" y="444"/>
                  <a:ext cx="13" cy="5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80" name="Line 1517"/>
                <p:cNvSpPr>
                  <a:spLocks noChangeShapeType="1"/>
                </p:cNvSpPr>
                <p:nvPr/>
              </p:nvSpPr>
              <p:spPr bwMode="auto">
                <a:xfrm flipH="1" flipV="1">
                  <a:off x="2246" y="410"/>
                  <a:ext cx="46" cy="3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81" name="Line 1518"/>
                <p:cNvSpPr>
                  <a:spLocks noChangeShapeType="1"/>
                </p:cNvSpPr>
                <p:nvPr/>
              </p:nvSpPr>
              <p:spPr bwMode="auto">
                <a:xfrm>
                  <a:off x="2246" y="410"/>
                  <a:ext cx="7"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82" name="Line 1519"/>
                <p:cNvSpPr>
                  <a:spLocks noChangeShapeType="1"/>
                </p:cNvSpPr>
                <p:nvPr/>
              </p:nvSpPr>
              <p:spPr bwMode="auto">
                <a:xfrm>
                  <a:off x="2253" y="428"/>
                  <a:ext cx="20" cy="5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83" name="Freeform 1520"/>
                <p:cNvSpPr>
                  <a:spLocks/>
                </p:cNvSpPr>
                <p:nvPr/>
              </p:nvSpPr>
              <p:spPr bwMode="auto">
                <a:xfrm>
                  <a:off x="2105" y="467"/>
                  <a:ext cx="50" cy="88"/>
                </a:xfrm>
                <a:custGeom>
                  <a:avLst/>
                  <a:gdLst>
                    <a:gd name="T0" fmla="*/ 0 w 50"/>
                    <a:gd name="T1" fmla="*/ 0 h 88"/>
                    <a:gd name="T2" fmla="*/ 50 w 50"/>
                    <a:gd name="T3" fmla="*/ 30 h 88"/>
                    <a:gd name="T4" fmla="*/ 41 w 50"/>
                    <a:gd name="T5" fmla="*/ 88 h 88"/>
                    <a:gd name="T6" fmla="*/ 33 w 50"/>
                    <a:gd name="T7" fmla="*/ 70 h 88"/>
                    <a:gd name="T8" fmla="*/ 8 w 50"/>
                    <a:gd name="T9" fmla="*/ 17 h 88"/>
                    <a:gd name="T10" fmla="*/ 0 w 50"/>
                    <a:gd name="T11" fmla="*/ 0 h 88"/>
                    <a:gd name="T12" fmla="*/ 0 60000 65536"/>
                    <a:gd name="T13" fmla="*/ 0 60000 65536"/>
                    <a:gd name="T14" fmla="*/ 0 60000 65536"/>
                    <a:gd name="T15" fmla="*/ 0 60000 65536"/>
                    <a:gd name="T16" fmla="*/ 0 60000 65536"/>
                    <a:gd name="T17" fmla="*/ 0 60000 65536"/>
                    <a:gd name="T18" fmla="*/ 0 w 50"/>
                    <a:gd name="T19" fmla="*/ 0 h 88"/>
                    <a:gd name="T20" fmla="*/ 50 w 50"/>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50" h="88">
                      <a:moveTo>
                        <a:pt x="0" y="0"/>
                      </a:moveTo>
                      <a:lnTo>
                        <a:pt x="50" y="30"/>
                      </a:lnTo>
                      <a:lnTo>
                        <a:pt x="41" y="88"/>
                      </a:lnTo>
                      <a:lnTo>
                        <a:pt x="33" y="70"/>
                      </a:lnTo>
                      <a:lnTo>
                        <a:pt x="8" y="17"/>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84" name="Line 1521"/>
                <p:cNvSpPr>
                  <a:spLocks noChangeShapeType="1"/>
                </p:cNvSpPr>
                <p:nvPr/>
              </p:nvSpPr>
              <p:spPr bwMode="auto">
                <a:xfrm>
                  <a:off x="2138" y="537"/>
                  <a:ext cx="8"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85" name="Line 1522"/>
                <p:cNvSpPr>
                  <a:spLocks noChangeShapeType="1"/>
                </p:cNvSpPr>
                <p:nvPr/>
              </p:nvSpPr>
              <p:spPr bwMode="auto">
                <a:xfrm flipV="1">
                  <a:off x="2146" y="497"/>
                  <a:ext cx="9"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86" name="Line 1523"/>
                <p:cNvSpPr>
                  <a:spLocks noChangeShapeType="1"/>
                </p:cNvSpPr>
                <p:nvPr/>
              </p:nvSpPr>
              <p:spPr bwMode="auto">
                <a:xfrm flipH="1" flipV="1">
                  <a:off x="2105" y="467"/>
                  <a:ext cx="50" cy="3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87" name="Line 1524"/>
                <p:cNvSpPr>
                  <a:spLocks noChangeShapeType="1"/>
                </p:cNvSpPr>
                <p:nvPr/>
              </p:nvSpPr>
              <p:spPr bwMode="auto">
                <a:xfrm>
                  <a:off x="2105" y="467"/>
                  <a:ext cx="8"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88" name="Line 1525"/>
                <p:cNvSpPr>
                  <a:spLocks noChangeShapeType="1"/>
                </p:cNvSpPr>
                <p:nvPr/>
              </p:nvSpPr>
              <p:spPr bwMode="auto">
                <a:xfrm>
                  <a:off x="2113" y="484"/>
                  <a:ext cx="25" cy="5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89" name="Freeform 1526"/>
                <p:cNvSpPr>
                  <a:spLocks/>
                </p:cNvSpPr>
                <p:nvPr/>
              </p:nvSpPr>
              <p:spPr bwMode="auto">
                <a:xfrm>
                  <a:off x="1969" y="537"/>
                  <a:ext cx="51" cy="84"/>
                </a:xfrm>
                <a:custGeom>
                  <a:avLst/>
                  <a:gdLst>
                    <a:gd name="T0" fmla="*/ 0 w 51"/>
                    <a:gd name="T1" fmla="*/ 0 h 84"/>
                    <a:gd name="T2" fmla="*/ 51 w 51"/>
                    <a:gd name="T3" fmla="*/ 26 h 84"/>
                    <a:gd name="T4" fmla="*/ 47 w 51"/>
                    <a:gd name="T5" fmla="*/ 84 h 84"/>
                    <a:gd name="T6" fmla="*/ 38 w 51"/>
                    <a:gd name="T7" fmla="*/ 66 h 84"/>
                    <a:gd name="T8" fmla="*/ 9 w 51"/>
                    <a:gd name="T9" fmla="*/ 15 h 84"/>
                    <a:gd name="T10" fmla="*/ 0 w 51"/>
                    <a:gd name="T11" fmla="*/ 0 h 84"/>
                    <a:gd name="T12" fmla="*/ 0 60000 65536"/>
                    <a:gd name="T13" fmla="*/ 0 60000 65536"/>
                    <a:gd name="T14" fmla="*/ 0 60000 65536"/>
                    <a:gd name="T15" fmla="*/ 0 60000 65536"/>
                    <a:gd name="T16" fmla="*/ 0 60000 65536"/>
                    <a:gd name="T17" fmla="*/ 0 60000 65536"/>
                    <a:gd name="T18" fmla="*/ 0 w 51"/>
                    <a:gd name="T19" fmla="*/ 0 h 84"/>
                    <a:gd name="T20" fmla="*/ 51 w 51"/>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1" h="84">
                      <a:moveTo>
                        <a:pt x="0" y="0"/>
                      </a:moveTo>
                      <a:lnTo>
                        <a:pt x="51" y="26"/>
                      </a:lnTo>
                      <a:lnTo>
                        <a:pt x="47" y="84"/>
                      </a:lnTo>
                      <a:lnTo>
                        <a:pt x="38" y="66"/>
                      </a:lnTo>
                      <a:lnTo>
                        <a:pt x="9" y="15"/>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90" name="Line 1527"/>
                <p:cNvSpPr>
                  <a:spLocks noChangeShapeType="1"/>
                </p:cNvSpPr>
                <p:nvPr/>
              </p:nvSpPr>
              <p:spPr bwMode="auto">
                <a:xfrm>
                  <a:off x="2007" y="603"/>
                  <a:ext cx="9"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91" name="Line 1528"/>
                <p:cNvSpPr>
                  <a:spLocks noChangeShapeType="1"/>
                </p:cNvSpPr>
                <p:nvPr/>
              </p:nvSpPr>
              <p:spPr bwMode="auto">
                <a:xfrm flipV="1">
                  <a:off x="2016" y="563"/>
                  <a:ext cx="4"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92" name="Line 1529"/>
                <p:cNvSpPr>
                  <a:spLocks noChangeShapeType="1"/>
                </p:cNvSpPr>
                <p:nvPr/>
              </p:nvSpPr>
              <p:spPr bwMode="auto">
                <a:xfrm flipH="1" flipV="1">
                  <a:off x="1969" y="537"/>
                  <a:ext cx="51" cy="2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93" name="Line 1530"/>
                <p:cNvSpPr>
                  <a:spLocks noChangeShapeType="1"/>
                </p:cNvSpPr>
                <p:nvPr/>
              </p:nvSpPr>
              <p:spPr bwMode="auto">
                <a:xfrm>
                  <a:off x="1969" y="537"/>
                  <a:ext cx="9"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94" name="Line 1531"/>
                <p:cNvSpPr>
                  <a:spLocks noChangeShapeType="1"/>
                </p:cNvSpPr>
                <p:nvPr/>
              </p:nvSpPr>
              <p:spPr bwMode="auto">
                <a:xfrm>
                  <a:off x="1978" y="552"/>
                  <a:ext cx="29" cy="5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95" name="Freeform 1532"/>
                <p:cNvSpPr>
                  <a:spLocks/>
                </p:cNvSpPr>
                <p:nvPr/>
              </p:nvSpPr>
              <p:spPr bwMode="auto">
                <a:xfrm>
                  <a:off x="1839" y="617"/>
                  <a:ext cx="54" cy="79"/>
                </a:xfrm>
                <a:custGeom>
                  <a:avLst/>
                  <a:gdLst>
                    <a:gd name="T0" fmla="*/ 0 w 54"/>
                    <a:gd name="T1" fmla="*/ 0 h 79"/>
                    <a:gd name="T2" fmla="*/ 54 w 54"/>
                    <a:gd name="T3" fmla="*/ 22 h 79"/>
                    <a:gd name="T4" fmla="*/ 54 w 54"/>
                    <a:gd name="T5" fmla="*/ 79 h 79"/>
                    <a:gd name="T6" fmla="*/ 43 w 54"/>
                    <a:gd name="T7" fmla="*/ 64 h 79"/>
                    <a:gd name="T8" fmla="*/ 11 w 54"/>
                    <a:gd name="T9" fmla="*/ 15 h 79"/>
                    <a:gd name="T10" fmla="*/ 0 w 54"/>
                    <a:gd name="T11" fmla="*/ 0 h 79"/>
                    <a:gd name="T12" fmla="*/ 0 60000 65536"/>
                    <a:gd name="T13" fmla="*/ 0 60000 65536"/>
                    <a:gd name="T14" fmla="*/ 0 60000 65536"/>
                    <a:gd name="T15" fmla="*/ 0 60000 65536"/>
                    <a:gd name="T16" fmla="*/ 0 60000 65536"/>
                    <a:gd name="T17" fmla="*/ 0 60000 65536"/>
                    <a:gd name="T18" fmla="*/ 0 w 54"/>
                    <a:gd name="T19" fmla="*/ 0 h 79"/>
                    <a:gd name="T20" fmla="*/ 54 w 54"/>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54" h="79">
                      <a:moveTo>
                        <a:pt x="0" y="0"/>
                      </a:moveTo>
                      <a:lnTo>
                        <a:pt x="54" y="22"/>
                      </a:lnTo>
                      <a:lnTo>
                        <a:pt x="54" y="79"/>
                      </a:lnTo>
                      <a:lnTo>
                        <a:pt x="43" y="64"/>
                      </a:lnTo>
                      <a:lnTo>
                        <a:pt x="11" y="15"/>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196" name="Line 1533"/>
                <p:cNvSpPr>
                  <a:spLocks noChangeShapeType="1"/>
                </p:cNvSpPr>
                <p:nvPr/>
              </p:nvSpPr>
              <p:spPr bwMode="auto">
                <a:xfrm>
                  <a:off x="1882" y="681"/>
                  <a:ext cx="11"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97" name="Line 1534"/>
                <p:cNvSpPr>
                  <a:spLocks noChangeShapeType="1"/>
                </p:cNvSpPr>
                <p:nvPr/>
              </p:nvSpPr>
              <p:spPr bwMode="auto">
                <a:xfrm flipV="1">
                  <a:off x="1893" y="639"/>
                  <a:ext cx="0"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98" name="Line 1535"/>
                <p:cNvSpPr>
                  <a:spLocks noChangeShapeType="1"/>
                </p:cNvSpPr>
                <p:nvPr/>
              </p:nvSpPr>
              <p:spPr bwMode="auto">
                <a:xfrm flipH="1" flipV="1">
                  <a:off x="1839" y="617"/>
                  <a:ext cx="54" cy="2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199" name="Line 1536"/>
                <p:cNvSpPr>
                  <a:spLocks noChangeShapeType="1"/>
                </p:cNvSpPr>
                <p:nvPr/>
              </p:nvSpPr>
              <p:spPr bwMode="auto">
                <a:xfrm>
                  <a:off x="1839" y="617"/>
                  <a:ext cx="11"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00" name="Line 1537"/>
                <p:cNvSpPr>
                  <a:spLocks noChangeShapeType="1"/>
                </p:cNvSpPr>
                <p:nvPr/>
              </p:nvSpPr>
              <p:spPr bwMode="auto">
                <a:xfrm>
                  <a:off x="1850" y="632"/>
                  <a:ext cx="32" cy="4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01" name="Freeform 1538"/>
                <p:cNvSpPr>
                  <a:spLocks/>
                </p:cNvSpPr>
                <p:nvPr/>
              </p:nvSpPr>
              <p:spPr bwMode="auto">
                <a:xfrm>
                  <a:off x="1716" y="707"/>
                  <a:ext cx="60" cy="75"/>
                </a:xfrm>
                <a:custGeom>
                  <a:avLst/>
                  <a:gdLst>
                    <a:gd name="T0" fmla="*/ 0 w 60"/>
                    <a:gd name="T1" fmla="*/ 0 h 75"/>
                    <a:gd name="T2" fmla="*/ 55 w 60"/>
                    <a:gd name="T3" fmla="*/ 18 h 75"/>
                    <a:gd name="T4" fmla="*/ 60 w 60"/>
                    <a:gd name="T5" fmla="*/ 75 h 75"/>
                    <a:gd name="T6" fmla="*/ 49 w 60"/>
                    <a:gd name="T7" fmla="*/ 60 h 75"/>
                    <a:gd name="T8" fmla="*/ 12 w 60"/>
                    <a:gd name="T9" fmla="*/ 14 h 75"/>
                    <a:gd name="T10" fmla="*/ 0 w 60"/>
                    <a:gd name="T11" fmla="*/ 0 h 75"/>
                    <a:gd name="T12" fmla="*/ 0 60000 65536"/>
                    <a:gd name="T13" fmla="*/ 0 60000 65536"/>
                    <a:gd name="T14" fmla="*/ 0 60000 65536"/>
                    <a:gd name="T15" fmla="*/ 0 60000 65536"/>
                    <a:gd name="T16" fmla="*/ 0 60000 65536"/>
                    <a:gd name="T17" fmla="*/ 0 60000 65536"/>
                    <a:gd name="T18" fmla="*/ 0 w 60"/>
                    <a:gd name="T19" fmla="*/ 0 h 75"/>
                    <a:gd name="T20" fmla="*/ 60 w 60"/>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60" h="75">
                      <a:moveTo>
                        <a:pt x="0" y="0"/>
                      </a:moveTo>
                      <a:lnTo>
                        <a:pt x="55" y="18"/>
                      </a:lnTo>
                      <a:lnTo>
                        <a:pt x="60" y="75"/>
                      </a:lnTo>
                      <a:lnTo>
                        <a:pt x="49" y="60"/>
                      </a:lnTo>
                      <a:lnTo>
                        <a:pt x="12" y="14"/>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202" name="Line 1539"/>
                <p:cNvSpPr>
                  <a:spLocks noChangeShapeType="1"/>
                </p:cNvSpPr>
                <p:nvPr/>
              </p:nvSpPr>
              <p:spPr bwMode="auto">
                <a:xfrm>
                  <a:off x="1765" y="767"/>
                  <a:ext cx="11"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03" name="Line 1540"/>
                <p:cNvSpPr>
                  <a:spLocks noChangeShapeType="1"/>
                </p:cNvSpPr>
                <p:nvPr/>
              </p:nvSpPr>
              <p:spPr bwMode="auto">
                <a:xfrm flipH="1" flipV="1">
                  <a:off x="1771" y="725"/>
                  <a:ext cx="5"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04" name="Line 1541"/>
                <p:cNvSpPr>
                  <a:spLocks noChangeShapeType="1"/>
                </p:cNvSpPr>
                <p:nvPr/>
              </p:nvSpPr>
              <p:spPr bwMode="auto">
                <a:xfrm flipH="1" flipV="1">
                  <a:off x="1716" y="707"/>
                  <a:ext cx="55"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05" name="Line 1542"/>
                <p:cNvSpPr>
                  <a:spLocks noChangeShapeType="1"/>
                </p:cNvSpPr>
                <p:nvPr/>
              </p:nvSpPr>
              <p:spPr bwMode="auto">
                <a:xfrm>
                  <a:off x="1716" y="707"/>
                  <a:ext cx="12" cy="1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06" name="Line 1543"/>
                <p:cNvSpPr>
                  <a:spLocks noChangeShapeType="1"/>
                </p:cNvSpPr>
                <p:nvPr/>
              </p:nvSpPr>
              <p:spPr bwMode="auto">
                <a:xfrm>
                  <a:off x="1728" y="721"/>
                  <a:ext cx="37" cy="4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07" name="Freeform 1544"/>
                <p:cNvSpPr>
                  <a:spLocks/>
                </p:cNvSpPr>
                <p:nvPr/>
              </p:nvSpPr>
              <p:spPr bwMode="auto">
                <a:xfrm>
                  <a:off x="1601" y="806"/>
                  <a:ext cx="67" cy="71"/>
                </a:xfrm>
                <a:custGeom>
                  <a:avLst/>
                  <a:gdLst>
                    <a:gd name="T0" fmla="*/ 0 w 67"/>
                    <a:gd name="T1" fmla="*/ 0 h 71"/>
                    <a:gd name="T2" fmla="*/ 56 w 67"/>
                    <a:gd name="T3" fmla="*/ 15 h 71"/>
                    <a:gd name="T4" fmla="*/ 67 w 67"/>
                    <a:gd name="T5" fmla="*/ 71 h 71"/>
                    <a:gd name="T6" fmla="*/ 52 w 67"/>
                    <a:gd name="T7" fmla="*/ 57 h 71"/>
                    <a:gd name="T8" fmla="*/ 13 w 67"/>
                    <a:gd name="T9" fmla="*/ 15 h 71"/>
                    <a:gd name="T10" fmla="*/ 0 w 67"/>
                    <a:gd name="T11" fmla="*/ 0 h 71"/>
                    <a:gd name="T12" fmla="*/ 0 60000 65536"/>
                    <a:gd name="T13" fmla="*/ 0 60000 65536"/>
                    <a:gd name="T14" fmla="*/ 0 60000 65536"/>
                    <a:gd name="T15" fmla="*/ 0 60000 65536"/>
                    <a:gd name="T16" fmla="*/ 0 60000 65536"/>
                    <a:gd name="T17" fmla="*/ 0 60000 65536"/>
                    <a:gd name="T18" fmla="*/ 0 w 67"/>
                    <a:gd name="T19" fmla="*/ 0 h 71"/>
                    <a:gd name="T20" fmla="*/ 67 w 67"/>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7" h="71">
                      <a:moveTo>
                        <a:pt x="0" y="0"/>
                      </a:moveTo>
                      <a:lnTo>
                        <a:pt x="56" y="15"/>
                      </a:lnTo>
                      <a:lnTo>
                        <a:pt x="67" y="71"/>
                      </a:lnTo>
                      <a:lnTo>
                        <a:pt x="52" y="57"/>
                      </a:lnTo>
                      <a:lnTo>
                        <a:pt x="13" y="15"/>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208" name="Line 1545"/>
                <p:cNvSpPr>
                  <a:spLocks noChangeShapeType="1"/>
                </p:cNvSpPr>
                <p:nvPr/>
              </p:nvSpPr>
              <p:spPr bwMode="auto">
                <a:xfrm>
                  <a:off x="1653" y="863"/>
                  <a:ext cx="15" cy="1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09" name="Line 1546"/>
                <p:cNvSpPr>
                  <a:spLocks noChangeShapeType="1"/>
                </p:cNvSpPr>
                <p:nvPr/>
              </p:nvSpPr>
              <p:spPr bwMode="auto">
                <a:xfrm flipH="1" flipV="1">
                  <a:off x="1657" y="821"/>
                  <a:ext cx="11" cy="5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10" name="Line 1547"/>
                <p:cNvSpPr>
                  <a:spLocks noChangeShapeType="1"/>
                </p:cNvSpPr>
                <p:nvPr/>
              </p:nvSpPr>
              <p:spPr bwMode="auto">
                <a:xfrm flipH="1" flipV="1">
                  <a:off x="1601" y="806"/>
                  <a:ext cx="56"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11" name="Line 1548"/>
                <p:cNvSpPr>
                  <a:spLocks noChangeShapeType="1"/>
                </p:cNvSpPr>
                <p:nvPr/>
              </p:nvSpPr>
              <p:spPr bwMode="auto">
                <a:xfrm>
                  <a:off x="1601" y="806"/>
                  <a:ext cx="13"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12" name="Line 1549"/>
                <p:cNvSpPr>
                  <a:spLocks noChangeShapeType="1"/>
                </p:cNvSpPr>
                <p:nvPr/>
              </p:nvSpPr>
              <p:spPr bwMode="auto">
                <a:xfrm>
                  <a:off x="1614" y="821"/>
                  <a:ext cx="39" cy="4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13" name="Freeform 1550"/>
                <p:cNvSpPr>
                  <a:spLocks/>
                </p:cNvSpPr>
                <p:nvPr/>
              </p:nvSpPr>
              <p:spPr bwMode="auto">
                <a:xfrm>
                  <a:off x="1495" y="916"/>
                  <a:ext cx="71" cy="65"/>
                </a:xfrm>
                <a:custGeom>
                  <a:avLst/>
                  <a:gdLst>
                    <a:gd name="T0" fmla="*/ 0 w 71"/>
                    <a:gd name="T1" fmla="*/ 0 h 65"/>
                    <a:gd name="T2" fmla="*/ 56 w 71"/>
                    <a:gd name="T3" fmla="*/ 8 h 65"/>
                    <a:gd name="T4" fmla="*/ 71 w 71"/>
                    <a:gd name="T5" fmla="*/ 65 h 65"/>
                    <a:gd name="T6" fmla="*/ 56 w 71"/>
                    <a:gd name="T7" fmla="*/ 51 h 65"/>
                    <a:gd name="T8" fmla="*/ 14 w 71"/>
                    <a:gd name="T9" fmla="*/ 13 h 65"/>
                    <a:gd name="T10" fmla="*/ 0 w 71"/>
                    <a:gd name="T11" fmla="*/ 0 h 65"/>
                    <a:gd name="T12" fmla="*/ 0 60000 65536"/>
                    <a:gd name="T13" fmla="*/ 0 60000 65536"/>
                    <a:gd name="T14" fmla="*/ 0 60000 65536"/>
                    <a:gd name="T15" fmla="*/ 0 60000 65536"/>
                    <a:gd name="T16" fmla="*/ 0 60000 65536"/>
                    <a:gd name="T17" fmla="*/ 0 60000 65536"/>
                    <a:gd name="T18" fmla="*/ 0 w 71"/>
                    <a:gd name="T19" fmla="*/ 0 h 65"/>
                    <a:gd name="T20" fmla="*/ 71 w 7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1" h="65">
                      <a:moveTo>
                        <a:pt x="0" y="0"/>
                      </a:moveTo>
                      <a:lnTo>
                        <a:pt x="56" y="8"/>
                      </a:lnTo>
                      <a:lnTo>
                        <a:pt x="71" y="65"/>
                      </a:lnTo>
                      <a:lnTo>
                        <a:pt x="56" y="51"/>
                      </a:lnTo>
                      <a:lnTo>
                        <a:pt x="14" y="13"/>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2214" name="Line 1551"/>
                <p:cNvSpPr>
                  <a:spLocks noChangeShapeType="1"/>
                </p:cNvSpPr>
                <p:nvPr/>
              </p:nvSpPr>
              <p:spPr bwMode="auto">
                <a:xfrm>
                  <a:off x="1551" y="967"/>
                  <a:ext cx="15" cy="1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15" name="Line 1552"/>
                <p:cNvSpPr>
                  <a:spLocks noChangeShapeType="1"/>
                </p:cNvSpPr>
                <p:nvPr/>
              </p:nvSpPr>
              <p:spPr bwMode="auto">
                <a:xfrm flipH="1" flipV="1">
                  <a:off x="1551" y="924"/>
                  <a:ext cx="15"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16" name="Line 1553"/>
                <p:cNvSpPr>
                  <a:spLocks noChangeShapeType="1"/>
                </p:cNvSpPr>
                <p:nvPr/>
              </p:nvSpPr>
              <p:spPr bwMode="auto">
                <a:xfrm flipH="1" flipV="1">
                  <a:off x="1495" y="916"/>
                  <a:ext cx="56" cy="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17" name="Line 1554"/>
                <p:cNvSpPr>
                  <a:spLocks noChangeShapeType="1"/>
                </p:cNvSpPr>
                <p:nvPr/>
              </p:nvSpPr>
              <p:spPr bwMode="auto">
                <a:xfrm>
                  <a:off x="1495" y="916"/>
                  <a:ext cx="14" cy="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18" name="Line 1555"/>
                <p:cNvSpPr>
                  <a:spLocks noChangeShapeType="1"/>
                </p:cNvSpPr>
                <p:nvPr/>
              </p:nvSpPr>
              <p:spPr bwMode="auto">
                <a:xfrm>
                  <a:off x="1509" y="929"/>
                  <a:ext cx="42" cy="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19" name="Freeform 1556"/>
                <p:cNvSpPr>
                  <a:spLocks/>
                </p:cNvSpPr>
                <p:nvPr/>
              </p:nvSpPr>
              <p:spPr bwMode="auto">
                <a:xfrm>
                  <a:off x="1966" y="3701"/>
                  <a:ext cx="51" cy="84"/>
                </a:xfrm>
                <a:custGeom>
                  <a:avLst/>
                  <a:gdLst>
                    <a:gd name="T0" fmla="*/ 51 w 51"/>
                    <a:gd name="T1" fmla="*/ 0 h 84"/>
                    <a:gd name="T2" fmla="*/ 42 w 51"/>
                    <a:gd name="T3" fmla="*/ 17 h 84"/>
                    <a:gd name="T4" fmla="*/ 13 w 51"/>
                    <a:gd name="T5" fmla="*/ 67 h 84"/>
                    <a:gd name="T6" fmla="*/ 4 w 51"/>
                    <a:gd name="T7" fmla="*/ 84 h 84"/>
                    <a:gd name="T8" fmla="*/ 0 w 51"/>
                    <a:gd name="T9" fmla="*/ 26 h 84"/>
                    <a:gd name="T10" fmla="*/ 51 w 51"/>
                    <a:gd name="T11" fmla="*/ 0 h 84"/>
                    <a:gd name="T12" fmla="*/ 0 60000 65536"/>
                    <a:gd name="T13" fmla="*/ 0 60000 65536"/>
                    <a:gd name="T14" fmla="*/ 0 60000 65536"/>
                    <a:gd name="T15" fmla="*/ 0 60000 65536"/>
                    <a:gd name="T16" fmla="*/ 0 60000 65536"/>
                    <a:gd name="T17" fmla="*/ 0 60000 65536"/>
                    <a:gd name="T18" fmla="*/ 0 w 51"/>
                    <a:gd name="T19" fmla="*/ 0 h 84"/>
                    <a:gd name="T20" fmla="*/ 51 w 51"/>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1" h="84">
                      <a:moveTo>
                        <a:pt x="51" y="0"/>
                      </a:moveTo>
                      <a:lnTo>
                        <a:pt x="42" y="17"/>
                      </a:lnTo>
                      <a:lnTo>
                        <a:pt x="13" y="67"/>
                      </a:lnTo>
                      <a:lnTo>
                        <a:pt x="4" y="84"/>
                      </a:lnTo>
                      <a:lnTo>
                        <a:pt x="0" y="26"/>
                      </a:lnTo>
                      <a:lnTo>
                        <a:pt x="51"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2220" name="Line 1557"/>
                <p:cNvSpPr>
                  <a:spLocks noChangeShapeType="1"/>
                </p:cNvSpPr>
                <p:nvPr/>
              </p:nvSpPr>
              <p:spPr bwMode="auto">
                <a:xfrm flipV="1">
                  <a:off x="2008" y="3701"/>
                  <a:ext cx="9"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21" name="Line 1558"/>
                <p:cNvSpPr>
                  <a:spLocks noChangeShapeType="1"/>
                </p:cNvSpPr>
                <p:nvPr/>
              </p:nvSpPr>
              <p:spPr bwMode="auto">
                <a:xfrm flipH="1">
                  <a:off x="1966" y="3701"/>
                  <a:ext cx="51" cy="2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22" name="Line 1559"/>
                <p:cNvSpPr>
                  <a:spLocks noChangeShapeType="1"/>
                </p:cNvSpPr>
                <p:nvPr/>
              </p:nvSpPr>
              <p:spPr bwMode="auto">
                <a:xfrm>
                  <a:off x="1966" y="3727"/>
                  <a:ext cx="4"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23" name="Line 1560"/>
                <p:cNvSpPr>
                  <a:spLocks noChangeShapeType="1"/>
                </p:cNvSpPr>
                <p:nvPr/>
              </p:nvSpPr>
              <p:spPr bwMode="auto">
                <a:xfrm flipV="1">
                  <a:off x="1970" y="3768"/>
                  <a:ext cx="9"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24" name="Line 1561"/>
                <p:cNvSpPr>
                  <a:spLocks noChangeShapeType="1"/>
                </p:cNvSpPr>
                <p:nvPr/>
              </p:nvSpPr>
              <p:spPr bwMode="auto">
                <a:xfrm flipV="1">
                  <a:off x="1979" y="3718"/>
                  <a:ext cx="29" cy="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25" name="Freeform 1562"/>
                <p:cNvSpPr>
                  <a:spLocks/>
                </p:cNvSpPr>
                <p:nvPr/>
              </p:nvSpPr>
              <p:spPr bwMode="auto">
                <a:xfrm>
                  <a:off x="2388" y="3867"/>
                  <a:ext cx="43" cy="93"/>
                </a:xfrm>
                <a:custGeom>
                  <a:avLst/>
                  <a:gdLst>
                    <a:gd name="T0" fmla="*/ 43 w 43"/>
                    <a:gd name="T1" fmla="*/ 0 h 93"/>
                    <a:gd name="T2" fmla="*/ 38 w 43"/>
                    <a:gd name="T3" fmla="*/ 20 h 93"/>
                    <a:gd name="T4" fmla="*/ 23 w 43"/>
                    <a:gd name="T5" fmla="*/ 75 h 93"/>
                    <a:gd name="T6" fmla="*/ 18 w 43"/>
                    <a:gd name="T7" fmla="*/ 93 h 93"/>
                    <a:gd name="T8" fmla="*/ 0 w 43"/>
                    <a:gd name="T9" fmla="*/ 39 h 93"/>
                    <a:gd name="T10" fmla="*/ 43 w 43"/>
                    <a:gd name="T11" fmla="*/ 0 h 93"/>
                    <a:gd name="T12" fmla="*/ 0 60000 65536"/>
                    <a:gd name="T13" fmla="*/ 0 60000 65536"/>
                    <a:gd name="T14" fmla="*/ 0 60000 65536"/>
                    <a:gd name="T15" fmla="*/ 0 60000 65536"/>
                    <a:gd name="T16" fmla="*/ 0 60000 65536"/>
                    <a:gd name="T17" fmla="*/ 0 60000 65536"/>
                    <a:gd name="T18" fmla="*/ 0 w 43"/>
                    <a:gd name="T19" fmla="*/ 0 h 93"/>
                    <a:gd name="T20" fmla="*/ 43 w 43"/>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3" h="93">
                      <a:moveTo>
                        <a:pt x="43" y="0"/>
                      </a:moveTo>
                      <a:lnTo>
                        <a:pt x="38" y="20"/>
                      </a:lnTo>
                      <a:lnTo>
                        <a:pt x="23" y="75"/>
                      </a:lnTo>
                      <a:lnTo>
                        <a:pt x="18" y="93"/>
                      </a:lnTo>
                      <a:lnTo>
                        <a:pt x="0" y="39"/>
                      </a:lnTo>
                      <a:lnTo>
                        <a:pt x="43"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2226" name="Line 1563"/>
                <p:cNvSpPr>
                  <a:spLocks noChangeShapeType="1"/>
                </p:cNvSpPr>
                <p:nvPr/>
              </p:nvSpPr>
              <p:spPr bwMode="auto">
                <a:xfrm flipV="1">
                  <a:off x="2426" y="3867"/>
                  <a:ext cx="5" cy="2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27" name="Line 1564"/>
                <p:cNvSpPr>
                  <a:spLocks noChangeShapeType="1"/>
                </p:cNvSpPr>
                <p:nvPr/>
              </p:nvSpPr>
              <p:spPr bwMode="auto">
                <a:xfrm flipH="1">
                  <a:off x="2388" y="3867"/>
                  <a:ext cx="43" cy="3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28" name="Line 1565"/>
                <p:cNvSpPr>
                  <a:spLocks noChangeShapeType="1"/>
                </p:cNvSpPr>
                <p:nvPr/>
              </p:nvSpPr>
              <p:spPr bwMode="auto">
                <a:xfrm>
                  <a:off x="2388" y="3906"/>
                  <a:ext cx="18" cy="5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29" name="Line 1566"/>
                <p:cNvSpPr>
                  <a:spLocks noChangeShapeType="1"/>
                </p:cNvSpPr>
                <p:nvPr/>
              </p:nvSpPr>
              <p:spPr bwMode="auto">
                <a:xfrm flipV="1">
                  <a:off x="2406" y="3942"/>
                  <a:ext cx="5"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30" name="Line 1567"/>
                <p:cNvSpPr>
                  <a:spLocks noChangeShapeType="1"/>
                </p:cNvSpPr>
                <p:nvPr/>
              </p:nvSpPr>
              <p:spPr bwMode="auto">
                <a:xfrm flipV="1">
                  <a:off x="2411" y="3887"/>
                  <a:ext cx="15" cy="5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31" name="Freeform 1568"/>
                <p:cNvSpPr>
                  <a:spLocks/>
                </p:cNvSpPr>
                <p:nvPr/>
              </p:nvSpPr>
              <p:spPr bwMode="auto">
                <a:xfrm>
                  <a:off x="4285" y="1032"/>
                  <a:ext cx="76" cy="57"/>
                </a:xfrm>
                <a:custGeom>
                  <a:avLst/>
                  <a:gdLst>
                    <a:gd name="T0" fmla="*/ 76 w 76"/>
                    <a:gd name="T1" fmla="*/ 0 h 57"/>
                    <a:gd name="T2" fmla="*/ 56 w 76"/>
                    <a:gd name="T3" fmla="*/ 53 h 57"/>
                    <a:gd name="T4" fmla="*/ 0 w 76"/>
                    <a:gd name="T5" fmla="*/ 57 h 57"/>
                    <a:gd name="T6" fmla="*/ 14 w 76"/>
                    <a:gd name="T7" fmla="*/ 45 h 57"/>
                    <a:gd name="T8" fmla="*/ 60 w 76"/>
                    <a:gd name="T9" fmla="*/ 11 h 57"/>
                    <a:gd name="T10" fmla="*/ 76 w 76"/>
                    <a:gd name="T11" fmla="*/ 0 h 57"/>
                    <a:gd name="T12" fmla="*/ 0 60000 65536"/>
                    <a:gd name="T13" fmla="*/ 0 60000 65536"/>
                    <a:gd name="T14" fmla="*/ 0 60000 65536"/>
                    <a:gd name="T15" fmla="*/ 0 60000 65536"/>
                    <a:gd name="T16" fmla="*/ 0 60000 65536"/>
                    <a:gd name="T17" fmla="*/ 0 60000 65536"/>
                    <a:gd name="T18" fmla="*/ 0 w 76"/>
                    <a:gd name="T19" fmla="*/ 0 h 57"/>
                    <a:gd name="T20" fmla="*/ 76 w 76"/>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6" h="57">
                      <a:moveTo>
                        <a:pt x="76" y="0"/>
                      </a:moveTo>
                      <a:lnTo>
                        <a:pt x="56" y="53"/>
                      </a:lnTo>
                      <a:lnTo>
                        <a:pt x="0" y="57"/>
                      </a:lnTo>
                      <a:lnTo>
                        <a:pt x="14" y="45"/>
                      </a:lnTo>
                      <a:lnTo>
                        <a:pt x="60" y="11"/>
                      </a:lnTo>
                      <a:lnTo>
                        <a:pt x="76"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2232" name="Line 1569"/>
                <p:cNvSpPr>
                  <a:spLocks noChangeShapeType="1"/>
                </p:cNvSpPr>
                <p:nvPr/>
              </p:nvSpPr>
              <p:spPr bwMode="auto">
                <a:xfrm flipH="1">
                  <a:off x="4285" y="1077"/>
                  <a:ext cx="14" cy="1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33" name="Line 1570"/>
                <p:cNvSpPr>
                  <a:spLocks noChangeShapeType="1"/>
                </p:cNvSpPr>
                <p:nvPr/>
              </p:nvSpPr>
              <p:spPr bwMode="auto">
                <a:xfrm flipV="1">
                  <a:off x="4285" y="1085"/>
                  <a:ext cx="56" cy="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34" name="Line 1571"/>
                <p:cNvSpPr>
                  <a:spLocks noChangeShapeType="1"/>
                </p:cNvSpPr>
                <p:nvPr/>
              </p:nvSpPr>
              <p:spPr bwMode="auto">
                <a:xfrm flipV="1">
                  <a:off x="4341" y="1032"/>
                  <a:ext cx="20" cy="5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35" name="Line 1572"/>
                <p:cNvSpPr>
                  <a:spLocks noChangeShapeType="1"/>
                </p:cNvSpPr>
                <p:nvPr/>
              </p:nvSpPr>
              <p:spPr bwMode="auto">
                <a:xfrm flipH="1">
                  <a:off x="4345" y="1032"/>
                  <a:ext cx="16" cy="1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36" name="Line 1573"/>
                <p:cNvSpPr>
                  <a:spLocks noChangeShapeType="1"/>
                </p:cNvSpPr>
                <p:nvPr/>
              </p:nvSpPr>
              <p:spPr bwMode="auto">
                <a:xfrm flipH="1">
                  <a:off x="4299" y="1043"/>
                  <a:ext cx="46" cy="3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37" name="Freeform 1574"/>
                <p:cNvSpPr>
                  <a:spLocks/>
                </p:cNvSpPr>
                <p:nvPr/>
              </p:nvSpPr>
              <p:spPr bwMode="auto">
                <a:xfrm>
                  <a:off x="4368" y="1160"/>
                  <a:ext cx="82" cy="52"/>
                </a:xfrm>
                <a:custGeom>
                  <a:avLst/>
                  <a:gdLst>
                    <a:gd name="T0" fmla="*/ 82 w 82"/>
                    <a:gd name="T1" fmla="*/ 0 h 52"/>
                    <a:gd name="T2" fmla="*/ 58 w 82"/>
                    <a:gd name="T3" fmla="*/ 52 h 52"/>
                    <a:gd name="T4" fmla="*/ 0 w 82"/>
                    <a:gd name="T5" fmla="*/ 51 h 52"/>
                    <a:gd name="T6" fmla="*/ 17 w 82"/>
                    <a:gd name="T7" fmla="*/ 40 h 52"/>
                    <a:gd name="T8" fmla="*/ 66 w 82"/>
                    <a:gd name="T9" fmla="*/ 10 h 52"/>
                    <a:gd name="T10" fmla="*/ 82 w 82"/>
                    <a:gd name="T11" fmla="*/ 0 h 52"/>
                    <a:gd name="T12" fmla="*/ 0 60000 65536"/>
                    <a:gd name="T13" fmla="*/ 0 60000 65536"/>
                    <a:gd name="T14" fmla="*/ 0 60000 65536"/>
                    <a:gd name="T15" fmla="*/ 0 60000 65536"/>
                    <a:gd name="T16" fmla="*/ 0 60000 65536"/>
                    <a:gd name="T17" fmla="*/ 0 60000 65536"/>
                    <a:gd name="T18" fmla="*/ 0 w 82"/>
                    <a:gd name="T19" fmla="*/ 0 h 52"/>
                    <a:gd name="T20" fmla="*/ 82 w 8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82" h="52">
                      <a:moveTo>
                        <a:pt x="82" y="0"/>
                      </a:moveTo>
                      <a:lnTo>
                        <a:pt x="58" y="52"/>
                      </a:lnTo>
                      <a:lnTo>
                        <a:pt x="0" y="51"/>
                      </a:lnTo>
                      <a:lnTo>
                        <a:pt x="17" y="40"/>
                      </a:lnTo>
                      <a:lnTo>
                        <a:pt x="66" y="10"/>
                      </a:lnTo>
                      <a:lnTo>
                        <a:pt x="82"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2238" name="Line 1575"/>
                <p:cNvSpPr>
                  <a:spLocks noChangeShapeType="1"/>
                </p:cNvSpPr>
                <p:nvPr/>
              </p:nvSpPr>
              <p:spPr bwMode="auto">
                <a:xfrm flipH="1">
                  <a:off x="4368" y="1200"/>
                  <a:ext cx="17" cy="1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39" name="Line 1576"/>
                <p:cNvSpPr>
                  <a:spLocks noChangeShapeType="1"/>
                </p:cNvSpPr>
                <p:nvPr/>
              </p:nvSpPr>
              <p:spPr bwMode="auto">
                <a:xfrm>
                  <a:off x="4368" y="1211"/>
                  <a:ext cx="58" cy="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40" name="Line 1577"/>
                <p:cNvSpPr>
                  <a:spLocks noChangeShapeType="1"/>
                </p:cNvSpPr>
                <p:nvPr/>
              </p:nvSpPr>
              <p:spPr bwMode="auto">
                <a:xfrm flipV="1">
                  <a:off x="4426" y="1160"/>
                  <a:ext cx="24" cy="5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241" name="Line 1578"/>
                <p:cNvSpPr>
                  <a:spLocks noChangeShapeType="1"/>
                </p:cNvSpPr>
                <p:nvPr/>
              </p:nvSpPr>
              <p:spPr bwMode="auto">
                <a:xfrm flipH="1">
                  <a:off x="4434" y="1160"/>
                  <a:ext cx="16" cy="1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grpSp>
          <p:sp>
            <p:nvSpPr>
              <p:cNvPr id="618" name="Line 1580"/>
              <p:cNvSpPr>
                <a:spLocks noChangeShapeType="1"/>
              </p:cNvSpPr>
              <p:nvPr/>
            </p:nvSpPr>
            <p:spPr bwMode="auto">
              <a:xfrm flipH="1">
                <a:off x="6961188" y="1765300"/>
                <a:ext cx="77788" cy="476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19" name="Freeform 1581"/>
              <p:cNvSpPr>
                <a:spLocks/>
              </p:cNvSpPr>
              <p:nvPr/>
            </p:nvSpPr>
            <p:spPr bwMode="auto">
              <a:xfrm>
                <a:off x="7300913" y="2662238"/>
                <a:ext cx="147638" cy="65088"/>
              </a:xfrm>
              <a:custGeom>
                <a:avLst/>
                <a:gdLst>
                  <a:gd name="T0" fmla="*/ 2147483647 w 93"/>
                  <a:gd name="T1" fmla="*/ 0 h 41"/>
                  <a:gd name="T2" fmla="*/ 2147483647 w 93"/>
                  <a:gd name="T3" fmla="*/ 2147483647 h 41"/>
                  <a:gd name="T4" fmla="*/ 0 w 93"/>
                  <a:gd name="T5" fmla="*/ 2147483647 h 41"/>
                  <a:gd name="T6" fmla="*/ 2147483647 w 93"/>
                  <a:gd name="T7" fmla="*/ 2147483647 h 41"/>
                  <a:gd name="T8" fmla="*/ 2147483647 w 93"/>
                  <a:gd name="T9" fmla="*/ 2147483647 h 41"/>
                  <a:gd name="T10" fmla="*/ 2147483647 w 93"/>
                  <a:gd name="T11" fmla="*/ 0 h 41"/>
                  <a:gd name="T12" fmla="*/ 0 60000 65536"/>
                  <a:gd name="T13" fmla="*/ 0 60000 65536"/>
                  <a:gd name="T14" fmla="*/ 0 60000 65536"/>
                  <a:gd name="T15" fmla="*/ 0 60000 65536"/>
                  <a:gd name="T16" fmla="*/ 0 60000 65536"/>
                  <a:gd name="T17" fmla="*/ 0 60000 65536"/>
                  <a:gd name="T18" fmla="*/ 0 w 93"/>
                  <a:gd name="T19" fmla="*/ 0 h 41"/>
                  <a:gd name="T20" fmla="*/ 93 w 9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93" h="41">
                    <a:moveTo>
                      <a:pt x="93" y="0"/>
                    </a:moveTo>
                    <a:lnTo>
                      <a:pt x="54" y="41"/>
                    </a:lnTo>
                    <a:lnTo>
                      <a:pt x="0" y="20"/>
                    </a:lnTo>
                    <a:lnTo>
                      <a:pt x="18" y="17"/>
                    </a:lnTo>
                    <a:lnTo>
                      <a:pt x="74" y="3"/>
                    </a:lnTo>
                    <a:lnTo>
                      <a:pt x="93"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620" name="Line 1582"/>
              <p:cNvSpPr>
                <a:spLocks noChangeShapeType="1"/>
              </p:cNvSpPr>
              <p:nvPr/>
            </p:nvSpPr>
            <p:spPr bwMode="auto">
              <a:xfrm flipH="1">
                <a:off x="7300913" y="2689225"/>
                <a:ext cx="285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21" name="Line 1583"/>
              <p:cNvSpPr>
                <a:spLocks noChangeShapeType="1"/>
              </p:cNvSpPr>
              <p:nvPr/>
            </p:nvSpPr>
            <p:spPr bwMode="auto">
              <a:xfrm>
                <a:off x="7300913" y="2693988"/>
                <a:ext cx="85725"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22" name="Line 1584"/>
              <p:cNvSpPr>
                <a:spLocks noChangeShapeType="1"/>
              </p:cNvSpPr>
              <p:nvPr/>
            </p:nvSpPr>
            <p:spPr bwMode="auto">
              <a:xfrm flipV="1">
                <a:off x="7386638" y="2662238"/>
                <a:ext cx="61913"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23" name="Line 1585"/>
              <p:cNvSpPr>
                <a:spLocks noChangeShapeType="1"/>
              </p:cNvSpPr>
              <p:nvPr/>
            </p:nvSpPr>
            <p:spPr bwMode="auto">
              <a:xfrm flipH="1">
                <a:off x="7418388" y="2662238"/>
                <a:ext cx="30163"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24" name="Line 1586"/>
              <p:cNvSpPr>
                <a:spLocks noChangeShapeType="1"/>
              </p:cNvSpPr>
              <p:nvPr/>
            </p:nvSpPr>
            <p:spPr bwMode="auto">
              <a:xfrm flipH="1">
                <a:off x="7329488" y="2667000"/>
                <a:ext cx="88900"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25" name="Freeform 1587"/>
              <p:cNvSpPr>
                <a:spLocks/>
              </p:cNvSpPr>
              <p:nvPr/>
            </p:nvSpPr>
            <p:spPr bwMode="auto">
              <a:xfrm>
                <a:off x="1647825" y="2867025"/>
                <a:ext cx="152400" cy="60325"/>
              </a:xfrm>
              <a:custGeom>
                <a:avLst/>
                <a:gdLst>
                  <a:gd name="T0" fmla="*/ 2147483647 w 96"/>
                  <a:gd name="T1" fmla="*/ 0 h 38"/>
                  <a:gd name="T2" fmla="*/ 2147483647 w 96"/>
                  <a:gd name="T3" fmla="*/ 2147483647 h 38"/>
                  <a:gd name="T4" fmla="*/ 2147483647 w 96"/>
                  <a:gd name="T5" fmla="*/ 2147483647 h 38"/>
                  <a:gd name="T6" fmla="*/ 2147483647 w 96"/>
                  <a:gd name="T7" fmla="*/ 2147483647 h 38"/>
                  <a:gd name="T8" fmla="*/ 0 w 96"/>
                  <a:gd name="T9" fmla="*/ 2147483647 h 38"/>
                  <a:gd name="T10" fmla="*/ 2147483647 w 96"/>
                  <a:gd name="T11" fmla="*/ 0 h 38"/>
                  <a:gd name="T12" fmla="*/ 0 60000 65536"/>
                  <a:gd name="T13" fmla="*/ 0 60000 65536"/>
                  <a:gd name="T14" fmla="*/ 0 60000 65536"/>
                  <a:gd name="T15" fmla="*/ 0 60000 65536"/>
                  <a:gd name="T16" fmla="*/ 0 60000 65536"/>
                  <a:gd name="T17" fmla="*/ 0 60000 65536"/>
                  <a:gd name="T18" fmla="*/ 0 w 96"/>
                  <a:gd name="T19" fmla="*/ 0 h 38"/>
                  <a:gd name="T20" fmla="*/ 96 w 9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6" h="38">
                    <a:moveTo>
                      <a:pt x="52" y="0"/>
                    </a:moveTo>
                    <a:lnTo>
                      <a:pt x="96" y="38"/>
                    </a:lnTo>
                    <a:lnTo>
                      <a:pt x="76" y="35"/>
                    </a:lnTo>
                    <a:lnTo>
                      <a:pt x="20" y="28"/>
                    </a:lnTo>
                    <a:lnTo>
                      <a:pt x="0" y="25"/>
                    </a:lnTo>
                    <a:lnTo>
                      <a:pt x="52"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626" name="Line 1588"/>
              <p:cNvSpPr>
                <a:spLocks noChangeShapeType="1"/>
              </p:cNvSpPr>
              <p:nvPr/>
            </p:nvSpPr>
            <p:spPr bwMode="auto">
              <a:xfrm>
                <a:off x="1768475" y="2922588"/>
                <a:ext cx="31750"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27" name="Line 1589"/>
              <p:cNvSpPr>
                <a:spLocks noChangeShapeType="1"/>
              </p:cNvSpPr>
              <p:nvPr/>
            </p:nvSpPr>
            <p:spPr bwMode="auto">
              <a:xfrm flipH="1" flipV="1">
                <a:off x="1730375" y="2867025"/>
                <a:ext cx="69850"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28" name="Line 1590"/>
              <p:cNvSpPr>
                <a:spLocks noChangeShapeType="1"/>
              </p:cNvSpPr>
              <p:nvPr/>
            </p:nvSpPr>
            <p:spPr bwMode="auto">
              <a:xfrm flipH="1">
                <a:off x="1647825" y="2867025"/>
                <a:ext cx="82550"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29" name="Line 1591"/>
              <p:cNvSpPr>
                <a:spLocks noChangeShapeType="1"/>
              </p:cNvSpPr>
              <p:nvPr/>
            </p:nvSpPr>
            <p:spPr bwMode="auto">
              <a:xfrm>
                <a:off x="1647825" y="2906713"/>
                <a:ext cx="31750"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30" name="Line 1592"/>
              <p:cNvSpPr>
                <a:spLocks noChangeShapeType="1"/>
              </p:cNvSpPr>
              <p:nvPr/>
            </p:nvSpPr>
            <p:spPr bwMode="auto">
              <a:xfrm>
                <a:off x="1679575" y="2911475"/>
                <a:ext cx="88900"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31" name="Freeform 1593"/>
              <p:cNvSpPr>
                <a:spLocks/>
              </p:cNvSpPr>
              <p:nvPr/>
            </p:nvSpPr>
            <p:spPr bwMode="auto">
              <a:xfrm>
                <a:off x="4271963" y="396875"/>
                <a:ext cx="58738" cy="150813"/>
              </a:xfrm>
              <a:custGeom>
                <a:avLst/>
                <a:gdLst>
                  <a:gd name="T0" fmla="*/ 0 w 37"/>
                  <a:gd name="T1" fmla="*/ 0 h 95"/>
                  <a:gd name="T2" fmla="*/ 2147483647 w 37"/>
                  <a:gd name="T3" fmla="*/ 2147483647 h 95"/>
                  <a:gd name="T4" fmla="*/ 2147483647 w 37"/>
                  <a:gd name="T5" fmla="*/ 2147483647 h 95"/>
                  <a:gd name="T6" fmla="*/ 2147483647 w 37"/>
                  <a:gd name="T7" fmla="*/ 2147483647 h 95"/>
                  <a:gd name="T8" fmla="*/ 2147483647 w 37"/>
                  <a:gd name="T9" fmla="*/ 2147483647 h 95"/>
                  <a:gd name="T10" fmla="*/ 0 w 37"/>
                  <a:gd name="T11" fmla="*/ 0 h 95"/>
                  <a:gd name="T12" fmla="*/ 0 60000 65536"/>
                  <a:gd name="T13" fmla="*/ 0 60000 65536"/>
                  <a:gd name="T14" fmla="*/ 0 60000 65536"/>
                  <a:gd name="T15" fmla="*/ 0 60000 65536"/>
                  <a:gd name="T16" fmla="*/ 0 60000 65536"/>
                  <a:gd name="T17" fmla="*/ 0 60000 65536"/>
                  <a:gd name="T18" fmla="*/ 0 w 37"/>
                  <a:gd name="T19" fmla="*/ 0 h 95"/>
                  <a:gd name="T20" fmla="*/ 37 w 37"/>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7" h="95">
                    <a:moveTo>
                      <a:pt x="0" y="0"/>
                    </a:moveTo>
                    <a:lnTo>
                      <a:pt x="37" y="44"/>
                    </a:lnTo>
                    <a:lnTo>
                      <a:pt x="10" y="95"/>
                    </a:lnTo>
                    <a:lnTo>
                      <a:pt x="8" y="77"/>
                    </a:lnTo>
                    <a:lnTo>
                      <a:pt x="2" y="19"/>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632" name="Line 1594"/>
              <p:cNvSpPr>
                <a:spLocks noChangeShapeType="1"/>
              </p:cNvSpPr>
              <p:nvPr/>
            </p:nvSpPr>
            <p:spPr bwMode="auto">
              <a:xfrm>
                <a:off x="4284663" y="519113"/>
                <a:ext cx="317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33" name="Line 1595"/>
              <p:cNvSpPr>
                <a:spLocks noChangeShapeType="1"/>
              </p:cNvSpPr>
              <p:nvPr/>
            </p:nvSpPr>
            <p:spPr bwMode="auto">
              <a:xfrm flipV="1">
                <a:off x="4287838" y="466725"/>
                <a:ext cx="4286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34" name="Line 1596"/>
              <p:cNvSpPr>
                <a:spLocks noChangeShapeType="1"/>
              </p:cNvSpPr>
              <p:nvPr/>
            </p:nvSpPr>
            <p:spPr bwMode="auto">
              <a:xfrm flipH="1" flipV="1">
                <a:off x="4271963" y="396875"/>
                <a:ext cx="58738"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35" name="Line 1597"/>
              <p:cNvSpPr>
                <a:spLocks noChangeShapeType="1"/>
              </p:cNvSpPr>
              <p:nvPr/>
            </p:nvSpPr>
            <p:spPr bwMode="auto">
              <a:xfrm>
                <a:off x="4271963" y="396875"/>
                <a:ext cx="3175"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36" name="Line 1598"/>
              <p:cNvSpPr>
                <a:spLocks noChangeShapeType="1"/>
              </p:cNvSpPr>
              <p:nvPr/>
            </p:nvSpPr>
            <p:spPr bwMode="auto">
              <a:xfrm>
                <a:off x="4275138" y="427038"/>
                <a:ext cx="9525"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37" name="Freeform 1599"/>
              <p:cNvSpPr>
                <a:spLocks/>
              </p:cNvSpPr>
              <p:nvPr/>
            </p:nvSpPr>
            <p:spPr bwMode="auto">
              <a:xfrm>
                <a:off x="4370388" y="387350"/>
                <a:ext cx="53975" cy="152400"/>
              </a:xfrm>
              <a:custGeom>
                <a:avLst/>
                <a:gdLst>
                  <a:gd name="T0" fmla="*/ 0 w 34"/>
                  <a:gd name="T1" fmla="*/ 0 h 96"/>
                  <a:gd name="T2" fmla="*/ 2147483647 w 34"/>
                  <a:gd name="T3" fmla="*/ 2147483647 h 96"/>
                  <a:gd name="T4" fmla="*/ 2147483647 w 34"/>
                  <a:gd name="T5" fmla="*/ 2147483647 h 96"/>
                  <a:gd name="T6" fmla="*/ 2147483647 w 34"/>
                  <a:gd name="T7" fmla="*/ 2147483647 h 96"/>
                  <a:gd name="T8" fmla="*/ 2147483647 w 34"/>
                  <a:gd name="T9" fmla="*/ 2147483647 h 96"/>
                  <a:gd name="T10" fmla="*/ 0 w 34"/>
                  <a:gd name="T11" fmla="*/ 0 h 96"/>
                  <a:gd name="T12" fmla="*/ 0 60000 65536"/>
                  <a:gd name="T13" fmla="*/ 0 60000 65536"/>
                  <a:gd name="T14" fmla="*/ 0 60000 65536"/>
                  <a:gd name="T15" fmla="*/ 0 60000 65536"/>
                  <a:gd name="T16" fmla="*/ 0 60000 65536"/>
                  <a:gd name="T17" fmla="*/ 0 60000 65536"/>
                  <a:gd name="T18" fmla="*/ 0 w 34"/>
                  <a:gd name="T19" fmla="*/ 0 h 96"/>
                  <a:gd name="T20" fmla="*/ 34 w 34"/>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4" h="96">
                    <a:moveTo>
                      <a:pt x="0" y="0"/>
                    </a:moveTo>
                    <a:lnTo>
                      <a:pt x="34" y="46"/>
                    </a:lnTo>
                    <a:lnTo>
                      <a:pt x="7" y="96"/>
                    </a:lnTo>
                    <a:lnTo>
                      <a:pt x="5" y="78"/>
                    </a:lnTo>
                    <a:lnTo>
                      <a:pt x="1" y="20"/>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638" name="Line 1600"/>
              <p:cNvSpPr>
                <a:spLocks noChangeShapeType="1"/>
              </p:cNvSpPr>
              <p:nvPr/>
            </p:nvSpPr>
            <p:spPr bwMode="auto">
              <a:xfrm>
                <a:off x="4378325" y="511175"/>
                <a:ext cx="317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39" name="Line 1601"/>
              <p:cNvSpPr>
                <a:spLocks noChangeShapeType="1"/>
              </p:cNvSpPr>
              <p:nvPr/>
            </p:nvSpPr>
            <p:spPr bwMode="auto">
              <a:xfrm flipV="1">
                <a:off x="4381500" y="460375"/>
                <a:ext cx="42863"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40" name="Line 1602"/>
              <p:cNvSpPr>
                <a:spLocks noChangeShapeType="1"/>
              </p:cNvSpPr>
              <p:nvPr/>
            </p:nvSpPr>
            <p:spPr bwMode="auto">
              <a:xfrm flipH="1" flipV="1">
                <a:off x="4370388" y="387350"/>
                <a:ext cx="53975"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41" name="Line 1603"/>
              <p:cNvSpPr>
                <a:spLocks noChangeShapeType="1"/>
              </p:cNvSpPr>
              <p:nvPr/>
            </p:nvSpPr>
            <p:spPr bwMode="auto">
              <a:xfrm>
                <a:off x="4370388" y="387350"/>
                <a:ext cx="1588"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42" name="Line 1604"/>
              <p:cNvSpPr>
                <a:spLocks noChangeShapeType="1"/>
              </p:cNvSpPr>
              <p:nvPr/>
            </p:nvSpPr>
            <p:spPr bwMode="auto">
              <a:xfrm>
                <a:off x="4371975" y="419100"/>
                <a:ext cx="635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43" name="Freeform 1605"/>
              <p:cNvSpPr>
                <a:spLocks/>
              </p:cNvSpPr>
              <p:nvPr/>
            </p:nvSpPr>
            <p:spPr bwMode="auto">
              <a:xfrm>
                <a:off x="2714625" y="5516563"/>
                <a:ext cx="96838" cy="119063"/>
              </a:xfrm>
              <a:custGeom>
                <a:avLst/>
                <a:gdLst>
                  <a:gd name="T0" fmla="*/ 2147483647 w 61"/>
                  <a:gd name="T1" fmla="*/ 0 h 75"/>
                  <a:gd name="T2" fmla="*/ 2147483647 w 61"/>
                  <a:gd name="T3" fmla="*/ 2147483647 h 75"/>
                  <a:gd name="T4" fmla="*/ 2147483647 w 61"/>
                  <a:gd name="T5" fmla="*/ 2147483647 h 75"/>
                  <a:gd name="T6" fmla="*/ 0 w 61"/>
                  <a:gd name="T7" fmla="*/ 2147483647 h 75"/>
                  <a:gd name="T8" fmla="*/ 2147483647 w 61"/>
                  <a:gd name="T9" fmla="*/ 2147483647 h 75"/>
                  <a:gd name="T10" fmla="*/ 2147483647 w 61"/>
                  <a:gd name="T11" fmla="*/ 0 h 75"/>
                  <a:gd name="T12" fmla="*/ 0 60000 65536"/>
                  <a:gd name="T13" fmla="*/ 0 60000 65536"/>
                  <a:gd name="T14" fmla="*/ 0 60000 65536"/>
                  <a:gd name="T15" fmla="*/ 0 60000 65536"/>
                  <a:gd name="T16" fmla="*/ 0 60000 65536"/>
                  <a:gd name="T17" fmla="*/ 0 60000 65536"/>
                  <a:gd name="T18" fmla="*/ 0 w 61"/>
                  <a:gd name="T19" fmla="*/ 0 h 75"/>
                  <a:gd name="T20" fmla="*/ 61 w 6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61" h="75">
                    <a:moveTo>
                      <a:pt x="61" y="0"/>
                    </a:moveTo>
                    <a:lnTo>
                      <a:pt x="48" y="16"/>
                    </a:lnTo>
                    <a:lnTo>
                      <a:pt x="13" y="60"/>
                    </a:lnTo>
                    <a:lnTo>
                      <a:pt x="0" y="75"/>
                    </a:lnTo>
                    <a:lnTo>
                      <a:pt x="6" y="19"/>
                    </a:lnTo>
                    <a:lnTo>
                      <a:pt x="61"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644" name="Line 1606"/>
              <p:cNvSpPr>
                <a:spLocks noChangeShapeType="1"/>
              </p:cNvSpPr>
              <p:nvPr/>
            </p:nvSpPr>
            <p:spPr bwMode="auto">
              <a:xfrm flipV="1">
                <a:off x="2790825" y="5516563"/>
                <a:ext cx="20638"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45" name="Line 1607"/>
              <p:cNvSpPr>
                <a:spLocks noChangeShapeType="1"/>
              </p:cNvSpPr>
              <p:nvPr/>
            </p:nvSpPr>
            <p:spPr bwMode="auto">
              <a:xfrm flipH="1">
                <a:off x="2724150" y="5516563"/>
                <a:ext cx="873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46" name="Line 1608"/>
              <p:cNvSpPr>
                <a:spLocks noChangeShapeType="1"/>
              </p:cNvSpPr>
              <p:nvPr/>
            </p:nvSpPr>
            <p:spPr bwMode="auto">
              <a:xfrm flipH="1">
                <a:off x="2714625" y="5546725"/>
                <a:ext cx="9525"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47" name="Line 1609"/>
              <p:cNvSpPr>
                <a:spLocks noChangeShapeType="1"/>
              </p:cNvSpPr>
              <p:nvPr/>
            </p:nvSpPr>
            <p:spPr bwMode="auto">
              <a:xfrm flipV="1">
                <a:off x="2714625" y="5611813"/>
                <a:ext cx="2063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48" name="Line 1610"/>
              <p:cNvSpPr>
                <a:spLocks noChangeShapeType="1"/>
              </p:cNvSpPr>
              <p:nvPr/>
            </p:nvSpPr>
            <p:spPr bwMode="auto">
              <a:xfrm flipV="1">
                <a:off x="2735263" y="5541963"/>
                <a:ext cx="55563"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49" name="Freeform 1611"/>
              <p:cNvSpPr>
                <a:spLocks/>
              </p:cNvSpPr>
              <p:nvPr/>
            </p:nvSpPr>
            <p:spPr bwMode="auto">
              <a:xfrm>
                <a:off x="6616700" y="1317625"/>
                <a:ext cx="112713" cy="103188"/>
              </a:xfrm>
              <a:custGeom>
                <a:avLst/>
                <a:gdLst>
                  <a:gd name="T0" fmla="*/ 2147483647 w 71"/>
                  <a:gd name="T1" fmla="*/ 0 h 65"/>
                  <a:gd name="T2" fmla="*/ 2147483647 w 71"/>
                  <a:gd name="T3" fmla="*/ 2147483647 h 65"/>
                  <a:gd name="T4" fmla="*/ 0 w 71"/>
                  <a:gd name="T5" fmla="*/ 2147483647 h 65"/>
                  <a:gd name="T6" fmla="*/ 2147483647 w 71"/>
                  <a:gd name="T7" fmla="*/ 2147483647 h 65"/>
                  <a:gd name="T8" fmla="*/ 2147483647 w 71"/>
                  <a:gd name="T9" fmla="*/ 2147483647 h 65"/>
                  <a:gd name="T10" fmla="*/ 2147483647 w 71"/>
                  <a:gd name="T11" fmla="*/ 0 h 65"/>
                  <a:gd name="T12" fmla="*/ 0 60000 65536"/>
                  <a:gd name="T13" fmla="*/ 0 60000 65536"/>
                  <a:gd name="T14" fmla="*/ 0 60000 65536"/>
                  <a:gd name="T15" fmla="*/ 0 60000 65536"/>
                  <a:gd name="T16" fmla="*/ 0 60000 65536"/>
                  <a:gd name="T17" fmla="*/ 0 60000 65536"/>
                  <a:gd name="T18" fmla="*/ 0 w 71"/>
                  <a:gd name="T19" fmla="*/ 0 h 65"/>
                  <a:gd name="T20" fmla="*/ 71 w 7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1" h="65">
                    <a:moveTo>
                      <a:pt x="71" y="0"/>
                    </a:moveTo>
                    <a:lnTo>
                      <a:pt x="56" y="56"/>
                    </a:lnTo>
                    <a:lnTo>
                      <a:pt x="0" y="65"/>
                    </a:lnTo>
                    <a:lnTo>
                      <a:pt x="15" y="52"/>
                    </a:lnTo>
                    <a:lnTo>
                      <a:pt x="56" y="13"/>
                    </a:lnTo>
                    <a:lnTo>
                      <a:pt x="71"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650" name="Line 1612"/>
              <p:cNvSpPr>
                <a:spLocks noChangeShapeType="1"/>
              </p:cNvSpPr>
              <p:nvPr/>
            </p:nvSpPr>
            <p:spPr bwMode="auto">
              <a:xfrm flipH="1">
                <a:off x="6616700" y="1400175"/>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51" name="Line 1613"/>
              <p:cNvSpPr>
                <a:spLocks noChangeShapeType="1"/>
              </p:cNvSpPr>
              <p:nvPr/>
            </p:nvSpPr>
            <p:spPr bwMode="auto">
              <a:xfrm flipV="1">
                <a:off x="6616700" y="1406525"/>
                <a:ext cx="88900"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52" name="Line 1614"/>
              <p:cNvSpPr>
                <a:spLocks noChangeShapeType="1"/>
              </p:cNvSpPr>
              <p:nvPr/>
            </p:nvSpPr>
            <p:spPr bwMode="auto">
              <a:xfrm flipV="1">
                <a:off x="6705600" y="1317625"/>
                <a:ext cx="23813"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53" name="Line 1615"/>
              <p:cNvSpPr>
                <a:spLocks noChangeShapeType="1"/>
              </p:cNvSpPr>
              <p:nvPr/>
            </p:nvSpPr>
            <p:spPr bwMode="auto">
              <a:xfrm flipH="1">
                <a:off x="6705600" y="1317625"/>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54" name="Line 1616"/>
              <p:cNvSpPr>
                <a:spLocks noChangeShapeType="1"/>
              </p:cNvSpPr>
              <p:nvPr/>
            </p:nvSpPr>
            <p:spPr bwMode="auto">
              <a:xfrm flipH="1">
                <a:off x="6640513" y="1338263"/>
                <a:ext cx="65088"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55" name="Freeform 1617"/>
              <p:cNvSpPr>
                <a:spLocks/>
              </p:cNvSpPr>
              <p:nvPr/>
            </p:nvSpPr>
            <p:spPr bwMode="auto">
              <a:xfrm>
                <a:off x="5149850" y="444500"/>
                <a:ext cx="65088" cy="149225"/>
              </a:xfrm>
              <a:custGeom>
                <a:avLst/>
                <a:gdLst>
                  <a:gd name="T0" fmla="*/ 2147483647 w 41"/>
                  <a:gd name="T1" fmla="*/ 0 h 94"/>
                  <a:gd name="T2" fmla="*/ 2147483647 w 41"/>
                  <a:gd name="T3" fmla="*/ 2147483647 h 94"/>
                  <a:gd name="T4" fmla="*/ 0 w 41"/>
                  <a:gd name="T5" fmla="*/ 2147483647 h 94"/>
                  <a:gd name="T6" fmla="*/ 2147483647 w 41"/>
                  <a:gd name="T7" fmla="*/ 2147483647 h 94"/>
                  <a:gd name="T8" fmla="*/ 2147483647 w 41"/>
                  <a:gd name="T9" fmla="*/ 2147483647 h 94"/>
                  <a:gd name="T10" fmla="*/ 2147483647 w 41"/>
                  <a:gd name="T11" fmla="*/ 0 h 94"/>
                  <a:gd name="T12" fmla="*/ 0 60000 65536"/>
                  <a:gd name="T13" fmla="*/ 0 60000 65536"/>
                  <a:gd name="T14" fmla="*/ 0 60000 65536"/>
                  <a:gd name="T15" fmla="*/ 0 60000 65536"/>
                  <a:gd name="T16" fmla="*/ 0 60000 65536"/>
                  <a:gd name="T17" fmla="*/ 0 60000 65536"/>
                  <a:gd name="T18" fmla="*/ 0 w 41"/>
                  <a:gd name="T19" fmla="*/ 0 h 94"/>
                  <a:gd name="T20" fmla="*/ 41 w 41"/>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1" h="94">
                    <a:moveTo>
                      <a:pt x="20" y="0"/>
                    </a:moveTo>
                    <a:lnTo>
                      <a:pt x="41" y="53"/>
                    </a:lnTo>
                    <a:lnTo>
                      <a:pt x="0" y="94"/>
                    </a:lnTo>
                    <a:lnTo>
                      <a:pt x="4" y="76"/>
                    </a:lnTo>
                    <a:lnTo>
                      <a:pt x="16" y="19"/>
                    </a:lnTo>
                    <a:lnTo>
                      <a:pt x="20"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656" name="Line 1618"/>
              <p:cNvSpPr>
                <a:spLocks noChangeShapeType="1"/>
              </p:cNvSpPr>
              <p:nvPr/>
            </p:nvSpPr>
            <p:spPr bwMode="auto">
              <a:xfrm flipH="1">
                <a:off x="5149850" y="565150"/>
                <a:ext cx="635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57" name="Line 1619"/>
              <p:cNvSpPr>
                <a:spLocks noChangeShapeType="1"/>
              </p:cNvSpPr>
              <p:nvPr/>
            </p:nvSpPr>
            <p:spPr bwMode="auto">
              <a:xfrm flipV="1">
                <a:off x="5149850" y="528638"/>
                <a:ext cx="65088"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58" name="Line 1620"/>
              <p:cNvSpPr>
                <a:spLocks noChangeShapeType="1"/>
              </p:cNvSpPr>
              <p:nvPr/>
            </p:nvSpPr>
            <p:spPr bwMode="auto">
              <a:xfrm flipH="1" flipV="1">
                <a:off x="5181600" y="444500"/>
                <a:ext cx="33338"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59" name="Line 1621"/>
              <p:cNvSpPr>
                <a:spLocks noChangeShapeType="1"/>
              </p:cNvSpPr>
              <p:nvPr/>
            </p:nvSpPr>
            <p:spPr bwMode="auto">
              <a:xfrm flipH="1">
                <a:off x="5175250" y="444500"/>
                <a:ext cx="635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60" name="Line 1622"/>
              <p:cNvSpPr>
                <a:spLocks noChangeShapeType="1"/>
              </p:cNvSpPr>
              <p:nvPr/>
            </p:nvSpPr>
            <p:spPr bwMode="auto">
              <a:xfrm flipH="1">
                <a:off x="5156200" y="474663"/>
                <a:ext cx="1905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61" name="Freeform 1623"/>
              <p:cNvSpPr>
                <a:spLocks/>
              </p:cNvSpPr>
              <p:nvPr/>
            </p:nvSpPr>
            <p:spPr bwMode="auto">
              <a:xfrm>
                <a:off x="5840413" y="701675"/>
                <a:ext cx="77788" cy="134938"/>
              </a:xfrm>
              <a:custGeom>
                <a:avLst/>
                <a:gdLst>
                  <a:gd name="T0" fmla="*/ 2147483647 w 49"/>
                  <a:gd name="T1" fmla="*/ 0 h 85"/>
                  <a:gd name="T2" fmla="*/ 2147483647 w 49"/>
                  <a:gd name="T3" fmla="*/ 2147483647 h 85"/>
                  <a:gd name="T4" fmla="*/ 0 w 49"/>
                  <a:gd name="T5" fmla="*/ 2147483647 h 85"/>
                  <a:gd name="T6" fmla="*/ 2147483647 w 49"/>
                  <a:gd name="T7" fmla="*/ 2147483647 h 85"/>
                  <a:gd name="T8" fmla="*/ 2147483647 w 49"/>
                  <a:gd name="T9" fmla="*/ 2147483647 h 85"/>
                  <a:gd name="T10" fmla="*/ 2147483647 w 49"/>
                  <a:gd name="T11" fmla="*/ 0 h 85"/>
                  <a:gd name="T12" fmla="*/ 0 60000 65536"/>
                  <a:gd name="T13" fmla="*/ 0 60000 65536"/>
                  <a:gd name="T14" fmla="*/ 0 60000 65536"/>
                  <a:gd name="T15" fmla="*/ 0 60000 65536"/>
                  <a:gd name="T16" fmla="*/ 0 60000 65536"/>
                  <a:gd name="T17" fmla="*/ 0 60000 65536"/>
                  <a:gd name="T18" fmla="*/ 0 w 49"/>
                  <a:gd name="T19" fmla="*/ 0 h 85"/>
                  <a:gd name="T20" fmla="*/ 49 w 49"/>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9" h="85">
                    <a:moveTo>
                      <a:pt x="43" y="0"/>
                    </a:moveTo>
                    <a:lnTo>
                      <a:pt x="49" y="56"/>
                    </a:lnTo>
                    <a:lnTo>
                      <a:pt x="0" y="85"/>
                    </a:lnTo>
                    <a:lnTo>
                      <a:pt x="9" y="68"/>
                    </a:lnTo>
                    <a:lnTo>
                      <a:pt x="34" y="17"/>
                    </a:lnTo>
                    <a:lnTo>
                      <a:pt x="43"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662" name="Line 1624"/>
              <p:cNvSpPr>
                <a:spLocks noChangeShapeType="1"/>
              </p:cNvSpPr>
              <p:nvPr/>
            </p:nvSpPr>
            <p:spPr bwMode="auto">
              <a:xfrm flipH="1">
                <a:off x="5840413" y="809625"/>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63" name="Line 1625"/>
              <p:cNvSpPr>
                <a:spLocks noChangeShapeType="1"/>
              </p:cNvSpPr>
              <p:nvPr/>
            </p:nvSpPr>
            <p:spPr bwMode="auto">
              <a:xfrm flipV="1">
                <a:off x="5840413" y="790575"/>
                <a:ext cx="77788" cy="460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64" name="Line 1626"/>
              <p:cNvSpPr>
                <a:spLocks noChangeShapeType="1"/>
              </p:cNvSpPr>
              <p:nvPr/>
            </p:nvSpPr>
            <p:spPr bwMode="auto">
              <a:xfrm flipH="1" flipV="1">
                <a:off x="5908675" y="701675"/>
                <a:ext cx="9525"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65" name="Line 1627"/>
              <p:cNvSpPr>
                <a:spLocks noChangeShapeType="1"/>
              </p:cNvSpPr>
              <p:nvPr/>
            </p:nvSpPr>
            <p:spPr bwMode="auto">
              <a:xfrm flipH="1">
                <a:off x="5894388" y="701675"/>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66" name="Line 1628"/>
              <p:cNvSpPr>
                <a:spLocks noChangeShapeType="1"/>
              </p:cNvSpPr>
              <p:nvPr/>
            </p:nvSpPr>
            <p:spPr bwMode="auto">
              <a:xfrm flipH="1">
                <a:off x="5854700" y="728663"/>
                <a:ext cx="39688"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67" name="Freeform 1629"/>
              <p:cNvSpPr>
                <a:spLocks/>
              </p:cNvSpPr>
              <p:nvPr/>
            </p:nvSpPr>
            <p:spPr bwMode="auto">
              <a:xfrm>
                <a:off x="6999288" y="4740275"/>
                <a:ext cx="133350" cy="77788"/>
              </a:xfrm>
              <a:custGeom>
                <a:avLst/>
                <a:gdLst>
                  <a:gd name="T0" fmla="*/ 0 w 84"/>
                  <a:gd name="T1" fmla="*/ 0 h 49"/>
                  <a:gd name="T2" fmla="*/ 2147483647 w 84"/>
                  <a:gd name="T3" fmla="*/ 2147483647 h 49"/>
                  <a:gd name="T4" fmla="*/ 2147483647 w 84"/>
                  <a:gd name="T5" fmla="*/ 2147483647 h 49"/>
                  <a:gd name="T6" fmla="*/ 2147483647 w 84"/>
                  <a:gd name="T7" fmla="*/ 2147483647 h 49"/>
                  <a:gd name="T8" fmla="*/ 2147483647 w 84"/>
                  <a:gd name="T9" fmla="*/ 2147483647 h 49"/>
                  <a:gd name="T10" fmla="*/ 0 w 84"/>
                  <a:gd name="T11" fmla="*/ 0 h 49"/>
                  <a:gd name="T12" fmla="*/ 0 60000 65536"/>
                  <a:gd name="T13" fmla="*/ 0 60000 65536"/>
                  <a:gd name="T14" fmla="*/ 0 60000 65536"/>
                  <a:gd name="T15" fmla="*/ 0 60000 65536"/>
                  <a:gd name="T16" fmla="*/ 0 60000 65536"/>
                  <a:gd name="T17" fmla="*/ 0 60000 65536"/>
                  <a:gd name="T18" fmla="*/ 0 w 84"/>
                  <a:gd name="T19" fmla="*/ 0 h 49"/>
                  <a:gd name="T20" fmla="*/ 84 w 84"/>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4" h="49">
                    <a:moveTo>
                      <a:pt x="0" y="0"/>
                    </a:moveTo>
                    <a:lnTo>
                      <a:pt x="17" y="9"/>
                    </a:lnTo>
                    <a:lnTo>
                      <a:pt x="67" y="38"/>
                    </a:lnTo>
                    <a:lnTo>
                      <a:pt x="84" y="47"/>
                    </a:lnTo>
                    <a:lnTo>
                      <a:pt x="26" y="49"/>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668" name="Line 1630"/>
              <p:cNvSpPr>
                <a:spLocks noChangeShapeType="1"/>
              </p:cNvSpPr>
              <p:nvPr/>
            </p:nvSpPr>
            <p:spPr bwMode="auto">
              <a:xfrm flipH="1" flipV="1">
                <a:off x="6999288" y="4740275"/>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69" name="Line 1631"/>
              <p:cNvSpPr>
                <a:spLocks noChangeShapeType="1"/>
              </p:cNvSpPr>
              <p:nvPr/>
            </p:nvSpPr>
            <p:spPr bwMode="auto">
              <a:xfrm>
                <a:off x="6999288" y="4740275"/>
                <a:ext cx="41275"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70" name="Line 1632"/>
              <p:cNvSpPr>
                <a:spLocks noChangeShapeType="1"/>
              </p:cNvSpPr>
              <p:nvPr/>
            </p:nvSpPr>
            <p:spPr bwMode="auto">
              <a:xfrm flipV="1">
                <a:off x="7040563" y="4814888"/>
                <a:ext cx="92075"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71" name="Line 1633"/>
              <p:cNvSpPr>
                <a:spLocks noChangeShapeType="1"/>
              </p:cNvSpPr>
              <p:nvPr/>
            </p:nvSpPr>
            <p:spPr bwMode="auto">
              <a:xfrm flipH="1" flipV="1">
                <a:off x="7105650" y="4800600"/>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72" name="Line 1634"/>
              <p:cNvSpPr>
                <a:spLocks noChangeShapeType="1"/>
              </p:cNvSpPr>
              <p:nvPr/>
            </p:nvSpPr>
            <p:spPr bwMode="auto">
              <a:xfrm flipH="1" flipV="1">
                <a:off x="7026275" y="4754563"/>
                <a:ext cx="79375" cy="460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73" name="Freeform 1635"/>
              <p:cNvSpPr>
                <a:spLocks/>
              </p:cNvSpPr>
              <p:nvPr/>
            </p:nvSpPr>
            <p:spPr bwMode="auto">
              <a:xfrm>
                <a:off x="5297488" y="6037263"/>
                <a:ext cx="66675" cy="146050"/>
              </a:xfrm>
              <a:custGeom>
                <a:avLst/>
                <a:gdLst>
                  <a:gd name="T0" fmla="*/ 2147483647 w 42"/>
                  <a:gd name="T1" fmla="*/ 0 h 92"/>
                  <a:gd name="T2" fmla="*/ 2147483647 w 42"/>
                  <a:gd name="T3" fmla="*/ 2147483647 h 92"/>
                  <a:gd name="T4" fmla="*/ 2147483647 w 42"/>
                  <a:gd name="T5" fmla="*/ 2147483647 h 92"/>
                  <a:gd name="T6" fmla="*/ 2147483647 w 42"/>
                  <a:gd name="T7" fmla="*/ 2147483647 h 92"/>
                  <a:gd name="T8" fmla="*/ 0 w 42"/>
                  <a:gd name="T9" fmla="*/ 2147483647 h 92"/>
                  <a:gd name="T10" fmla="*/ 2147483647 w 42"/>
                  <a:gd name="T11" fmla="*/ 0 h 92"/>
                  <a:gd name="T12" fmla="*/ 0 60000 65536"/>
                  <a:gd name="T13" fmla="*/ 0 60000 65536"/>
                  <a:gd name="T14" fmla="*/ 0 60000 65536"/>
                  <a:gd name="T15" fmla="*/ 0 60000 65536"/>
                  <a:gd name="T16" fmla="*/ 0 60000 65536"/>
                  <a:gd name="T17" fmla="*/ 0 60000 65536"/>
                  <a:gd name="T18" fmla="*/ 0 w 42"/>
                  <a:gd name="T19" fmla="*/ 0 h 92"/>
                  <a:gd name="T20" fmla="*/ 42 w 42"/>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42" h="92">
                    <a:moveTo>
                      <a:pt x="17" y="0"/>
                    </a:moveTo>
                    <a:lnTo>
                      <a:pt x="22" y="19"/>
                    </a:lnTo>
                    <a:lnTo>
                      <a:pt x="37" y="74"/>
                    </a:lnTo>
                    <a:lnTo>
                      <a:pt x="42" y="92"/>
                    </a:lnTo>
                    <a:lnTo>
                      <a:pt x="0" y="54"/>
                    </a:lnTo>
                    <a:lnTo>
                      <a:pt x="17"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674" name="Line 1636"/>
              <p:cNvSpPr>
                <a:spLocks noChangeShapeType="1"/>
              </p:cNvSpPr>
              <p:nvPr/>
            </p:nvSpPr>
            <p:spPr bwMode="auto">
              <a:xfrm flipH="1" flipV="1">
                <a:off x="5324475" y="6037263"/>
                <a:ext cx="7938"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75" name="Line 1637"/>
              <p:cNvSpPr>
                <a:spLocks noChangeShapeType="1"/>
              </p:cNvSpPr>
              <p:nvPr/>
            </p:nvSpPr>
            <p:spPr bwMode="auto">
              <a:xfrm flipH="1">
                <a:off x="5297488" y="6037263"/>
                <a:ext cx="26988"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76" name="Line 1638"/>
              <p:cNvSpPr>
                <a:spLocks noChangeShapeType="1"/>
              </p:cNvSpPr>
              <p:nvPr/>
            </p:nvSpPr>
            <p:spPr bwMode="auto">
              <a:xfrm>
                <a:off x="5297488" y="6122988"/>
                <a:ext cx="66675"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77" name="Line 1639"/>
              <p:cNvSpPr>
                <a:spLocks noChangeShapeType="1"/>
              </p:cNvSpPr>
              <p:nvPr/>
            </p:nvSpPr>
            <p:spPr bwMode="auto">
              <a:xfrm flipH="1" flipV="1">
                <a:off x="5356225" y="6154738"/>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78" name="Line 1640"/>
              <p:cNvSpPr>
                <a:spLocks noChangeShapeType="1"/>
              </p:cNvSpPr>
              <p:nvPr/>
            </p:nvSpPr>
            <p:spPr bwMode="auto">
              <a:xfrm flipH="1" flipV="1">
                <a:off x="5332413" y="6067425"/>
                <a:ext cx="23813"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79" name="Freeform 1641"/>
              <p:cNvSpPr>
                <a:spLocks/>
              </p:cNvSpPr>
              <p:nvPr/>
            </p:nvSpPr>
            <p:spPr bwMode="auto">
              <a:xfrm>
                <a:off x="6194425" y="5622925"/>
                <a:ext cx="87313" cy="125413"/>
              </a:xfrm>
              <a:custGeom>
                <a:avLst/>
                <a:gdLst>
                  <a:gd name="T0" fmla="*/ 0 w 55"/>
                  <a:gd name="T1" fmla="*/ 0 h 79"/>
                  <a:gd name="T2" fmla="*/ 2147483647 w 55"/>
                  <a:gd name="T3" fmla="*/ 2147483647 h 79"/>
                  <a:gd name="T4" fmla="*/ 2147483647 w 55"/>
                  <a:gd name="T5" fmla="*/ 2147483647 h 79"/>
                  <a:gd name="T6" fmla="*/ 2147483647 w 55"/>
                  <a:gd name="T7" fmla="*/ 2147483647 h 79"/>
                  <a:gd name="T8" fmla="*/ 2147483647 w 55"/>
                  <a:gd name="T9" fmla="*/ 2147483647 h 79"/>
                  <a:gd name="T10" fmla="*/ 0 w 55"/>
                  <a:gd name="T11" fmla="*/ 0 h 79"/>
                  <a:gd name="T12" fmla="*/ 0 60000 65536"/>
                  <a:gd name="T13" fmla="*/ 0 60000 65536"/>
                  <a:gd name="T14" fmla="*/ 0 60000 65536"/>
                  <a:gd name="T15" fmla="*/ 0 60000 65536"/>
                  <a:gd name="T16" fmla="*/ 0 60000 65536"/>
                  <a:gd name="T17" fmla="*/ 0 60000 65536"/>
                  <a:gd name="T18" fmla="*/ 0 w 55"/>
                  <a:gd name="T19" fmla="*/ 0 h 79"/>
                  <a:gd name="T20" fmla="*/ 55 w 55"/>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55" h="79">
                    <a:moveTo>
                      <a:pt x="0" y="0"/>
                    </a:moveTo>
                    <a:lnTo>
                      <a:pt x="11" y="16"/>
                    </a:lnTo>
                    <a:lnTo>
                      <a:pt x="45" y="63"/>
                    </a:lnTo>
                    <a:lnTo>
                      <a:pt x="55" y="79"/>
                    </a:lnTo>
                    <a:lnTo>
                      <a:pt x="2" y="56"/>
                    </a:lnTo>
                    <a:lnTo>
                      <a:pt x="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680" name="Line 1642"/>
              <p:cNvSpPr>
                <a:spLocks noChangeShapeType="1"/>
              </p:cNvSpPr>
              <p:nvPr/>
            </p:nvSpPr>
            <p:spPr bwMode="auto">
              <a:xfrm flipH="1" flipV="1">
                <a:off x="6194425" y="5622925"/>
                <a:ext cx="1746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81" name="Line 1643"/>
              <p:cNvSpPr>
                <a:spLocks noChangeShapeType="1"/>
              </p:cNvSpPr>
              <p:nvPr/>
            </p:nvSpPr>
            <p:spPr bwMode="auto">
              <a:xfrm>
                <a:off x="6194425" y="5622925"/>
                <a:ext cx="3175"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82" name="Line 1644"/>
              <p:cNvSpPr>
                <a:spLocks noChangeShapeType="1"/>
              </p:cNvSpPr>
              <p:nvPr/>
            </p:nvSpPr>
            <p:spPr bwMode="auto">
              <a:xfrm>
                <a:off x="6197600" y="5711825"/>
                <a:ext cx="84138" cy="365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83" name="Line 1645"/>
              <p:cNvSpPr>
                <a:spLocks noChangeShapeType="1"/>
              </p:cNvSpPr>
              <p:nvPr/>
            </p:nvSpPr>
            <p:spPr bwMode="auto">
              <a:xfrm flipH="1" flipV="1">
                <a:off x="6265863" y="5722938"/>
                <a:ext cx="15875"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84" name="Line 1646"/>
              <p:cNvSpPr>
                <a:spLocks noChangeShapeType="1"/>
              </p:cNvSpPr>
              <p:nvPr/>
            </p:nvSpPr>
            <p:spPr bwMode="auto">
              <a:xfrm flipH="1" flipV="1">
                <a:off x="6211888" y="5648325"/>
                <a:ext cx="53975"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85" name="Freeform 1647"/>
              <p:cNvSpPr>
                <a:spLocks/>
              </p:cNvSpPr>
              <p:nvPr/>
            </p:nvSpPr>
            <p:spPr bwMode="auto">
              <a:xfrm>
                <a:off x="1887538" y="2087563"/>
                <a:ext cx="138113" cy="77788"/>
              </a:xfrm>
              <a:custGeom>
                <a:avLst/>
                <a:gdLst>
                  <a:gd name="T0" fmla="*/ 2147483647 w 87"/>
                  <a:gd name="T1" fmla="*/ 0 h 49"/>
                  <a:gd name="T2" fmla="*/ 2147483647 w 87"/>
                  <a:gd name="T3" fmla="*/ 2147483647 h 49"/>
                  <a:gd name="T4" fmla="*/ 2147483647 w 87"/>
                  <a:gd name="T5" fmla="*/ 2147483647 h 49"/>
                  <a:gd name="T6" fmla="*/ 2147483647 w 87"/>
                  <a:gd name="T7" fmla="*/ 2147483647 h 49"/>
                  <a:gd name="T8" fmla="*/ 0 w 87"/>
                  <a:gd name="T9" fmla="*/ 2147483647 h 49"/>
                  <a:gd name="T10" fmla="*/ 2147483647 w 87"/>
                  <a:gd name="T11" fmla="*/ 0 h 49"/>
                  <a:gd name="T12" fmla="*/ 0 60000 65536"/>
                  <a:gd name="T13" fmla="*/ 0 60000 65536"/>
                  <a:gd name="T14" fmla="*/ 0 60000 65536"/>
                  <a:gd name="T15" fmla="*/ 0 60000 65536"/>
                  <a:gd name="T16" fmla="*/ 0 60000 65536"/>
                  <a:gd name="T17" fmla="*/ 0 60000 65536"/>
                  <a:gd name="T18" fmla="*/ 0 w 87"/>
                  <a:gd name="T19" fmla="*/ 0 h 49"/>
                  <a:gd name="T20" fmla="*/ 87 w 87"/>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7" h="49">
                    <a:moveTo>
                      <a:pt x="57" y="0"/>
                    </a:moveTo>
                    <a:lnTo>
                      <a:pt x="87" y="49"/>
                    </a:lnTo>
                    <a:lnTo>
                      <a:pt x="70" y="40"/>
                    </a:lnTo>
                    <a:lnTo>
                      <a:pt x="18" y="16"/>
                    </a:lnTo>
                    <a:lnTo>
                      <a:pt x="0" y="8"/>
                    </a:lnTo>
                    <a:lnTo>
                      <a:pt x="57"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686" name="Line 1648"/>
              <p:cNvSpPr>
                <a:spLocks noChangeShapeType="1"/>
              </p:cNvSpPr>
              <p:nvPr/>
            </p:nvSpPr>
            <p:spPr bwMode="auto">
              <a:xfrm>
                <a:off x="1998663" y="2151063"/>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87" name="Line 1649"/>
              <p:cNvSpPr>
                <a:spLocks noChangeShapeType="1"/>
              </p:cNvSpPr>
              <p:nvPr/>
            </p:nvSpPr>
            <p:spPr bwMode="auto">
              <a:xfrm flipH="1" flipV="1">
                <a:off x="1978025" y="2087563"/>
                <a:ext cx="47625"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88" name="Line 1650"/>
              <p:cNvSpPr>
                <a:spLocks noChangeShapeType="1"/>
              </p:cNvSpPr>
              <p:nvPr/>
            </p:nvSpPr>
            <p:spPr bwMode="auto">
              <a:xfrm flipH="1">
                <a:off x="1887538" y="2087563"/>
                <a:ext cx="904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89" name="Line 1651"/>
              <p:cNvSpPr>
                <a:spLocks noChangeShapeType="1"/>
              </p:cNvSpPr>
              <p:nvPr/>
            </p:nvSpPr>
            <p:spPr bwMode="auto">
              <a:xfrm>
                <a:off x="1887538" y="2100263"/>
                <a:ext cx="28575"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90" name="Line 1652"/>
              <p:cNvSpPr>
                <a:spLocks noChangeShapeType="1"/>
              </p:cNvSpPr>
              <p:nvPr/>
            </p:nvSpPr>
            <p:spPr bwMode="auto">
              <a:xfrm>
                <a:off x="1916113" y="2112963"/>
                <a:ext cx="82550" cy="381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91" name="Freeform 1653"/>
              <p:cNvSpPr>
                <a:spLocks/>
              </p:cNvSpPr>
              <p:nvPr/>
            </p:nvSpPr>
            <p:spPr bwMode="auto">
              <a:xfrm>
                <a:off x="1797050" y="2297113"/>
                <a:ext cx="144463" cy="73025"/>
              </a:xfrm>
              <a:custGeom>
                <a:avLst/>
                <a:gdLst>
                  <a:gd name="T0" fmla="*/ 2147483647 w 91"/>
                  <a:gd name="T1" fmla="*/ 0 h 46"/>
                  <a:gd name="T2" fmla="*/ 2147483647 w 91"/>
                  <a:gd name="T3" fmla="*/ 2147483647 h 46"/>
                  <a:gd name="T4" fmla="*/ 2147483647 w 91"/>
                  <a:gd name="T5" fmla="*/ 2147483647 h 46"/>
                  <a:gd name="T6" fmla="*/ 2147483647 w 91"/>
                  <a:gd name="T7" fmla="*/ 2147483647 h 46"/>
                  <a:gd name="T8" fmla="*/ 0 w 91"/>
                  <a:gd name="T9" fmla="*/ 2147483647 h 46"/>
                  <a:gd name="T10" fmla="*/ 2147483647 w 91"/>
                  <a:gd name="T11" fmla="*/ 0 h 46"/>
                  <a:gd name="T12" fmla="*/ 0 60000 65536"/>
                  <a:gd name="T13" fmla="*/ 0 60000 65536"/>
                  <a:gd name="T14" fmla="*/ 0 60000 65536"/>
                  <a:gd name="T15" fmla="*/ 0 60000 65536"/>
                  <a:gd name="T16" fmla="*/ 0 60000 65536"/>
                  <a:gd name="T17" fmla="*/ 0 60000 65536"/>
                  <a:gd name="T18" fmla="*/ 0 w 91"/>
                  <a:gd name="T19" fmla="*/ 0 h 46"/>
                  <a:gd name="T20" fmla="*/ 91 w 91"/>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91" h="46">
                    <a:moveTo>
                      <a:pt x="57" y="0"/>
                    </a:moveTo>
                    <a:lnTo>
                      <a:pt x="91" y="46"/>
                    </a:lnTo>
                    <a:lnTo>
                      <a:pt x="72" y="40"/>
                    </a:lnTo>
                    <a:lnTo>
                      <a:pt x="19" y="19"/>
                    </a:lnTo>
                    <a:lnTo>
                      <a:pt x="0" y="12"/>
                    </a:lnTo>
                    <a:lnTo>
                      <a:pt x="57"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692" name="Line 1654"/>
              <p:cNvSpPr>
                <a:spLocks noChangeShapeType="1"/>
              </p:cNvSpPr>
              <p:nvPr/>
            </p:nvSpPr>
            <p:spPr bwMode="auto">
              <a:xfrm>
                <a:off x="1911350" y="2360613"/>
                <a:ext cx="30163"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93" name="Line 1655"/>
              <p:cNvSpPr>
                <a:spLocks noChangeShapeType="1"/>
              </p:cNvSpPr>
              <p:nvPr/>
            </p:nvSpPr>
            <p:spPr bwMode="auto">
              <a:xfrm flipH="1" flipV="1">
                <a:off x="1887538" y="2297113"/>
                <a:ext cx="53975"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94" name="Line 1656"/>
              <p:cNvSpPr>
                <a:spLocks noChangeShapeType="1"/>
              </p:cNvSpPr>
              <p:nvPr/>
            </p:nvSpPr>
            <p:spPr bwMode="auto">
              <a:xfrm flipH="1">
                <a:off x="1797050" y="2297113"/>
                <a:ext cx="90488"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95" name="Line 1657"/>
              <p:cNvSpPr>
                <a:spLocks noChangeShapeType="1"/>
              </p:cNvSpPr>
              <p:nvPr/>
            </p:nvSpPr>
            <p:spPr bwMode="auto">
              <a:xfrm>
                <a:off x="1797050" y="2316163"/>
                <a:ext cx="30163"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96" name="Line 1658"/>
              <p:cNvSpPr>
                <a:spLocks noChangeShapeType="1"/>
              </p:cNvSpPr>
              <p:nvPr/>
            </p:nvSpPr>
            <p:spPr bwMode="auto">
              <a:xfrm>
                <a:off x="1827213" y="2327275"/>
                <a:ext cx="84138"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97" name="Freeform 1659"/>
              <p:cNvSpPr>
                <a:spLocks/>
              </p:cNvSpPr>
              <p:nvPr/>
            </p:nvSpPr>
            <p:spPr bwMode="auto">
              <a:xfrm>
                <a:off x="1725613" y="2514600"/>
                <a:ext cx="146050" cy="68263"/>
              </a:xfrm>
              <a:custGeom>
                <a:avLst/>
                <a:gdLst>
                  <a:gd name="T0" fmla="*/ 2147483647 w 92"/>
                  <a:gd name="T1" fmla="*/ 0 h 43"/>
                  <a:gd name="T2" fmla="*/ 2147483647 w 92"/>
                  <a:gd name="T3" fmla="*/ 2147483647 h 43"/>
                  <a:gd name="T4" fmla="*/ 2147483647 w 92"/>
                  <a:gd name="T5" fmla="*/ 2147483647 h 43"/>
                  <a:gd name="T6" fmla="*/ 2147483647 w 92"/>
                  <a:gd name="T7" fmla="*/ 2147483647 h 43"/>
                  <a:gd name="T8" fmla="*/ 0 w 92"/>
                  <a:gd name="T9" fmla="*/ 2147483647 h 43"/>
                  <a:gd name="T10" fmla="*/ 2147483647 w 92"/>
                  <a:gd name="T11" fmla="*/ 0 h 43"/>
                  <a:gd name="T12" fmla="*/ 0 60000 65536"/>
                  <a:gd name="T13" fmla="*/ 0 60000 65536"/>
                  <a:gd name="T14" fmla="*/ 0 60000 65536"/>
                  <a:gd name="T15" fmla="*/ 0 60000 65536"/>
                  <a:gd name="T16" fmla="*/ 0 60000 65536"/>
                  <a:gd name="T17" fmla="*/ 0 60000 65536"/>
                  <a:gd name="T18" fmla="*/ 0 w 92"/>
                  <a:gd name="T19" fmla="*/ 0 h 43"/>
                  <a:gd name="T20" fmla="*/ 92 w 9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92" h="43">
                    <a:moveTo>
                      <a:pt x="55" y="0"/>
                    </a:moveTo>
                    <a:lnTo>
                      <a:pt x="92" y="43"/>
                    </a:lnTo>
                    <a:lnTo>
                      <a:pt x="74" y="38"/>
                    </a:lnTo>
                    <a:lnTo>
                      <a:pt x="19" y="22"/>
                    </a:lnTo>
                    <a:lnTo>
                      <a:pt x="0" y="17"/>
                    </a:lnTo>
                    <a:lnTo>
                      <a:pt x="55"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698" name="Line 1660"/>
              <p:cNvSpPr>
                <a:spLocks noChangeShapeType="1"/>
              </p:cNvSpPr>
              <p:nvPr/>
            </p:nvSpPr>
            <p:spPr bwMode="auto">
              <a:xfrm>
                <a:off x="1843088" y="2574925"/>
                <a:ext cx="285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699" name="Line 1661"/>
              <p:cNvSpPr>
                <a:spLocks noChangeShapeType="1"/>
              </p:cNvSpPr>
              <p:nvPr/>
            </p:nvSpPr>
            <p:spPr bwMode="auto">
              <a:xfrm flipH="1" flipV="1">
                <a:off x="1812925" y="2514600"/>
                <a:ext cx="58738"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00" name="Line 1662"/>
              <p:cNvSpPr>
                <a:spLocks noChangeShapeType="1"/>
              </p:cNvSpPr>
              <p:nvPr/>
            </p:nvSpPr>
            <p:spPr bwMode="auto">
              <a:xfrm flipH="1">
                <a:off x="1725613" y="2514600"/>
                <a:ext cx="873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01" name="Line 1663"/>
              <p:cNvSpPr>
                <a:spLocks noChangeShapeType="1"/>
              </p:cNvSpPr>
              <p:nvPr/>
            </p:nvSpPr>
            <p:spPr bwMode="auto">
              <a:xfrm>
                <a:off x="1725613" y="2541588"/>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02" name="Line 1664"/>
              <p:cNvSpPr>
                <a:spLocks noChangeShapeType="1"/>
              </p:cNvSpPr>
              <p:nvPr/>
            </p:nvSpPr>
            <p:spPr bwMode="auto">
              <a:xfrm>
                <a:off x="1755775" y="2549525"/>
                <a:ext cx="8731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03" name="Freeform 1665"/>
              <p:cNvSpPr>
                <a:spLocks/>
              </p:cNvSpPr>
              <p:nvPr/>
            </p:nvSpPr>
            <p:spPr bwMode="auto">
              <a:xfrm>
                <a:off x="1671638" y="2736850"/>
                <a:ext cx="149225" cy="61913"/>
              </a:xfrm>
              <a:custGeom>
                <a:avLst/>
                <a:gdLst>
                  <a:gd name="T0" fmla="*/ 2147483647 w 94"/>
                  <a:gd name="T1" fmla="*/ 0 h 39"/>
                  <a:gd name="T2" fmla="*/ 2147483647 w 94"/>
                  <a:gd name="T3" fmla="*/ 2147483647 h 39"/>
                  <a:gd name="T4" fmla="*/ 2147483647 w 94"/>
                  <a:gd name="T5" fmla="*/ 2147483647 h 39"/>
                  <a:gd name="T6" fmla="*/ 2147483647 w 94"/>
                  <a:gd name="T7" fmla="*/ 2147483647 h 39"/>
                  <a:gd name="T8" fmla="*/ 0 w 94"/>
                  <a:gd name="T9" fmla="*/ 2147483647 h 39"/>
                  <a:gd name="T10" fmla="*/ 2147483647 w 94"/>
                  <a:gd name="T11" fmla="*/ 0 h 39"/>
                  <a:gd name="T12" fmla="*/ 0 60000 65536"/>
                  <a:gd name="T13" fmla="*/ 0 60000 65536"/>
                  <a:gd name="T14" fmla="*/ 0 60000 65536"/>
                  <a:gd name="T15" fmla="*/ 0 60000 65536"/>
                  <a:gd name="T16" fmla="*/ 0 60000 65536"/>
                  <a:gd name="T17" fmla="*/ 0 60000 65536"/>
                  <a:gd name="T18" fmla="*/ 0 w 94"/>
                  <a:gd name="T19" fmla="*/ 0 h 39"/>
                  <a:gd name="T20" fmla="*/ 94 w 9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94" h="39">
                    <a:moveTo>
                      <a:pt x="53" y="0"/>
                    </a:moveTo>
                    <a:lnTo>
                      <a:pt x="94" y="39"/>
                    </a:lnTo>
                    <a:lnTo>
                      <a:pt x="75" y="35"/>
                    </a:lnTo>
                    <a:lnTo>
                      <a:pt x="19" y="25"/>
                    </a:lnTo>
                    <a:lnTo>
                      <a:pt x="0" y="21"/>
                    </a:lnTo>
                    <a:lnTo>
                      <a:pt x="53"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704" name="Line 1666"/>
              <p:cNvSpPr>
                <a:spLocks noChangeShapeType="1"/>
              </p:cNvSpPr>
              <p:nvPr/>
            </p:nvSpPr>
            <p:spPr bwMode="auto">
              <a:xfrm>
                <a:off x="1790700" y="2792413"/>
                <a:ext cx="301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05" name="Line 1667"/>
              <p:cNvSpPr>
                <a:spLocks noChangeShapeType="1"/>
              </p:cNvSpPr>
              <p:nvPr/>
            </p:nvSpPr>
            <p:spPr bwMode="auto">
              <a:xfrm flipH="1" flipV="1">
                <a:off x="1755775" y="2736850"/>
                <a:ext cx="65088"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06" name="Line 1668"/>
              <p:cNvSpPr>
                <a:spLocks noChangeShapeType="1"/>
              </p:cNvSpPr>
              <p:nvPr/>
            </p:nvSpPr>
            <p:spPr bwMode="auto">
              <a:xfrm flipH="1">
                <a:off x="1671638" y="2736850"/>
                <a:ext cx="84138"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07" name="Line 1669"/>
              <p:cNvSpPr>
                <a:spLocks noChangeShapeType="1"/>
              </p:cNvSpPr>
              <p:nvPr/>
            </p:nvSpPr>
            <p:spPr bwMode="auto">
              <a:xfrm>
                <a:off x="1671638" y="2770188"/>
                <a:ext cx="301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08" name="Line 1670"/>
              <p:cNvSpPr>
                <a:spLocks noChangeShapeType="1"/>
              </p:cNvSpPr>
              <p:nvPr/>
            </p:nvSpPr>
            <p:spPr bwMode="auto">
              <a:xfrm>
                <a:off x="1701800" y="2776538"/>
                <a:ext cx="889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09" name="Freeform 1671"/>
              <p:cNvSpPr>
                <a:spLocks/>
              </p:cNvSpPr>
              <p:nvPr/>
            </p:nvSpPr>
            <p:spPr bwMode="auto">
              <a:xfrm>
                <a:off x="2090738" y="1730375"/>
                <a:ext cx="128588" cy="82550"/>
              </a:xfrm>
              <a:custGeom>
                <a:avLst/>
                <a:gdLst>
                  <a:gd name="T0" fmla="*/ 0 w 81"/>
                  <a:gd name="T1" fmla="*/ 0 h 52"/>
                  <a:gd name="T2" fmla="*/ 2147483647 w 81"/>
                  <a:gd name="T3" fmla="*/ 0 h 52"/>
                  <a:gd name="T4" fmla="*/ 2147483647 w 81"/>
                  <a:gd name="T5" fmla="*/ 2147483647 h 52"/>
                  <a:gd name="T6" fmla="*/ 2147483647 w 81"/>
                  <a:gd name="T7" fmla="*/ 2147483647 h 52"/>
                  <a:gd name="T8" fmla="*/ 2147483647 w 81"/>
                  <a:gd name="T9" fmla="*/ 2147483647 h 52"/>
                  <a:gd name="T10" fmla="*/ 0 w 81"/>
                  <a:gd name="T11" fmla="*/ 0 h 52"/>
                  <a:gd name="T12" fmla="*/ 0 60000 65536"/>
                  <a:gd name="T13" fmla="*/ 0 60000 65536"/>
                  <a:gd name="T14" fmla="*/ 0 60000 65536"/>
                  <a:gd name="T15" fmla="*/ 0 60000 65536"/>
                  <a:gd name="T16" fmla="*/ 0 60000 65536"/>
                  <a:gd name="T17" fmla="*/ 0 60000 65536"/>
                  <a:gd name="T18" fmla="*/ 0 w 81"/>
                  <a:gd name="T19" fmla="*/ 0 h 52"/>
                  <a:gd name="T20" fmla="*/ 81 w 81"/>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81" h="52">
                    <a:moveTo>
                      <a:pt x="0" y="0"/>
                    </a:moveTo>
                    <a:lnTo>
                      <a:pt x="58" y="0"/>
                    </a:lnTo>
                    <a:lnTo>
                      <a:pt x="81" y="52"/>
                    </a:lnTo>
                    <a:lnTo>
                      <a:pt x="65" y="42"/>
                    </a:lnTo>
                    <a:lnTo>
                      <a:pt x="17" y="11"/>
                    </a:lnTo>
                    <a:lnTo>
                      <a:pt x="0"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710" name="Line 1672"/>
              <p:cNvSpPr>
                <a:spLocks noChangeShapeType="1"/>
              </p:cNvSpPr>
              <p:nvPr/>
            </p:nvSpPr>
            <p:spPr bwMode="auto">
              <a:xfrm>
                <a:off x="2193925" y="1797050"/>
                <a:ext cx="254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11" name="Line 1673"/>
              <p:cNvSpPr>
                <a:spLocks noChangeShapeType="1"/>
              </p:cNvSpPr>
              <p:nvPr/>
            </p:nvSpPr>
            <p:spPr bwMode="auto">
              <a:xfrm flipH="1" flipV="1">
                <a:off x="2182813" y="1730375"/>
                <a:ext cx="36513"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12" name="Line 1674"/>
              <p:cNvSpPr>
                <a:spLocks noChangeShapeType="1"/>
              </p:cNvSpPr>
              <p:nvPr/>
            </p:nvSpPr>
            <p:spPr bwMode="auto">
              <a:xfrm flipH="1">
                <a:off x="2090738" y="1730375"/>
                <a:ext cx="92075"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13" name="Line 1675"/>
              <p:cNvSpPr>
                <a:spLocks noChangeShapeType="1"/>
              </p:cNvSpPr>
              <p:nvPr/>
            </p:nvSpPr>
            <p:spPr bwMode="auto">
              <a:xfrm>
                <a:off x="2090738" y="1730375"/>
                <a:ext cx="26988"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14" name="Line 1676"/>
              <p:cNvSpPr>
                <a:spLocks noChangeShapeType="1"/>
              </p:cNvSpPr>
              <p:nvPr/>
            </p:nvSpPr>
            <p:spPr bwMode="auto">
              <a:xfrm>
                <a:off x="2117725" y="1747838"/>
                <a:ext cx="76200"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15" name="Freeform 1677"/>
              <p:cNvSpPr>
                <a:spLocks/>
              </p:cNvSpPr>
              <p:nvPr/>
            </p:nvSpPr>
            <p:spPr bwMode="auto">
              <a:xfrm>
                <a:off x="1971675" y="1925638"/>
                <a:ext cx="133350" cy="79375"/>
              </a:xfrm>
              <a:custGeom>
                <a:avLst/>
                <a:gdLst>
                  <a:gd name="T0" fmla="*/ 2147483647 w 84"/>
                  <a:gd name="T1" fmla="*/ 0 h 50"/>
                  <a:gd name="T2" fmla="*/ 2147483647 w 84"/>
                  <a:gd name="T3" fmla="*/ 2147483647 h 50"/>
                  <a:gd name="T4" fmla="*/ 2147483647 w 84"/>
                  <a:gd name="T5" fmla="*/ 2147483647 h 50"/>
                  <a:gd name="T6" fmla="*/ 2147483647 w 84"/>
                  <a:gd name="T7" fmla="*/ 2147483647 h 50"/>
                  <a:gd name="T8" fmla="*/ 0 w 84"/>
                  <a:gd name="T9" fmla="*/ 2147483647 h 50"/>
                  <a:gd name="T10" fmla="*/ 2147483647 w 84"/>
                  <a:gd name="T11" fmla="*/ 0 h 50"/>
                  <a:gd name="T12" fmla="*/ 0 60000 65536"/>
                  <a:gd name="T13" fmla="*/ 0 60000 65536"/>
                  <a:gd name="T14" fmla="*/ 0 60000 65536"/>
                  <a:gd name="T15" fmla="*/ 0 60000 65536"/>
                  <a:gd name="T16" fmla="*/ 0 60000 65536"/>
                  <a:gd name="T17" fmla="*/ 0 60000 65536"/>
                  <a:gd name="T18" fmla="*/ 0 w 84"/>
                  <a:gd name="T19" fmla="*/ 0 h 50"/>
                  <a:gd name="T20" fmla="*/ 84 w 8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4" h="50">
                    <a:moveTo>
                      <a:pt x="57" y="0"/>
                    </a:moveTo>
                    <a:lnTo>
                      <a:pt x="84" y="50"/>
                    </a:lnTo>
                    <a:lnTo>
                      <a:pt x="67" y="41"/>
                    </a:lnTo>
                    <a:lnTo>
                      <a:pt x="17" y="13"/>
                    </a:lnTo>
                    <a:lnTo>
                      <a:pt x="0" y="4"/>
                    </a:lnTo>
                    <a:lnTo>
                      <a:pt x="57"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716" name="Line 1678"/>
              <p:cNvSpPr>
                <a:spLocks noChangeShapeType="1"/>
              </p:cNvSpPr>
              <p:nvPr/>
            </p:nvSpPr>
            <p:spPr bwMode="auto">
              <a:xfrm>
                <a:off x="2078038" y="1990725"/>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17" name="Line 1679"/>
              <p:cNvSpPr>
                <a:spLocks noChangeShapeType="1"/>
              </p:cNvSpPr>
              <p:nvPr/>
            </p:nvSpPr>
            <p:spPr bwMode="auto">
              <a:xfrm flipH="1" flipV="1">
                <a:off x="2062163" y="1925638"/>
                <a:ext cx="42863"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18" name="Line 1680"/>
              <p:cNvSpPr>
                <a:spLocks noChangeShapeType="1"/>
              </p:cNvSpPr>
              <p:nvPr/>
            </p:nvSpPr>
            <p:spPr bwMode="auto">
              <a:xfrm flipH="1">
                <a:off x="1971675" y="1925638"/>
                <a:ext cx="90488"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19" name="Line 1681"/>
              <p:cNvSpPr>
                <a:spLocks noChangeShapeType="1"/>
              </p:cNvSpPr>
              <p:nvPr/>
            </p:nvSpPr>
            <p:spPr bwMode="auto">
              <a:xfrm>
                <a:off x="1971675" y="1931988"/>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20" name="Line 1682"/>
              <p:cNvSpPr>
                <a:spLocks noChangeShapeType="1"/>
              </p:cNvSpPr>
              <p:nvPr/>
            </p:nvSpPr>
            <p:spPr bwMode="auto">
              <a:xfrm>
                <a:off x="1998663" y="1946275"/>
                <a:ext cx="79375"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21" name="Freeform 1683"/>
              <p:cNvSpPr>
                <a:spLocks/>
              </p:cNvSpPr>
              <p:nvPr/>
            </p:nvSpPr>
            <p:spPr bwMode="auto">
              <a:xfrm>
                <a:off x="2144713" y="1651000"/>
                <a:ext cx="125413" cy="85725"/>
              </a:xfrm>
              <a:custGeom>
                <a:avLst/>
                <a:gdLst>
                  <a:gd name="T0" fmla="*/ 0 w 79"/>
                  <a:gd name="T1" fmla="*/ 0 h 54"/>
                  <a:gd name="T2" fmla="*/ 2147483647 w 79"/>
                  <a:gd name="T3" fmla="*/ 2147483647 h 54"/>
                  <a:gd name="T4" fmla="*/ 2147483647 w 79"/>
                  <a:gd name="T5" fmla="*/ 2147483647 h 54"/>
                  <a:gd name="T6" fmla="*/ 2147483647 w 79"/>
                  <a:gd name="T7" fmla="*/ 2147483647 h 54"/>
                  <a:gd name="T8" fmla="*/ 2147483647 w 79"/>
                  <a:gd name="T9" fmla="*/ 2147483647 h 54"/>
                  <a:gd name="T10" fmla="*/ 0 w 79"/>
                  <a:gd name="T11" fmla="*/ 0 h 54"/>
                  <a:gd name="T12" fmla="*/ 0 60000 65536"/>
                  <a:gd name="T13" fmla="*/ 0 60000 65536"/>
                  <a:gd name="T14" fmla="*/ 0 60000 65536"/>
                  <a:gd name="T15" fmla="*/ 0 60000 65536"/>
                  <a:gd name="T16" fmla="*/ 0 60000 65536"/>
                  <a:gd name="T17" fmla="*/ 0 60000 65536"/>
                  <a:gd name="T18" fmla="*/ 0 w 79"/>
                  <a:gd name="T19" fmla="*/ 0 h 54"/>
                  <a:gd name="T20" fmla="*/ 79 w 79"/>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79" h="54">
                    <a:moveTo>
                      <a:pt x="0" y="0"/>
                    </a:moveTo>
                    <a:lnTo>
                      <a:pt x="58" y="2"/>
                    </a:lnTo>
                    <a:lnTo>
                      <a:pt x="79" y="54"/>
                    </a:lnTo>
                    <a:lnTo>
                      <a:pt x="63" y="44"/>
                    </a:lnTo>
                    <a:lnTo>
                      <a:pt x="16" y="11"/>
                    </a:lnTo>
                    <a:lnTo>
                      <a:pt x="0"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722" name="Line 1684"/>
              <p:cNvSpPr>
                <a:spLocks noChangeShapeType="1"/>
              </p:cNvSpPr>
              <p:nvPr/>
            </p:nvSpPr>
            <p:spPr bwMode="auto">
              <a:xfrm>
                <a:off x="2244725" y="1720850"/>
                <a:ext cx="254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23" name="Line 1685"/>
              <p:cNvSpPr>
                <a:spLocks noChangeShapeType="1"/>
              </p:cNvSpPr>
              <p:nvPr/>
            </p:nvSpPr>
            <p:spPr bwMode="auto">
              <a:xfrm flipH="1" flipV="1">
                <a:off x="2236788" y="1654175"/>
                <a:ext cx="33338"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24" name="Line 1686"/>
              <p:cNvSpPr>
                <a:spLocks noChangeShapeType="1"/>
              </p:cNvSpPr>
              <p:nvPr/>
            </p:nvSpPr>
            <p:spPr bwMode="auto">
              <a:xfrm flipH="1" flipV="1">
                <a:off x="2144713" y="1651000"/>
                <a:ext cx="92075"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25" name="Line 1687"/>
              <p:cNvSpPr>
                <a:spLocks noChangeShapeType="1"/>
              </p:cNvSpPr>
              <p:nvPr/>
            </p:nvSpPr>
            <p:spPr bwMode="auto">
              <a:xfrm>
                <a:off x="2144713" y="1651000"/>
                <a:ext cx="25400"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26" name="Line 1688"/>
              <p:cNvSpPr>
                <a:spLocks noChangeShapeType="1"/>
              </p:cNvSpPr>
              <p:nvPr/>
            </p:nvSpPr>
            <p:spPr bwMode="auto">
              <a:xfrm>
                <a:off x="2170113" y="1668463"/>
                <a:ext cx="74613"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27" name="Freeform 1689"/>
              <p:cNvSpPr>
                <a:spLocks/>
              </p:cNvSpPr>
              <p:nvPr/>
            </p:nvSpPr>
            <p:spPr bwMode="auto">
              <a:xfrm>
                <a:off x="2017713" y="1844675"/>
                <a:ext cx="133350" cy="80963"/>
              </a:xfrm>
              <a:custGeom>
                <a:avLst/>
                <a:gdLst>
                  <a:gd name="T0" fmla="*/ 2147483647 w 84"/>
                  <a:gd name="T1" fmla="*/ 0 h 51"/>
                  <a:gd name="T2" fmla="*/ 2147483647 w 84"/>
                  <a:gd name="T3" fmla="*/ 2147483647 h 51"/>
                  <a:gd name="T4" fmla="*/ 2147483647 w 84"/>
                  <a:gd name="T5" fmla="*/ 2147483647 h 51"/>
                  <a:gd name="T6" fmla="*/ 2147483647 w 84"/>
                  <a:gd name="T7" fmla="*/ 2147483647 h 51"/>
                  <a:gd name="T8" fmla="*/ 0 w 84"/>
                  <a:gd name="T9" fmla="*/ 2147483647 h 51"/>
                  <a:gd name="T10" fmla="*/ 2147483647 w 84"/>
                  <a:gd name="T11" fmla="*/ 0 h 51"/>
                  <a:gd name="T12" fmla="*/ 0 60000 65536"/>
                  <a:gd name="T13" fmla="*/ 0 60000 65536"/>
                  <a:gd name="T14" fmla="*/ 0 60000 65536"/>
                  <a:gd name="T15" fmla="*/ 0 60000 65536"/>
                  <a:gd name="T16" fmla="*/ 0 60000 65536"/>
                  <a:gd name="T17" fmla="*/ 0 60000 65536"/>
                  <a:gd name="T18" fmla="*/ 0 w 84"/>
                  <a:gd name="T19" fmla="*/ 0 h 51"/>
                  <a:gd name="T20" fmla="*/ 84 w 8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4" h="51">
                    <a:moveTo>
                      <a:pt x="58" y="0"/>
                    </a:moveTo>
                    <a:lnTo>
                      <a:pt x="84" y="51"/>
                    </a:lnTo>
                    <a:lnTo>
                      <a:pt x="67" y="42"/>
                    </a:lnTo>
                    <a:lnTo>
                      <a:pt x="17" y="12"/>
                    </a:lnTo>
                    <a:lnTo>
                      <a:pt x="0" y="3"/>
                    </a:lnTo>
                    <a:lnTo>
                      <a:pt x="58"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728" name="Line 1690"/>
              <p:cNvSpPr>
                <a:spLocks noChangeShapeType="1"/>
              </p:cNvSpPr>
              <p:nvPr/>
            </p:nvSpPr>
            <p:spPr bwMode="auto">
              <a:xfrm>
                <a:off x="2124075" y="1911350"/>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29" name="Line 1691"/>
              <p:cNvSpPr>
                <a:spLocks noChangeShapeType="1"/>
              </p:cNvSpPr>
              <p:nvPr/>
            </p:nvSpPr>
            <p:spPr bwMode="auto">
              <a:xfrm flipH="1" flipV="1">
                <a:off x="2109788" y="1844675"/>
                <a:ext cx="41275"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30" name="Line 1692"/>
              <p:cNvSpPr>
                <a:spLocks noChangeShapeType="1"/>
              </p:cNvSpPr>
              <p:nvPr/>
            </p:nvSpPr>
            <p:spPr bwMode="auto">
              <a:xfrm flipH="1">
                <a:off x="2017713" y="1844675"/>
                <a:ext cx="920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31" name="Line 1693"/>
              <p:cNvSpPr>
                <a:spLocks noChangeShapeType="1"/>
              </p:cNvSpPr>
              <p:nvPr/>
            </p:nvSpPr>
            <p:spPr bwMode="auto">
              <a:xfrm>
                <a:off x="2017713" y="1849438"/>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32" name="Line 1694"/>
              <p:cNvSpPr>
                <a:spLocks noChangeShapeType="1"/>
              </p:cNvSpPr>
              <p:nvPr/>
            </p:nvSpPr>
            <p:spPr bwMode="auto">
              <a:xfrm>
                <a:off x="2044700" y="1863725"/>
                <a:ext cx="79375" cy="476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33" name="Freeform 1695"/>
              <p:cNvSpPr>
                <a:spLocks/>
              </p:cNvSpPr>
              <p:nvPr/>
            </p:nvSpPr>
            <p:spPr bwMode="auto">
              <a:xfrm>
                <a:off x="2286000" y="1465263"/>
                <a:ext cx="119063" cy="95250"/>
              </a:xfrm>
              <a:custGeom>
                <a:avLst/>
                <a:gdLst>
                  <a:gd name="T0" fmla="*/ 0 w 75"/>
                  <a:gd name="T1" fmla="*/ 0 h 60"/>
                  <a:gd name="T2" fmla="*/ 2147483647 w 75"/>
                  <a:gd name="T3" fmla="*/ 2147483647 h 60"/>
                  <a:gd name="T4" fmla="*/ 2147483647 w 75"/>
                  <a:gd name="T5" fmla="*/ 2147483647 h 60"/>
                  <a:gd name="T6" fmla="*/ 2147483647 w 75"/>
                  <a:gd name="T7" fmla="*/ 2147483647 h 60"/>
                  <a:gd name="T8" fmla="*/ 2147483647 w 75"/>
                  <a:gd name="T9" fmla="*/ 2147483647 h 60"/>
                  <a:gd name="T10" fmla="*/ 0 w 75"/>
                  <a:gd name="T11" fmla="*/ 0 h 60"/>
                  <a:gd name="T12" fmla="*/ 0 60000 65536"/>
                  <a:gd name="T13" fmla="*/ 0 60000 65536"/>
                  <a:gd name="T14" fmla="*/ 0 60000 65536"/>
                  <a:gd name="T15" fmla="*/ 0 60000 65536"/>
                  <a:gd name="T16" fmla="*/ 0 60000 65536"/>
                  <a:gd name="T17" fmla="*/ 0 60000 65536"/>
                  <a:gd name="T18" fmla="*/ 0 w 75"/>
                  <a:gd name="T19" fmla="*/ 0 h 60"/>
                  <a:gd name="T20" fmla="*/ 75 w 7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75" h="60">
                    <a:moveTo>
                      <a:pt x="0" y="0"/>
                    </a:moveTo>
                    <a:lnTo>
                      <a:pt x="56" y="6"/>
                    </a:lnTo>
                    <a:lnTo>
                      <a:pt x="75" y="60"/>
                    </a:lnTo>
                    <a:lnTo>
                      <a:pt x="59" y="48"/>
                    </a:lnTo>
                    <a:lnTo>
                      <a:pt x="14" y="11"/>
                    </a:lnTo>
                    <a:lnTo>
                      <a:pt x="0"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734" name="Line 1696"/>
              <p:cNvSpPr>
                <a:spLocks noChangeShapeType="1"/>
              </p:cNvSpPr>
              <p:nvPr/>
            </p:nvSpPr>
            <p:spPr bwMode="auto">
              <a:xfrm>
                <a:off x="2379663" y="1541463"/>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35" name="Line 1697"/>
              <p:cNvSpPr>
                <a:spLocks noChangeShapeType="1"/>
              </p:cNvSpPr>
              <p:nvPr/>
            </p:nvSpPr>
            <p:spPr bwMode="auto">
              <a:xfrm flipH="1" flipV="1">
                <a:off x="2374900" y="1474788"/>
                <a:ext cx="30163"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36" name="Line 1698"/>
              <p:cNvSpPr>
                <a:spLocks noChangeShapeType="1"/>
              </p:cNvSpPr>
              <p:nvPr/>
            </p:nvSpPr>
            <p:spPr bwMode="auto">
              <a:xfrm flipH="1" flipV="1">
                <a:off x="2286000" y="1465263"/>
                <a:ext cx="88900"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37" name="Line 1699"/>
              <p:cNvSpPr>
                <a:spLocks noChangeShapeType="1"/>
              </p:cNvSpPr>
              <p:nvPr/>
            </p:nvSpPr>
            <p:spPr bwMode="auto">
              <a:xfrm>
                <a:off x="2286000" y="1465263"/>
                <a:ext cx="22225"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38" name="Line 1700"/>
              <p:cNvSpPr>
                <a:spLocks noChangeShapeType="1"/>
              </p:cNvSpPr>
              <p:nvPr/>
            </p:nvSpPr>
            <p:spPr bwMode="auto">
              <a:xfrm>
                <a:off x="2308225" y="1482725"/>
                <a:ext cx="71438"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39" name="Freeform 1701"/>
              <p:cNvSpPr>
                <a:spLocks/>
              </p:cNvSpPr>
              <p:nvPr/>
            </p:nvSpPr>
            <p:spPr bwMode="auto">
              <a:xfrm>
                <a:off x="2225675" y="1539875"/>
                <a:ext cx="122238" cy="90488"/>
              </a:xfrm>
              <a:custGeom>
                <a:avLst/>
                <a:gdLst>
                  <a:gd name="T0" fmla="*/ 0 w 77"/>
                  <a:gd name="T1" fmla="*/ 0 h 57"/>
                  <a:gd name="T2" fmla="*/ 2147483647 w 77"/>
                  <a:gd name="T3" fmla="*/ 2147483647 h 57"/>
                  <a:gd name="T4" fmla="*/ 2147483647 w 77"/>
                  <a:gd name="T5" fmla="*/ 2147483647 h 57"/>
                  <a:gd name="T6" fmla="*/ 2147483647 w 77"/>
                  <a:gd name="T7" fmla="*/ 2147483647 h 57"/>
                  <a:gd name="T8" fmla="*/ 2147483647 w 77"/>
                  <a:gd name="T9" fmla="*/ 2147483647 h 57"/>
                  <a:gd name="T10" fmla="*/ 0 w 77"/>
                  <a:gd name="T11" fmla="*/ 0 h 57"/>
                  <a:gd name="T12" fmla="*/ 0 60000 65536"/>
                  <a:gd name="T13" fmla="*/ 0 60000 65536"/>
                  <a:gd name="T14" fmla="*/ 0 60000 65536"/>
                  <a:gd name="T15" fmla="*/ 0 60000 65536"/>
                  <a:gd name="T16" fmla="*/ 0 60000 65536"/>
                  <a:gd name="T17" fmla="*/ 0 60000 65536"/>
                  <a:gd name="T18" fmla="*/ 0 w 77"/>
                  <a:gd name="T19" fmla="*/ 0 h 57"/>
                  <a:gd name="T20" fmla="*/ 77 w 7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7" h="57">
                    <a:moveTo>
                      <a:pt x="0" y="0"/>
                    </a:moveTo>
                    <a:lnTo>
                      <a:pt x="58" y="5"/>
                    </a:lnTo>
                    <a:lnTo>
                      <a:pt x="77" y="57"/>
                    </a:lnTo>
                    <a:lnTo>
                      <a:pt x="62" y="47"/>
                    </a:lnTo>
                    <a:lnTo>
                      <a:pt x="16" y="11"/>
                    </a:lnTo>
                    <a:lnTo>
                      <a:pt x="0"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740" name="Line 1702"/>
              <p:cNvSpPr>
                <a:spLocks noChangeShapeType="1"/>
              </p:cNvSpPr>
              <p:nvPr/>
            </p:nvSpPr>
            <p:spPr bwMode="auto">
              <a:xfrm>
                <a:off x="2324100" y="1614488"/>
                <a:ext cx="23813"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41" name="Line 1703"/>
              <p:cNvSpPr>
                <a:spLocks noChangeShapeType="1"/>
              </p:cNvSpPr>
              <p:nvPr/>
            </p:nvSpPr>
            <p:spPr bwMode="auto">
              <a:xfrm flipH="1" flipV="1">
                <a:off x="2317750" y="1547813"/>
                <a:ext cx="30163"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42" name="Line 1704"/>
              <p:cNvSpPr>
                <a:spLocks noChangeShapeType="1"/>
              </p:cNvSpPr>
              <p:nvPr/>
            </p:nvSpPr>
            <p:spPr bwMode="auto">
              <a:xfrm flipH="1" flipV="1">
                <a:off x="2225675" y="1539875"/>
                <a:ext cx="920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43" name="Line 1705"/>
              <p:cNvSpPr>
                <a:spLocks noChangeShapeType="1"/>
              </p:cNvSpPr>
              <p:nvPr/>
            </p:nvSpPr>
            <p:spPr bwMode="auto">
              <a:xfrm>
                <a:off x="2225675" y="1539875"/>
                <a:ext cx="25400"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44" name="Line 1706"/>
              <p:cNvSpPr>
                <a:spLocks noChangeShapeType="1"/>
              </p:cNvSpPr>
              <p:nvPr/>
            </p:nvSpPr>
            <p:spPr bwMode="auto">
              <a:xfrm>
                <a:off x="2251075" y="1557338"/>
                <a:ext cx="73025" cy="571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45" name="Freeform 1707"/>
              <p:cNvSpPr>
                <a:spLocks/>
              </p:cNvSpPr>
              <p:nvPr/>
            </p:nvSpPr>
            <p:spPr bwMode="auto">
              <a:xfrm>
                <a:off x="2955925" y="5683250"/>
                <a:ext cx="82550" cy="127000"/>
              </a:xfrm>
              <a:custGeom>
                <a:avLst/>
                <a:gdLst>
                  <a:gd name="T0" fmla="*/ 2147483647 w 52"/>
                  <a:gd name="T1" fmla="*/ 0 h 80"/>
                  <a:gd name="T2" fmla="*/ 2147483647 w 52"/>
                  <a:gd name="T3" fmla="*/ 2147483647 h 80"/>
                  <a:gd name="T4" fmla="*/ 2147483647 w 52"/>
                  <a:gd name="T5" fmla="*/ 2147483647 h 80"/>
                  <a:gd name="T6" fmla="*/ 0 w 52"/>
                  <a:gd name="T7" fmla="*/ 2147483647 h 80"/>
                  <a:gd name="T8" fmla="*/ 2147483647 w 52"/>
                  <a:gd name="T9" fmla="*/ 2147483647 h 80"/>
                  <a:gd name="T10" fmla="*/ 2147483647 w 52"/>
                  <a:gd name="T11" fmla="*/ 0 h 80"/>
                  <a:gd name="T12" fmla="*/ 0 60000 65536"/>
                  <a:gd name="T13" fmla="*/ 0 60000 65536"/>
                  <a:gd name="T14" fmla="*/ 0 60000 65536"/>
                  <a:gd name="T15" fmla="*/ 0 60000 65536"/>
                  <a:gd name="T16" fmla="*/ 0 60000 65536"/>
                  <a:gd name="T17" fmla="*/ 0 60000 65536"/>
                  <a:gd name="T18" fmla="*/ 0 w 52"/>
                  <a:gd name="T19" fmla="*/ 0 h 80"/>
                  <a:gd name="T20" fmla="*/ 52 w 52"/>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52" h="80">
                    <a:moveTo>
                      <a:pt x="52" y="0"/>
                    </a:moveTo>
                    <a:lnTo>
                      <a:pt x="41" y="16"/>
                    </a:lnTo>
                    <a:lnTo>
                      <a:pt x="10" y="64"/>
                    </a:lnTo>
                    <a:lnTo>
                      <a:pt x="0" y="80"/>
                    </a:lnTo>
                    <a:lnTo>
                      <a:pt x="1" y="24"/>
                    </a:lnTo>
                    <a:lnTo>
                      <a:pt x="52"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746" name="Line 1708"/>
              <p:cNvSpPr>
                <a:spLocks noChangeShapeType="1"/>
              </p:cNvSpPr>
              <p:nvPr/>
            </p:nvSpPr>
            <p:spPr bwMode="auto">
              <a:xfrm flipV="1">
                <a:off x="3021013" y="5683250"/>
                <a:ext cx="1746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47" name="Line 1709"/>
              <p:cNvSpPr>
                <a:spLocks noChangeShapeType="1"/>
              </p:cNvSpPr>
              <p:nvPr/>
            </p:nvSpPr>
            <p:spPr bwMode="auto">
              <a:xfrm flipH="1">
                <a:off x="2957513" y="5683250"/>
                <a:ext cx="80963" cy="381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48" name="Line 1710"/>
              <p:cNvSpPr>
                <a:spLocks noChangeShapeType="1"/>
              </p:cNvSpPr>
              <p:nvPr/>
            </p:nvSpPr>
            <p:spPr bwMode="auto">
              <a:xfrm flipH="1">
                <a:off x="2955925" y="5721350"/>
                <a:ext cx="158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49" name="Line 1711"/>
              <p:cNvSpPr>
                <a:spLocks noChangeShapeType="1"/>
              </p:cNvSpPr>
              <p:nvPr/>
            </p:nvSpPr>
            <p:spPr bwMode="auto">
              <a:xfrm flipV="1">
                <a:off x="2955925" y="5784850"/>
                <a:ext cx="15875"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50" name="Line 1712"/>
              <p:cNvSpPr>
                <a:spLocks noChangeShapeType="1"/>
              </p:cNvSpPr>
              <p:nvPr/>
            </p:nvSpPr>
            <p:spPr bwMode="auto">
              <a:xfrm flipV="1">
                <a:off x="2971800" y="5708650"/>
                <a:ext cx="49213" cy="762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51" name="Freeform 1713"/>
              <p:cNvSpPr>
                <a:spLocks/>
              </p:cNvSpPr>
              <p:nvPr/>
            </p:nvSpPr>
            <p:spPr bwMode="auto">
              <a:xfrm>
                <a:off x="3605213" y="5992813"/>
                <a:ext cx="71438" cy="142875"/>
              </a:xfrm>
              <a:custGeom>
                <a:avLst/>
                <a:gdLst>
                  <a:gd name="T0" fmla="*/ 2147483647 w 45"/>
                  <a:gd name="T1" fmla="*/ 0 h 90"/>
                  <a:gd name="T2" fmla="*/ 2147483647 w 45"/>
                  <a:gd name="T3" fmla="*/ 2147483647 h 90"/>
                  <a:gd name="T4" fmla="*/ 2147483647 w 45"/>
                  <a:gd name="T5" fmla="*/ 2147483647 h 90"/>
                  <a:gd name="T6" fmla="*/ 2147483647 w 45"/>
                  <a:gd name="T7" fmla="*/ 2147483647 h 90"/>
                  <a:gd name="T8" fmla="*/ 0 w 45"/>
                  <a:gd name="T9" fmla="*/ 2147483647 h 90"/>
                  <a:gd name="T10" fmla="*/ 2147483647 w 45"/>
                  <a:gd name="T11" fmla="*/ 0 h 90"/>
                  <a:gd name="T12" fmla="*/ 0 60000 65536"/>
                  <a:gd name="T13" fmla="*/ 0 60000 65536"/>
                  <a:gd name="T14" fmla="*/ 0 60000 65536"/>
                  <a:gd name="T15" fmla="*/ 0 60000 65536"/>
                  <a:gd name="T16" fmla="*/ 0 60000 65536"/>
                  <a:gd name="T17" fmla="*/ 0 60000 65536"/>
                  <a:gd name="T18" fmla="*/ 0 w 45"/>
                  <a:gd name="T19" fmla="*/ 0 h 90"/>
                  <a:gd name="T20" fmla="*/ 45 w 45"/>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45" h="90">
                    <a:moveTo>
                      <a:pt x="45" y="0"/>
                    </a:moveTo>
                    <a:lnTo>
                      <a:pt x="38" y="18"/>
                    </a:lnTo>
                    <a:lnTo>
                      <a:pt x="20" y="73"/>
                    </a:lnTo>
                    <a:lnTo>
                      <a:pt x="13" y="90"/>
                    </a:lnTo>
                    <a:lnTo>
                      <a:pt x="0" y="35"/>
                    </a:lnTo>
                    <a:lnTo>
                      <a:pt x="45"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752" name="Line 1714"/>
              <p:cNvSpPr>
                <a:spLocks noChangeShapeType="1"/>
              </p:cNvSpPr>
              <p:nvPr/>
            </p:nvSpPr>
            <p:spPr bwMode="auto">
              <a:xfrm flipV="1">
                <a:off x="3665538" y="5992813"/>
                <a:ext cx="1111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53" name="Line 1715"/>
              <p:cNvSpPr>
                <a:spLocks noChangeShapeType="1"/>
              </p:cNvSpPr>
              <p:nvPr/>
            </p:nvSpPr>
            <p:spPr bwMode="auto">
              <a:xfrm flipH="1">
                <a:off x="3605213" y="5992813"/>
                <a:ext cx="71438"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54" name="Line 1716"/>
              <p:cNvSpPr>
                <a:spLocks noChangeShapeType="1"/>
              </p:cNvSpPr>
              <p:nvPr/>
            </p:nvSpPr>
            <p:spPr bwMode="auto">
              <a:xfrm>
                <a:off x="3605213" y="6048375"/>
                <a:ext cx="2063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55" name="Line 1717"/>
              <p:cNvSpPr>
                <a:spLocks noChangeShapeType="1"/>
              </p:cNvSpPr>
              <p:nvPr/>
            </p:nvSpPr>
            <p:spPr bwMode="auto">
              <a:xfrm flipV="1">
                <a:off x="3625850" y="6108700"/>
                <a:ext cx="111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56" name="Line 1718"/>
              <p:cNvSpPr>
                <a:spLocks noChangeShapeType="1"/>
              </p:cNvSpPr>
              <p:nvPr/>
            </p:nvSpPr>
            <p:spPr bwMode="auto">
              <a:xfrm flipV="1">
                <a:off x="3636963" y="6021388"/>
                <a:ext cx="28575"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57" name="Freeform 1719"/>
              <p:cNvSpPr>
                <a:spLocks/>
              </p:cNvSpPr>
              <p:nvPr/>
            </p:nvSpPr>
            <p:spPr bwMode="auto">
              <a:xfrm>
                <a:off x="7032625" y="1922463"/>
                <a:ext cx="134938" cy="77788"/>
              </a:xfrm>
              <a:custGeom>
                <a:avLst/>
                <a:gdLst>
                  <a:gd name="T0" fmla="*/ 2147483647 w 85"/>
                  <a:gd name="T1" fmla="*/ 0 h 49"/>
                  <a:gd name="T2" fmla="*/ 2147483647 w 85"/>
                  <a:gd name="T3" fmla="*/ 2147483647 h 49"/>
                  <a:gd name="T4" fmla="*/ 0 w 85"/>
                  <a:gd name="T5" fmla="*/ 2147483647 h 49"/>
                  <a:gd name="T6" fmla="*/ 2147483647 w 85"/>
                  <a:gd name="T7" fmla="*/ 2147483647 h 49"/>
                  <a:gd name="T8" fmla="*/ 2147483647 w 85"/>
                  <a:gd name="T9" fmla="*/ 2147483647 h 49"/>
                  <a:gd name="T10" fmla="*/ 2147483647 w 85"/>
                  <a:gd name="T11" fmla="*/ 0 h 49"/>
                  <a:gd name="T12" fmla="*/ 0 60000 65536"/>
                  <a:gd name="T13" fmla="*/ 0 60000 65536"/>
                  <a:gd name="T14" fmla="*/ 0 60000 65536"/>
                  <a:gd name="T15" fmla="*/ 0 60000 65536"/>
                  <a:gd name="T16" fmla="*/ 0 60000 65536"/>
                  <a:gd name="T17" fmla="*/ 0 60000 65536"/>
                  <a:gd name="T18" fmla="*/ 0 w 85"/>
                  <a:gd name="T19" fmla="*/ 0 h 49"/>
                  <a:gd name="T20" fmla="*/ 85 w 8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5" h="49">
                    <a:moveTo>
                      <a:pt x="85" y="0"/>
                    </a:moveTo>
                    <a:lnTo>
                      <a:pt x="56" y="49"/>
                    </a:lnTo>
                    <a:lnTo>
                      <a:pt x="0" y="45"/>
                    </a:lnTo>
                    <a:lnTo>
                      <a:pt x="17" y="36"/>
                    </a:lnTo>
                    <a:lnTo>
                      <a:pt x="68" y="9"/>
                    </a:lnTo>
                    <a:lnTo>
                      <a:pt x="85"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758" name="Line 1720"/>
              <p:cNvSpPr>
                <a:spLocks noChangeShapeType="1"/>
              </p:cNvSpPr>
              <p:nvPr/>
            </p:nvSpPr>
            <p:spPr bwMode="auto">
              <a:xfrm flipH="1">
                <a:off x="7032625" y="1979613"/>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59" name="Line 1721"/>
              <p:cNvSpPr>
                <a:spLocks noChangeShapeType="1"/>
              </p:cNvSpPr>
              <p:nvPr/>
            </p:nvSpPr>
            <p:spPr bwMode="auto">
              <a:xfrm>
                <a:off x="7032625" y="1993900"/>
                <a:ext cx="88900"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60" name="Line 1722"/>
              <p:cNvSpPr>
                <a:spLocks noChangeShapeType="1"/>
              </p:cNvSpPr>
              <p:nvPr/>
            </p:nvSpPr>
            <p:spPr bwMode="auto">
              <a:xfrm flipV="1">
                <a:off x="7121525" y="1922463"/>
                <a:ext cx="46038"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61" name="Line 1723"/>
              <p:cNvSpPr>
                <a:spLocks noChangeShapeType="1"/>
              </p:cNvSpPr>
              <p:nvPr/>
            </p:nvSpPr>
            <p:spPr bwMode="auto">
              <a:xfrm flipH="1">
                <a:off x="7140575" y="1922463"/>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62" name="Line 1724"/>
              <p:cNvSpPr>
                <a:spLocks noChangeShapeType="1"/>
              </p:cNvSpPr>
              <p:nvPr/>
            </p:nvSpPr>
            <p:spPr bwMode="auto">
              <a:xfrm flipH="1">
                <a:off x="7059613" y="1936750"/>
                <a:ext cx="80963" cy="428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63" name="Freeform 1725"/>
              <p:cNvSpPr>
                <a:spLocks/>
              </p:cNvSpPr>
              <p:nvPr/>
            </p:nvSpPr>
            <p:spPr bwMode="auto">
              <a:xfrm>
                <a:off x="7337425" y="2859088"/>
                <a:ext cx="150813" cy="60325"/>
              </a:xfrm>
              <a:custGeom>
                <a:avLst/>
                <a:gdLst>
                  <a:gd name="T0" fmla="*/ 2147483647 w 95"/>
                  <a:gd name="T1" fmla="*/ 0 h 38"/>
                  <a:gd name="T2" fmla="*/ 2147483647 w 95"/>
                  <a:gd name="T3" fmla="*/ 2147483647 h 38"/>
                  <a:gd name="T4" fmla="*/ 0 w 95"/>
                  <a:gd name="T5" fmla="*/ 2147483647 h 38"/>
                  <a:gd name="T6" fmla="*/ 2147483647 w 95"/>
                  <a:gd name="T7" fmla="*/ 2147483647 h 38"/>
                  <a:gd name="T8" fmla="*/ 2147483647 w 95"/>
                  <a:gd name="T9" fmla="*/ 2147483647 h 38"/>
                  <a:gd name="T10" fmla="*/ 2147483647 w 95"/>
                  <a:gd name="T11" fmla="*/ 0 h 38"/>
                  <a:gd name="T12" fmla="*/ 0 60000 65536"/>
                  <a:gd name="T13" fmla="*/ 0 60000 65536"/>
                  <a:gd name="T14" fmla="*/ 0 60000 65536"/>
                  <a:gd name="T15" fmla="*/ 0 60000 65536"/>
                  <a:gd name="T16" fmla="*/ 0 60000 65536"/>
                  <a:gd name="T17" fmla="*/ 0 60000 65536"/>
                  <a:gd name="T18" fmla="*/ 0 w 95"/>
                  <a:gd name="T19" fmla="*/ 0 h 38"/>
                  <a:gd name="T20" fmla="*/ 95 w 9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5" h="38">
                    <a:moveTo>
                      <a:pt x="95" y="0"/>
                    </a:moveTo>
                    <a:lnTo>
                      <a:pt x="53" y="38"/>
                    </a:lnTo>
                    <a:lnTo>
                      <a:pt x="0" y="16"/>
                    </a:lnTo>
                    <a:lnTo>
                      <a:pt x="19" y="12"/>
                    </a:lnTo>
                    <a:lnTo>
                      <a:pt x="76" y="3"/>
                    </a:lnTo>
                    <a:lnTo>
                      <a:pt x="95"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764" name="Line 1726"/>
              <p:cNvSpPr>
                <a:spLocks noChangeShapeType="1"/>
              </p:cNvSpPr>
              <p:nvPr/>
            </p:nvSpPr>
            <p:spPr bwMode="auto">
              <a:xfrm flipH="1">
                <a:off x="7337425" y="2878138"/>
                <a:ext cx="301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65" name="Line 1727"/>
              <p:cNvSpPr>
                <a:spLocks noChangeShapeType="1"/>
              </p:cNvSpPr>
              <p:nvPr/>
            </p:nvSpPr>
            <p:spPr bwMode="auto">
              <a:xfrm>
                <a:off x="7337425" y="2884488"/>
                <a:ext cx="84138"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66" name="Line 1728"/>
              <p:cNvSpPr>
                <a:spLocks noChangeShapeType="1"/>
              </p:cNvSpPr>
              <p:nvPr/>
            </p:nvSpPr>
            <p:spPr bwMode="auto">
              <a:xfrm flipV="1">
                <a:off x="7421563" y="2859088"/>
                <a:ext cx="66675"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67" name="Line 1729"/>
              <p:cNvSpPr>
                <a:spLocks noChangeShapeType="1"/>
              </p:cNvSpPr>
              <p:nvPr/>
            </p:nvSpPr>
            <p:spPr bwMode="auto">
              <a:xfrm flipH="1">
                <a:off x="7458075" y="2859088"/>
                <a:ext cx="30163"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68" name="Line 1730"/>
              <p:cNvSpPr>
                <a:spLocks noChangeShapeType="1"/>
              </p:cNvSpPr>
              <p:nvPr/>
            </p:nvSpPr>
            <p:spPr bwMode="auto">
              <a:xfrm flipH="1">
                <a:off x="7367588" y="2863850"/>
                <a:ext cx="904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69" name="Freeform 1731"/>
              <p:cNvSpPr>
                <a:spLocks/>
              </p:cNvSpPr>
              <p:nvPr/>
            </p:nvSpPr>
            <p:spPr bwMode="auto">
              <a:xfrm>
                <a:off x="2562225" y="5392738"/>
                <a:ext cx="104775" cy="111125"/>
              </a:xfrm>
              <a:custGeom>
                <a:avLst/>
                <a:gdLst>
                  <a:gd name="T0" fmla="*/ 2147483647 w 66"/>
                  <a:gd name="T1" fmla="*/ 0 h 70"/>
                  <a:gd name="T2" fmla="*/ 2147483647 w 66"/>
                  <a:gd name="T3" fmla="*/ 2147483647 h 70"/>
                  <a:gd name="T4" fmla="*/ 2147483647 w 66"/>
                  <a:gd name="T5" fmla="*/ 2147483647 h 70"/>
                  <a:gd name="T6" fmla="*/ 0 w 66"/>
                  <a:gd name="T7" fmla="*/ 2147483647 h 70"/>
                  <a:gd name="T8" fmla="*/ 2147483647 w 66"/>
                  <a:gd name="T9" fmla="*/ 2147483647 h 70"/>
                  <a:gd name="T10" fmla="*/ 2147483647 w 66"/>
                  <a:gd name="T11" fmla="*/ 0 h 70"/>
                  <a:gd name="T12" fmla="*/ 0 60000 65536"/>
                  <a:gd name="T13" fmla="*/ 0 60000 65536"/>
                  <a:gd name="T14" fmla="*/ 0 60000 65536"/>
                  <a:gd name="T15" fmla="*/ 0 60000 65536"/>
                  <a:gd name="T16" fmla="*/ 0 60000 65536"/>
                  <a:gd name="T17" fmla="*/ 0 60000 65536"/>
                  <a:gd name="T18" fmla="*/ 0 w 66"/>
                  <a:gd name="T19" fmla="*/ 0 h 70"/>
                  <a:gd name="T20" fmla="*/ 66 w 66"/>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66" h="70">
                    <a:moveTo>
                      <a:pt x="66" y="0"/>
                    </a:moveTo>
                    <a:lnTo>
                      <a:pt x="52" y="14"/>
                    </a:lnTo>
                    <a:lnTo>
                      <a:pt x="13" y="56"/>
                    </a:lnTo>
                    <a:lnTo>
                      <a:pt x="0" y="70"/>
                    </a:lnTo>
                    <a:lnTo>
                      <a:pt x="12" y="15"/>
                    </a:lnTo>
                    <a:lnTo>
                      <a:pt x="66"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770" name="Line 1732"/>
              <p:cNvSpPr>
                <a:spLocks noChangeShapeType="1"/>
              </p:cNvSpPr>
              <p:nvPr/>
            </p:nvSpPr>
            <p:spPr bwMode="auto">
              <a:xfrm flipV="1">
                <a:off x="2644775" y="5392738"/>
                <a:ext cx="22225"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71" name="Line 1733"/>
              <p:cNvSpPr>
                <a:spLocks noChangeShapeType="1"/>
              </p:cNvSpPr>
              <p:nvPr/>
            </p:nvSpPr>
            <p:spPr bwMode="auto">
              <a:xfrm flipH="1">
                <a:off x="2581275" y="5392738"/>
                <a:ext cx="85725"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72" name="Line 1734"/>
              <p:cNvSpPr>
                <a:spLocks noChangeShapeType="1"/>
              </p:cNvSpPr>
              <p:nvPr/>
            </p:nvSpPr>
            <p:spPr bwMode="auto">
              <a:xfrm flipH="1">
                <a:off x="2562225" y="5416550"/>
                <a:ext cx="19050"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73" name="Line 1735"/>
              <p:cNvSpPr>
                <a:spLocks noChangeShapeType="1"/>
              </p:cNvSpPr>
              <p:nvPr/>
            </p:nvSpPr>
            <p:spPr bwMode="auto">
              <a:xfrm flipV="1">
                <a:off x="2562225" y="5481638"/>
                <a:ext cx="20638"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74" name="Line 1736"/>
              <p:cNvSpPr>
                <a:spLocks noChangeShapeType="1"/>
              </p:cNvSpPr>
              <p:nvPr/>
            </p:nvSpPr>
            <p:spPr bwMode="auto">
              <a:xfrm flipV="1">
                <a:off x="2582863" y="5414963"/>
                <a:ext cx="61913"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75" name="Freeform 1737"/>
              <p:cNvSpPr>
                <a:spLocks/>
              </p:cNvSpPr>
              <p:nvPr/>
            </p:nvSpPr>
            <p:spPr bwMode="auto">
              <a:xfrm>
                <a:off x="1849438" y="2173288"/>
                <a:ext cx="141288" cy="73025"/>
              </a:xfrm>
              <a:custGeom>
                <a:avLst/>
                <a:gdLst>
                  <a:gd name="T0" fmla="*/ 2147483647 w 89"/>
                  <a:gd name="T1" fmla="*/ 0 h 46"/>
                  <a:gd name="T2" fmla="*/ 2147483647 w 89"/>
                  <a:gd name="T3" fmla="*/ 2147483647 h 46"/>
                  <a:gd name="T4" fmla="*/ 2147483647 w 89"/>
                  <a:gd name="T5" fmla="*/ 2147483647 h 46"/>
                  <a:gd name="T6" fmla="*/ 2147483647 w 89"/>
                  <a:gd name="T7" fmla="*/ 2147483647 h 46"/>
                  <a:gd name="T8" fmla="*/ 0 w 89"/>
                  <a:gd name="T9" fmla="*/ 2147483647 h 46"/>
                  <a:gd name="T10" fmla="*/ 2147483647 w 89"/>
                  <a:gd name="T11" fmla="*/ 0 h 46"/>
                  <a:gd name="T12" fmla="*/ 0 60000 65536"/>
                  <a:gd name="T13" fmla="*/ 0 60000 65536"/>
                  <a:gd name="T14" fmla="*/ 0 60000 65536"/>
                  <a:gd name="T15" fmla="*/ 0 60000 65536"/>
                  <a:gd name="T16" fmla="*/ 0 60000 65536"/>
                  <a:gd name="T17" fmla="*/ 0 60000 65536"/>
                  <a:gd name="T18" fmla="*/ 0 w 89"/>
                  <a:gd name="T19" fmla="*/ 0 h 46"/>
                  <a:gd name="T20" fmla="*/ 89 w 89"/>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89" h="46">
                    <a:moveTo>
                      <a:pt x="56" y="0"/>
                    </a:moveTo>
                    <a:lnTo>
                      <a:pt x="89" y="46"/>
                    </a:lnTo>
                    <a:lnTo>
                      <a:pt x="71" y="38"/>
                    </a:lnTo>
                    <a:lnTo>
                      <a:pt x="18" y="16"/>
                    </a:lnTo>
                    <a:lnTo>
                      <a:pt x="0" y="8"/>
                    </a:lnTo>
                    <a:lnTo>
                      <a:pt x="56"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776" name="Line 1738"/>
              <p:cNvSpPr>
                <a:spLocks noChangeShapeType="1"/>
              </p:cNvSpPr>
              <p:nvPr/>
            </p:nvSpPr>
            <p:spPr bwMode="auto">
              <a:xfrm>
                <a:off x="1962150" y="2233613"/>
                <a:ext cx="28575"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77" name="Line 1739"/>
              <p:cNvSpPr>
                <a:spLocks noChangeShapeType="1"/>
              </p:cNvSpPr>
              <p:nvPr/>
            </p:nvSpPr>
            <p:spPr bwMode="auto">
              <a:xfrm flipH="1" flipV="1">
                <a:off x="1938338" y="2173288"/>
                <a:ext cx="52388"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78" name="Line 1740"/>
              <p:cNvSpPr>
                <a:spLocks noChangeShapeType="1"/>
              </p:cNvSpPr>
              <p:nvPr/>
            </p:nvSpPr>
            <p:spPr bwMode="auto">
              <a:xfrm flipH="1">
                <a:off x="1849438" y="2173288"/>
                <a:ext cx="88900"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79" name="Line 1741"/>
              <p:cNvSpPr>
                <a:spLocks noChangeShapeType="1"/>
              </p:cNvSpPr>
              <p:nvPr/>
            </p:nvSpPr>
            <p:spPr bwMode="auto">
              <a:xfrm>
                <a:off x="1849438" y="2185988"/>
                <a:ext cx="28575"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80" name="Line 1742"/>
              <p:cNvSpPr>
                <a:spLocks noChangeShapeType="1"/>
              </p:cNvSpPr>
              <p:nvPr/>
            </p:nvSpPr>
            <p:spPr bwMode="auto">
              <a:xfrm>
                <a:off x="1878013" y="2198688"/>
                <a:ext cx="84138"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81" name="Freeform 1743"/>
              <p:cNvSpPr>
                <a:spLocks/>
              </p:cNvSpPr>
              <p:nvPr/>
            </p:nvSpPr>
            <p:spPr bwMode="auto">
              <a:xfrm>
                <a:off x="1766888" y="2384425"/>
                <a:ext cx="144463" cy="69850"/>
              </a:xfrm>
              <a:custGeom>
                <a:avLst/>
                <a:gdLst>
                  <a:gd name="T0" fmla="*/ 2147483647 w 91"/>
                  <a:gd name="T1" fmla="*/ 0 h 44"/>
                  <a:gd name="T2" fmla="*/ 2147483647 w 91"/>
                  <a:gd name="T3" fmla="*/ 2147483647 h 44"/>
                  <a:gd name="T4" fmla="*/ 2147483647 w 91"/>
                  <a:gd name="T5" fmla="*/ 2147483647 h 44"/>
                  <a:gd name="T6" fmla="*/ 2147483647 w 91"/>
                  <a:gd name="T7" fmla="*/ 2147483647 h 44"/>
                  <a:gd name="T8" fmla="*/ 0 w 91"/>
                  <a:gd name="T9" fmla="*/ 2147483647 h 44"/>
                  <a:gd name="T10" fmla="*/ 2147483647 w 91"/>
                  <a:gd name="T11" fmla="*/ 0 h 44"/>
                  <a:gd name="T12" fmla="*/ 0 60000 65536"/>
                  <a:gd name="T13" fmla="*/ 0 60000 65536"/>
                  <a:gd name="T14" fmla="*/ 0 60000 65536"/>
                  <a:gd name="T15" fmla="*/ 0 60000 65536"/>
                  <a:gd name="T16" fmla="*/ 0 60000 65536"/>
                  <a:gd name="T17" fmla="*/ 0 60000 65536"/>
                  <a:gd name="T18" fmla="*/ 0 w 91"/>
                  <a:gd name="T19" fmla="*/ 0 h 44"/>
                  <a:gd name="T20" fmla="*/ 91 w 9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91" h="44">
                    <a:moveTo>
                      <a:pt x="55" y="0"/>
                    </a:moveTo>
                    <a:lnTo>
                      <a:pt x="91" y="44"/>
                    </a:lnTo>
                    <a:lnTo>
                      <a:pt x="73" y="38"/>
                    </a:lnTo>
                    <a:lnTo>
                      <a:pt x="18" y="20"/>
                    </a:lnTo>
                    <a:lnTo>
                      <a:pt x="0" y="14"/>
                    </a:lnTo>
                    <a:lnTo>
                      <a:pt x="55"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782" name="Line 1744"/>
              <p:cNvSpPr>
                <a:spLocks noChangeShapeType="1"/>
              </p:cNvSpPr>
              <p:nvPr/>
            </p:nvSpPr>
            <p:spPr bwMode="auto">
              <a:xfrm>
                <a:off x="1882775" y="2444750"/>
                <a:ext cx="285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83" name="Line 1745"/>
              <p:cNvSpPr>
                <a:spLocks noChangeShapeType="1"/>
              </p:cNvSpPr>
              <p:nvPr/>
            </p:nvSpPr>
            <p:spPr bwMode="auto">
              <a:xfrm flipH="1" flipV="1">
                <a:off x="1854200" y="2384425"/>
                <a:ext cx="57150"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84" name="Line 1746"/>
              <p:cNvSpPr>
                <a:spLocks noChangeShapeType="1"/>
              </p:cNvSpPr>
              <p:nvPr/>
            </p:nvSpPr>
            <p:spPr bwMode="auto">
              <a:xfrm flipH="1">
                <a:off x="1766888" y="2384425"/>
                <a:ext cx="87313"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85" name="Line 1747"/>
              <p:cNvSpPr>
                <a:spLocks noChangeShapeType="1"/>
              </p:cNvSpPr>
              <p:nvPr/>
            </p:nvSpPr>
            <p:spPr bwMode="auto">
              <a:xfrm>
                <a:off x="1766888" y="2406650"/>
                <a:ext cx="285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86" name="Line 1748"/>
              <p:cNvSpPr>
                <a:spLocks noChangeShapeType="1"/>
              </p:cNvSpPr>
              <p:nvPr/>
            </p:nvSpPr>
            <p:spPr bwMode="auto">
              <a:xfrm>
                <a:off x="1795463" y="2416175"/>
                <a:ext cx="8731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87" name="Freeform 1749"/>
              <p:cNvSpPr>
                <a:spLocks/>
              </p:cNvSpPr>
              <p:nvPr/>
            </p:nvSpPr>
            <p:spPr bwMode="auto">
              <a:xfrm>
                <a:off x="1701800" y="2603500"/>
                <a:ext cx="147638" cy="63500"/>
              </a:xfrm>
              <a:custGeom>
                <a:avLst/>
                <a:gdLst>
                  <a:gd name="T0" fmla="*/ 2147483647 w 93"/>
                  <a:gd name="T1" fmla="*/ 0 h 40"/>
                  <a:gd name="T2" fmla="*/ 2147483647 w 93"/>
                  <a:gd name="T3" fmla="*/ 2147483647 h 40"/>
                  <a:gd name="T4" fmla="*/ 2147483647 w 93"/>
                  <a:gd name="T5" fmla="*/ 2147483647 h 40"/>
                  <a:gd name="T6" fmla="*/ 2147483647 w 93"/>
                  <a:gd name="T7" fmla="*/ 2147483647 h 40"/>
                  <a:gd name="T8" fmla="*/ 0 w 93"/>
                  <a:gd name="T9" fmla="*/ 2147483647 h 40"/>
                  <a:gd name="T10" fmla="*/ 2147483647 w 93"/>
                  <a:gd name="T11" fmla="*/ 0 h 40"/>
                  <a:gd name="T12" fmla="*/ 0 60000 65536"/>
                  <a:gd name="T13" fmla="*/ 0 60000 65536"/>
                  <a:gd name="T14" fmla="*/ 0 60000 65536"/>
                  <a:gd name="T15" fmla="*/ 0 60000 65536"/>
                  <a:gd name="T16" fmla="*/ 0 60000 65536"/>
                  <a:gd name="T17" fmla="*/ 0 60000 65536"/>
                  <a:gd name="T18" fmla="*/ 0 w 93"/>
                  <a:gd name="T19" fmla="*/ 0 h 40"/>
                  <a:gd name="T20" fmla="*/ 93 w 9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3" h="40">
                    <a:moveTo>
                      <a:pt x="54" y="0"/>
                    </a:moveTo>
                    <a:lnTo>
                      <a:pt x="93" y="40"/>
                    </a:lnTo>
                    <a:lnTo>
                      <a:pt x="75" y="37"/>
                    </a:lnTo>
                    <a:lnTo>
                      <a:pt x="18" y="22"/>
                    </a:lnTo>
                    <a:lnTo>
                      <a:pt x="0" y="18"/>
                    </a:lnTo>
                    <a:lnTo>
                      <a:pt x="54"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788" name="Line 1750"/>
              <p:cNvSpPr>
                <a:spLocks noChangeShapeType="1"/>
              </p:cNvSpPr>
              <p:nvPr/>
            </p:nvSpPr>
            <p:spPr bwMode="auto">
              <a:xfrm>
                <a:off x="1820863" y="2662238"/>
                <a:ext cx="285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89" name="Line 1751"/>
              <p:cNvSpPr>
                <a:spLocks noChangeShapeType="1"/>
              </p:cNvSpPr>
              <p:nvPr/>
            </p:nvSpPr>
            <p:spPr bwMode="auto">
              <a:xfrm flipH="1" flipV="1">
                <a:off x="1787525" y="2603500"/>
                <a:ext cx="61913"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90" name="Line 1752"/>
              <p:cNvSpPr>
                <a:spLocks noChangeShapeType="1"/>
              </p:cNvSpPr>
              <p:nvPr/>
            </p:nvSpPr>
            <p:spPr bwMode="auto">
              <a:xfrm flipH="1">
                <a:off x="1701800" y="2603500"/>
                <a:ext cx="8572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91" name="Line 1753"/>
              <p:cNvSpPr>
                <a:spLocks noChangeShapeType="1"/>
              </p:cNvSpPr>
              <p:nvPr/>
            </p:nvSpPr>
            <p:spPr bwMode="auto">
              <a:xfrm>
                <a:off x="1701800" y="2632075"/>
                <a:ext cx="285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92" name="Line 1754"/>
              <p:cNvSpPr>
                <a:spLocks noChangeShapeType="1"/>
              </p:cNvSpPr>
              <p:nvPr/>
            </p:nvSpPr>
            <p:spPr bwMode="auto">
              <a:xfrm>
                <a:off x="1730375" y="2638425"/>
                <a:ext cx="9048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93" name="Freeform 1755"/>
              <p:cNvSpPr>
                <a:spLocks/>
              </p:cNvSpPr>
              <p:nvPr/>
            </p:nvSpPr>
            <p:spPr bwMode="auto">
              <a:xfrm>
                <a:off x="1928813" y="2006600"/>
                <a:ext cx="136525" cy="74613"/>
              </a:xfrm>
              <a:custGeom>
                <a:avLst/>
                <a:gdLst>
                  <a:gd name="T0" fmla="*/ 2147483647 w 86"/>
                  <a:gd name="T1" fmla="*/ 0 h 47"/>
                  <a:gd name="T2" fmla="*/ 2147483647 w 86"/>
                  <a:gd name="T3" fmla="*/ 2147483647 h 47"/>
                  <a:gd name="T4" fmla="*/ 2147483647 w 86"/>
                  <a:gd name="T5" fmla="*/ 2147483647 h 47"/>
                  <a:gd name="T6" fmla="*/ 2147483647 w 86"/>
                  <a:gd name="T7" fmla="*/ 2147483647 h 47"/>
                  <a:gd name="T8" fmla="*/ 0 w 86"/>
                  <a:gd name="T9" fmla="*/ 2147483647 h 47"/>
                  <a:gd name="T10" fmla="*/ 2147483647 w 86"/>
                  <a:gd name="T11" fmla="*/ 0 h 47"/>
                  <a:gd name="T12" fmla="*/ 0 60000 65536"/>
                  <a:gd name="T13" fmla="*/ 0 60000 65536"/>
                  <a:gd name="T14" fmla="*/ 0 60000 65536"/>
                  <a:gd name="T15" fmla="*/ 0 60000 65536"/>
                  <a:gd name="T16" fmla="*/ 0 60000 65536"/>
                  <a:gd name="T17" fmla="*/ 0 60000 65536"/>
                  <a:gd name="T18" fmla="*/ 0 w 86"/>
                  <a:gd name="T19" fmla="*/ 0 h 47"/>
                  <a:gd name="T20" fmla="*/ 86 w 86"/>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86" h="47">
                    <a:moveTo>
                      <a:pt x="56" y="0"/>
                    </a:moveTo>
                    <a:lnTo>
                      <a:pt x="86" y="47"/>
                    </a:lnTo>
                    <a:lnTo>
                      <a:pt x="69" y="38"/>
                    </a:lnTo>
                    <a:lnTo>
                      <a:pt x="18" y="13"/>
                    </a:lnTo>
                    <a:lnTo>
                      <a:pt x="0" y="4"/>
                    </a:lnTo>
                    <a:lnTo>
                      <a:pt x="56"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794" name="Line 1756"/>
              <p:cNvSpPr>
                <a:spLocks noChangeShapeType="1"/>
              </p:cNvSpPr>
              <p:nvPr/>
            </p:nvSpPr>
            <p:spPr bwMode="auto">
              <a:xfrm>
                <a:off x="2038350" y="2066925"/>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95" name="Line 1757"/>
              <p:cNvSpPr>
                <a:spLocks noChangeShapeType="1"/>
              </p:cNvSpPr>
              <p:nvPr/>
            </p:nvSpPr>
            <p:spPr bwMode="auto">
              <a:xfrm flipH="1" flipV="1">
                <a:off x="2017713" y="2006600"/>
                <a:ext cx="47625"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96" name="Line 1758"/>
              <p:cNvSpPr>
                <a:spLocks noChangeShapeType="1"/>
              </p:cNvSpPr>
              <p:nvPr/>
            </p:nvSpPr>
            <p:spPr bwMode="auto">
              <a:xfrm flipH="1">
                <a:off x="1928813" y="2006600"/>
                <a:ext cx="88900"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97" name="Line 1759"/>
              <p:cNvSpPr>
                <a:spLocks noChangeShapeType="1"/>
              </p:cNvSpPr>
              <p:nvPr/>
            </p:nvSpPr>
            <p:spPr bwMode="auto">
              <a:xfrm>
                <a:off x="1928813" y="2012950"/>
                <a:ext cx="28575"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98" name="Line 1760"/>
              <p:cNvSpPr>
                <a:spLocks noChangeShapeType="1"/>
              </p:cNvSpPr>
              <p:nvPr/>
            </p:nvSpPr>
            <p:spPr bwMode="auto">
              <a:xfrm>
                <a:off x="1957388" y="2027238"/>
                <a:ext cx="80963"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799" name="Freeform 1761"/>
              <p:cNvSpPr>
                <a:spLocks/>
              </p:cNvSpPr>
              <p:nvPr/>
            </p:nvSpPr>
            <p:spPr bwMode="auto">
              <a:xfrm>
                <a:off x="1895475" y="4508500"/>
                <a:ext cx="139700" cy="80963"/>
              </a:xfrm>
              <a:custGeom>
                <a:avLst/>
                <a:gdLst>
                  <a:gd name="T0" fmla="*/ 2147483647 w 88"/>
                  <a:gd name="T1" fmla="*/ 0 h 51"/>
                  <a:gd name="T2" fmla="*/ 2147483647 w 88"/>
                  <a:gd name="T3" fmla="*/ 2147483647 h 51"/>
                  <a:gd name="T4" fmla="*/ 2147483647 w 88"/>
                  <a:gd name="T5" fmla="*/ 2147483647 h 51"/>
                  <a:gd name="T6" fmla="*/ 2147483647 w 88"/>
                  <a:gd name="T7" fmla="*/ 2147483647 h 51"/>
                  <a:gd name="T8" fmla="*/ 0 w 88"/>
                  <a:gd name="T9" fmla="*/ 2147483647 h 51"/>
                  <a:gd name="T10" fmla="*/ 2147483647 w 88"/>
                  <a:gd name="T11" fmla="*/ 0 h 51"/>
                  <a:gd name="T12" fmla="*/ 0 60000 65536"/>
                  <a:gd name="T13" fmla="*/ 0 60000 65536"/>
                  <a:gd name="T14" fmla="*/ 0 60000 65536"/>
                  <a:gd name="T15" fmla="*/ 0 60000 65536"/>
                  <a:gd name="T16" fmla="*/ 0 60000 65536"/>
                  <a:gd name="T17" fmla="*/ 0 60000 65536"/>
                  <a:gd name="T18" fmla="*/ 0 w 88"/>
                  <a:gd name="T19" fmla="*/ 0 h 51"/>
                  <a:gd name="T20" fmla="*/ 88 w 88"/>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8" h="51">
                    <a:moveTo>
                      <a:pt x="30" y="0"/>
                    </a:moveTo>
                    <a:lnTo>
                      <a:pt x="88" y="11"/>
                    </a:lnTo>
                    <a:lnTo>
                      <a:pt x="69" y="19"/>
                    </a:lnTo>
                    <a:lnTo>
                      <a:pt x="17" y="44"/>
                    </a:lnTo>
                    <a:lnTo>
                      <a:pt x="0" y="51"/>
                    </a:lnTo>
                    <a:lnTo>
                      <a:pt x="30"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00" name="Line 1762"/>
              <p:cNvSpPr>
                <a:spLocks noChangeShapeType="1"/>
              </p:cNvSpPr>
              <p:nvPr/>
            </p:nvSpPr>
            <p:spPr bwMode="auto">
              <a:xfrm flipV="1">
                <a:off x="2005013" y="4525963"/>
                <a:ext cx="30163"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01" name="Line 1763"/>
              <p:cNvSpPr>
                <a:spLocks noChangeShapeType="1"/>
              </p:cNvSpPr>
              <p:nvPr/>
            </p:nvSpPr>
            <p:spPr bwMode="auto">
              <a:xfrm flipH="1" flipV="1">
                <a:off x="1943100" y="4508500"/>
                <a:ext cx="92075"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02" name="Line 1764"/>
              <p:cNvSpPr>
                <a:spLocks noChangeShapeType="1"/>
              </p:cNvSpPr>
              <p:nvPr/>
            </p:nvSpPr>
            <p:spPr bwMode="auto">
              <a:xfrm flipH="1">
                <a:off x="1895475" y="4508500"/>
                <a:ext cx="47625"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03" name="Line 1765"/>
              <p:cNvSpPr>
                <a:spLocks noChangeShapeType="1"/>
              </p:cNvSpPr>
              <p:nvPr/>
            </p:nvSpPr>
            <p:spPr bwMode="auto">
              <a:xfrm flipV="1">
                <a:off x="1895475" y="4578350"/>
                <a:ext cx="269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04" name="Line 1766"/>
              <p:cNvSpPr>
                <a:spLocks noChangeShapeType="1"/>
              </p:cNvSpPr>
              <p:nvPr/>
            </p:nvSpPr>
            <p:spPr bwMode="auto">
              <a:xfrm flipV="1">
                <a:off x="1922463" y="4538663"/>
                <a:ext cx="82550"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05" name="Freeform 1767"/>
              <p:cNvSpPr>
                <a:spLocks/>
              </p:cNvSpPr>
              <p:nvPr/>
            </p:nvSpPr>
            <p:spPr bwMode="auto">
              <a:xfrm>
                <a:off x="2459038" y="5295900"/>
                <a:ext cx="107950" cy="106363"/>
              </a:xfrm>
              <a:custGeom>
                <a:avLst/>
                <a:gdLst>
                  <a:gd name="T0" fmla="*/ 2147483647 w 68"/>
                  <a:gd name="T1" fmla="*/ 0 h 67"/>
                  <a:gd name="T2" fmla="*/ 2147483647 w 68"/>
                  <a:gd name="T3" fmla="*/ 2147483647 h 67"/>
                  <a:gd name="T4" fmla="*/ 2147483647 w 68"/>
                  <a:gd name="T5" fmla="*/ 2147483647 h 67"/>
                  <a:gd name="T6" fmla="*/ 0 w 68"/>
                  <a:gd name="T7" fmla="*/ 2147483647 h 67"/>
                  <a:gd name="T8" fmla="*/ 2147483647 w 68"/>
                  <a:gd name="T9" fmla="*/ 2147483647 h 67"/>
                  <a:gd name="T10" fmla="*/ 2147483647 w 68"/>
                  <a:gd name="T11" fmla="*/ 0 h 67"/>
                  <a:gd name="T12" fmla="*/ 0 60000 65536"/>
                  <a:gd name="T13" fmla="*/ 0 60000 65536"/>
                  <a:gd name="T14" fmla="*/ 0 60000 65536"/>
                  <a:gd name="T15" fmla="*/ 0 60000 65536"/>
                  <a:gd name="T16" fmla="*/ 0 60000 65536"/>
                  <a:gd name="T17" fmla="*/ 0 60000 65536"/>
                  <a:gd name="T18" fmla="*/ 0 w 68"/>
                  <a:gd name="T19" fmla="*/ 0 h 67"/>
                  <a:gd name="T20" fmla="*/ 68 w 6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8" h="67">
                    <a:moveTo>
                      <a:pt x="68" y="0"/>
                    </a:moveTo>
                    <a:lnTo>
                      <a:pt x="55" y="14"/>
                    </a:lnTo>
                    <a:lnTo>
                      <a:pt x="13" y="54"/>
                    </a:lnTo>
                    <a:lnTo>
                      <a:pt x="0" y="67"/>
                    </a:lnTo>
                    <a:lnTo>
                      <a:pt x="10" y="10"/>
                    </a:lnTo>
                    <a:lnTo>
                      <a:pt x="68"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06" name="Line 1768"/>
              <p:cNvSpPr>
                <a:spLocks noChangeShapeType="1"/>
              </p:cNvSpPr>
              <p:nvPr/>
            </p:nvSpPr>
            <p:spPr bwMode="auto">
              <a:xfrm flipV="1">
                <a:off x="2546350" y="5295900"/>
                <a:ext cx="20638"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07" name="Line 1769"/>
              <p:cNvSpPr>
                <a:spLocks noChangeShapeType="1"/>
              </p:cNvSpPr>
              <p:nvPr/>
            </p:nvSpPr>
            <p:spPr bwMode="auto">
              <a:xfrm flipH="1">
                <a:off x="2474913" y="5295900"/>
                <a:ext cx="92075"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08" name="Line 1770"/>
              <p:cNvSpPr>
                <a:spLocks noChangeShapeType="1"/>
              </p:cNvSpPr>
              <p:nvPr/>
            </p:nvSpPr>
            <p:spPr bwMode="auto">
              <a:xfrm flipH="1">
                <a:off x="2459038" y="5311775"/>
                <a:ext cx="15875"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09" name="Line 1771"/>
              <p:cNvSpPr>
                <a:spLocks noChangeShapeType="1"/>
              </p:cNvSpPr>
              <p:nvPr/>
            </p:nvSpPr>
            <p:spPr bwMode="auto">
              <a:xfrm flipV="1">
                <a:off x="2459038" y="5381625"/>
                <a:ext cx="20638"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10" name="Line 1772"/>
              <p:cNvSpPr>
                <a:spLocks noChangeShapeType="1"/>
              </p:cNvSpPr>
              <p:nvPr/>
            </p:nvSpPr>
            <p:spPr bwMode="auto">
              <a:xfrm flipV="1">
                <a:off x="2479675" y="5318125"/>
                <a:ext cx="66675"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11" name="Freeform 1773"/>
              <p:cNvSpPr>
                <a:spLocks/>
              </p:cNvSpPr>
              <p:nvPr/>
            </p:nvSpPr>
            <p:spPr bwMode="auto">
              <a:xfrm>
                <a:off x="1616075" y="3270250"/>
                <a:ext cx="152400" cy="53975"/>
              </a:xfrm>
              <a:custGeom>
                <a:avLst/>
                <a:gdLst>
                  <a:gd name="T0" fmla="*/ 2147483647 w 96"/>
                  <a:gd name="T1" fmla="*/ 0 h 34"/>
                  <a:gd name="T2" fmla="*/ 2147483647 w 96"/>
                  <a:gd name="T3" fmla="*/ 2147483647 h 34"/>
                  <a:gd name="T4" fmla="*/ 2147483647 w 96"/>
                  <a:gd name="T5" fmla="*/ 2147483647 h 34"/>
                  <a:gd name="T6" fmla="*/ 2147483647 w 96"/>
                  <a:gd name="T7" fmla="*/ 2147483647 h 34"/>
                  <a:gd name="T8" fmla="*/ 0 w 96"/>
                  <a:gd name="T9" fmla="*/ 2147483647 h 34"/>
                  <a:gd name="T10" fmla="*/ 2147483647 w 96"/>
                  <a:gd name="T11" fmla="*/ 0 h 34"/>
                  <a:gd name="T12" fmla="*/ 0 60000 65536"/>
                  <a:gd name="T13" fmla="*/ 0 60000 65536"/>
                  <a:gd name="T14" fmla="*/ 0 60000 65536"/>
                  <a:gd name="T15" fmla="*/ 0 60000 65536"/>
                  <a:gd name="T16" fmla="*/ 0 60000 65536"/>
                  <a:gd name="T17" fmla="*/ 0 60000 65536"/>
                  <a:gd name="T18" fmla="*/ 0 w 96"/>
                  <a:gd name="T19" fmla="*/ 0 h 34"/>
                  <a:gd name="T20" fmla="*/ 96 w 9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6" h="34">
                    <a:moveTo>
                      <a:pt x="49" y="0"/>
                    </a:moveTo>
                    <a:lnTo>
                      <a:pt x="96" y="34"/>
                    </a:lnTo>
                    <a:lnTo>
                      <a:pt x="78" y="34"/>
                    </a:lnTo>
                    <a:lnTo>
                      <a:pt x="20" y="34"/>
                    </a:lnTo>
                    <a:lnTo>
                      <a:pt x="0" y="34"/>
                    </a:lnTo>
                    <a:lnTo>
                      <a:pt x="49"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12" name="Line 1774"/>
              <p:cNvSpPr>
                <a:spLocks noChangeShapeType="1"/>
              </p:cNvSpPr>
              <p:nvPr/>
            </p:nvSpPr>
            <p:spPr bwMode="auto">
              <a:xfrm>
                <a:off x="1739900" y="3324225"/>
                <a:ext cx="28575"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13" name="Line 1775"/>
              <p:cNvSpPr>
                <a:spLocks noChangeShapeType="1"/>
              </p:cNvSpPr>
              <p:nvPr/>
            </p:nvSpPr>
            <p:spPr bwMode="auto">
              <a:xfrm flipH="1" flipV="1">
                <a:off x="1693863" y="3270250"/>
                <a:ext cx="74613"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14" name="Line 1776"/>
              <p:cNvSpPr>
                <a:spLocks noChangeShapeType="1"/>
              </p:cNvSpPr>
              <p:nvPr/>
            </p:nvSpPr>
            <p:spPr bwMode="auto">
              <a:xfrm flipH="1">
                <a:off x="1616075" y="3270250"/>
                <a:ext cx="77788"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15" name="Line 1777"/>
              <p:cNvSpPr>
                <a:spLocks noChangeShapeType="1"/>
              </p:cNvSpPr>
              <p:nvPr/>
            </p:nvSpPr>
            <p:spPr bwMode="auto">
              <a:xfrm>
                <a:off x="1616075" y="3324225"/>
                <a:ext cx="31750"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16" name="Line 1778"/>
              <p:cNvSpPr>
                <a:spLocks noChangeShapeType="1"/>
              </p:cNvSpPr>
              <p:nvPr/>
            </p:nvSpPr>
            <p:spPr bwMode="auto">
              <a:xfrm>
                <a:off x="1647825" y="3324225"/>
                <a:ext cx="92075"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17" name="Freeform 1779"/>
              <p:cNvSpPr>
                <a:spLocks/>
              </p:cNvSpPr>
              <p:nvPr/>
            </p:nvSpPr>
            <p:spPr bwMode="auto">
              <a:xfrm>
                <a:off x="1776413" y="4222750"/>
                <a:ext cx="146050" cy="76200"/>
              </a:xfrm>
              <a:custGeom>
                <a:avLst/>
                <a:gdLst>
                  <a:gd name="T0" fmla="*/ 2147483647 w 92"/>
                  <a:gd name="T1" fmla="*/ 0 h 48"/>
                  <a:gd name="T2" fmla="*/ 2147483647 w 92"/>
                  <a:gd name="T3" fmla="*/ 2147483647 h 48"/>
                  <a:gd name="T4" fmla="*/ 2147483647 w 92"/>
                  <a:gd name="T5" fmla="*/ 2147483647 h 48"/>
                  <a:gd name="T6" fmla="*/ 2147483647 w 92"/>
                  <a:gd name="T7" fmla="*/ 2147483647 h 48"/>
                  <a:gd name="T8" fmla="*/ 0 w 92"/>
                  <a:gd name="T9" fmla="*/ 2147483647 h 48"/>
                  <a:gd name="T10" fmla="*/ 2147483647 w 92"/>
                  <a:gd name="T11" fmla="*/ 0 h 48"/>
                  <a:gd name="T12" fmla="*/ 0 60000 65536"/>
                  <a:gd name="T13" fmla="*/ 0 60000 65536"/>
                  <a:gd name="T14" fmla="*/ 0 60000 65536"/>
                  <a:gd name="T15" fmla="*/ 0 60000 65536"/>
                  <a:gd name="T16" fmla="*/ 0 60000 65536"/>
                  <a:gd name="T17" fmla="*/ 0 60000 65536"/>
                  <a:gd name="T18" fmla="*/ 0 w 92"/>
                  <a:gd name="T19" fmla="*/ 0 h 48"/>
                  <a:gd name="T20" fmla="*/ 92 w 9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92" h="48">
                    <a:moveTo>
                      <a:pt x="36" y="0"/>
                    </a:moveTo>
                    <a:lnTo>
                      <a:pt x="92" y="17"/>
                    </a:lnTo>
                    <a:lnTo>
                      <a:pt x="74" y="23"/>
                    </a:lnTo>
                    <a:lnTo>
                      <a:pt x="19" y="42"/>
                    </a:lnTo>
                    <a:lnTo>
                      <a:pt x="0" y="48"/>
                    </a:lnTo>
                    <a:lnTo>
                      <a:pt x="36"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18" name="Line 1781"/>
              <p:cNvSpPr>
                <a:spLocks noChangeShapeType="1"/>
              </p:cNvSpPr>
              <p:nvPr/>
            </p:nvSpPr>
            <p:spPr bwMode="auto">
              <a:xfrm flipV="1">
                <a:off x="1893888" y="4249738"/>
                <a:ext cx="285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19" name="Line 1782"/>
              <p:cNvSpPr>
                <a:spLocks noChangeShapeType="1"/>
              </p:cNvSpPr>
              <p:nvPr/>
            </p:nvSpPr>
            <p:spPr bwMode="auto">
              <a:xfrm flipH="1" flipV="1">
                <a:off x="1833563" y="4222750"/>
                <a:ext cx="889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20" name="Line 1783"/>
              <p:cNvSpPr>
                <a:spLocks noChangeShapeType="1"/>
              </p:cNvSpPr>
              <p:nvPr/>
            </p:nvSpPr>
            <p:spPr bwMode="auto">
              <a:xfrm flipH="1">
                <a:off x="1776413" y="4222750"/>
                <a:ext cx="57150" cy="762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21" name="Line 1784"/>
              <p:cNvSpPr>
                <a:spLocks noChangeShapeType="1"/>
              </p:cNvSpPr>
              <p:nvPr/>
            </p:nvSpPr>
            <p:spPr bwMode="auto">
              <a:xfrm flipV="1">
                <a:off x="1776413" y="4289425"/>
                <a:ext cx="30163"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22" name="Line 1785"/>
              <p:cNvSpPr>
                <a:spLocks noChangeShapeType="1"/>
              </p:cNvSpPr>
              <p:nvPr/>
            </p:nvSpPr>
            <p:spPr bwMode="auto">
              <a:xfrm flipV="1">
                <a:off x="1806575" y="4259263"/>
                <a:ext cx="873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23" name="Freeform 1786"/>
              <p:cNvSpPr>
                <a:spLocks/>
              </p:cNvSpPr>
              <p:nvPr/>
            </p:nvSpPr>
            <p:spPr bwMode="auto">
              <a:xfrm>
                <a:off x="2157413" y="4953000"/>
                <a:ext cx="123825" cy="90488"/>
              </a:xfrm>
              <a:custGeom>
                <a:avLst/>
                <a:gdLst>
                  <a:gd name="T0" fmla="*/ 2147483647 w 78"/>
                  <a:gd name="T1" fmla="*/ 0 h 57"/>
                  <a:gd name="T2" fmla="*/ 2147483647 w 78"/>
                  <a:gd name="T3" fmla="*/ 0 h 57"/>
                  <a:gd name="T4" fmla="*/ 2147483647 w 78"/>
                  <a:gd name="T5" fmla="*/ 2147483647 h 57"/>
                  <a:gd name="T6" fmla="*/ 2147483647 w 78"/>
                  <a:gd name="T7" fmla="*/ 2147483647 h 57"/>
                  <a:gd name="T8" fmla="*/ 0 w 78"/>
                  <a:gd name="T9" fmla="*/ 2147483647 h 57"/>
                  <a:gd name="T10" fmla="*/ 2147483647 w 78"/>
                  <a:gd name="T11" fmla="*/ 0 h 57"/>
                  <a:gd name="T12" fmla="*/ 0 60000 65536"/>
                  <a:gd name="T13" fmla="*/ 0 60000 65536"/>
                  <a:gd name="T14" fmla="*/ 0 60000 65536"/>
                  <a:gd name="T15" fmla="*/ 0 60000 65536"/>
                  <a:gd name="T16" fmla="*/ 0 60000 65536"/>
                  <a:gd name="T17" fmla="*/ 0 60000 65536"/>
                  <a:gd name="T18" fmla="*/ 0 w 78"/>
                  <a:gd name="T19" fmla="*/ 0 h 57"/>
                  <a:gd name="T20" fmla="*/ 78 w 78"/>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8" h="57">
                    <a:moveTo>
                      <a:pt x="21" y="0"/>
                    </a:moveTo>
                    <a:lnTo>
                      <a:pt x="78" y="0"/>
                    </a:lnTo>
                    <a:lnTo>
                      <a:pt x="63" y="12"/>
                    </a:lnTo>
                    <a:lnTo>
                      <a:pt x="16" y="45"/>
                    </a:lnTo>
                    <a:lnTo>
                      <a:pt x="0" y="57"/>
                    </a:lnTo>
                    <a:lnTo>
                      <a:pt x="21"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24" name="Line 1787"/>
              <p:cNvSpPr>
                <a:spLocks noChangeShapeType="1"/>
              </p:cNvSpPr>
              <p:nvPr/>
            </p:nvSpPr>
            <p:spPr bwMode="auto">
              <a:xfrm flipV="1">
                <a:off x="2257425" y="4953000"/>
                <a:ext cx="23813"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25" name="Line 1788"/>
              <p:cNvSpPr>
                <a:spLocks noChangeShapeType="1"/>
              </p:cNvSpPr>
              <p:nvPr/>
            </p:nvSpPr>
            <p:spPr bwMode="auto">
              <a:xfrm flipH="1">
                <a:off x="2190750" y="4953000"/>
                <a:ext cx="90488"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26" name="Line 1789"/>
              <p:cNvSpPr>
                <a:spLocks noChangeShapeType="1"/>
              </p:cNvSpPr>
              <p:nvPr/>
            </p:nvSpPr>
            <p:spPr bwMode="auto">
              <a:xfrm flipH="1">
                <a:off x="2157413" y="4953000"/>
                <a:ext cx="3333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27" name="Line 1790"/>
              <p:cNvSpPr>
                <a:spLocks noChangeShapeType="1"/>
              </p:cNvSpPr>
              <p:nvPr/>
            </p:nvSpPr>
            <p:spPr bwMode="auto">
              <a:xfrm flipV="1">
                <a:off x="2157413" y="5024438"/>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28" name="Line 1791"/>
              <p:cNvSpPr>
                <a:spLocks noChangeShapeType="1"/>
              </p:cNvSpPr>
              <p:nvPr/>
            </p:nvSpPr>
            <p:spPr bwMode="auto">
              <a:xfrm flipV="1">
                <a:off x="2182813" y="4972050"/>
                <a:ext cx="74613"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29" name="Freeform 1792"/>
              <p:cNvSpPr>
                <a:spLocks/>
              </p:cNvSpPr>
              <p:nvPr/>
            </p:nvSpPr>
            <p:spPr bwMode="auto">
              <a:xfrm>
                <a:off x="1660525" y="3778250"/>
                <a:ext cx="149225" cy="65088"/>
              </a:xfrm>
              <a:custGeom>
                <a:avLst/>
                <a:gdLst>
                  <a:gd name="T0" fmla="*/ 2147483647 w 94"/>
                  <a:gd name="T1" fmla="*/ 0 h 41"/>
                  <a:gd name="T2" fmla="*/ 2147483647 w 94"/>
                  <a:gd name="T3" fmla="*/ 2147483647 h 41"/>
                  <a:gd name="T4" fmla="*/ 2147483647 w 94"/>
                  <a:gd name="T5" fmla="*/ 2147483647 h 41"/>
                  <a:gd name="T6" fmla="*/ 2147483647 w 94"/>
                  <a:gd name="T7" fmla="*/ 2147483647 h 41"/>
                  <a:gd name="T8" fmla="*/ 0 w 94"/>
                  <a:gd name="T9" fmla="*/ 2147483647 h 41"/>
                  <a:gd name="T10" fmla="*/ 2147483647 w 94"/>
                  <a:gd name="T11" fmla="*/ 0 h 41"/>
                  <a:gd name="T12" fmla="*/ 0 60000 65536"/>
                  <a:gd name="T13" fmla="*/ 0 60000 65536"/>
                  <a:gd name="T14" fmla="*/ 0 60000 65536"/>
                  <a:gd name="T15" fmla="*/ 0 60000 65536"/>
                  <a:gd name="T16" fmla="*/ 0 60000 65536"/>
                  <a:gd name="T17" fmla="*/ 0 60000 65536"/>
                  <a:gd name="T18" fmla="*/ 0 w 94"/>
                  <a:gd name="T19" fmla="*/ 0 h 41"/>
                  <a:gd name="T20" fmla="*/ 94 w 9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94" h="41">
                    <a:moveTo>
                      <a:pt x="42" y="0"/>
                    </a:moveTo>
                    <a:lnTo>
                      <a:pt x="94" y="26"/>
                    </a:lnTo>
                    <a:lnTo>
                      <a:pt x="76" y="28"/>
                    </a:lnTo>
                    <a:lnTo>
                      <a:pt x="18" y="39"/>
                    </a:lnTo>
                    <a:lnTo>
                      <a:pt x="0" y="41"/>
                    </a:lnTo>
                    <a:lnTo>
                      <a:pt x="42"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30" name="Line 1793"/>
              <p:cNvSpPr>
                <a:spLocks noChangeShapeType="1"/>
              </p:cNvSpPr>
              <p:nvPr/>
            </p:nvSpPr>
            <p:spPr bwMode="auto">
              <a:xfrm flipV="1">
                <a:off x="1781175" y="3819525"/>
                <a:ext cx="28575"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31" name="Line 1794"/>
              <p:cNvSpPr>
                <a:spLocks noChangeShapeType="1"/>
              </p:cNvSpPr>
              <p:nvPr/>
            </p:nvSpPr>
            <p:spPr bwMode="auto">
              <a:xfrm flipH="1" flipV="1">
                <a:off x="1727200" y="3778250"/>
                <a:ext cx="82550" cy="412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32" name="Line 1795"/>
              <p:cNvSpPr>
                <a:spLocks noChangeShapeType="1"/>
              </p:cNvSpPr>
              <p:nvPr/>
            </p:nvSpPr>
            <p:spPr bwMode="auto">
              <a:xfrm flipH="1">
                <a:off x="1660525" y="3778250"/>
                <a:ext cx="66675"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33" name="Line 1796"/>
              <p:cNvSpPr>
                <a:spLocks noChangeShapeType="1"/>
              </p:cNvSpPr>
              <p:nvPr/>
            </p:nvSpPr>
            <p:spPr bwMode="auto">
              <a:xfrm flipV="1">
                <a:off x="1660525" y="3840163"/>
                <a:ext cx="28575"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34" name="Line 1797"/>
              <p:cNvSpPr>
                <a:spLocks noChangeShapeType="1"/>
              </p:cNvSpPr>
              <p:nvPr/>
            </p:nvSpPr>
            <p:spPr bwMode="auto">
              <a:xfrm flipV="1">
                <a:off x="1689100" y="3822700"/>
                <a:ext cx="92075"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35" name="Freeform 1798"/>
              <p:cNvSpPr>
                <a:spLocks/>
              </p:cNvSpPr>
              <p:nvPr/>
            </p:nvSpPr>
            <p:spPr bwMode="auto">
              <a:xfrm>
                <a:off x="1990725" y="4692650"/>
                <a:ext cx="133350" cy="82550"/>
              </a:xfrm>
              <a:custGeom>
                <a:avLst/>
                <a:gdLst>
                  <a:gd name="T0" fmla="*/ 2147483647 w 84"/>
                  <a:gd name="T1" fmla="*/ 0 h 52"/>
                  <a:gd name="T2" fmla="*/ 2147483647 w 84"/>
                  <a:gd name="T3" fmla="*/ 2147483647 h 52"/>
                  <a:gd name="T4" fmla="*/ 2147483647 w 84"/>
                  <a:gd name="T5" fmla="*/ 2147483647 h 52"/>
                  <a:gd name="T6" fmla="*/ 2147483647 w 84"/>
                  <a:gd name="T7" fmla="*/ 2147483647 h 52"/>
                  <a:gd name="T8" fmla="*/ 0 w 84"/>
                  <a:gd name="T9" fmla="*/ 2147483647 h 52"/>
                  <a:gd name="T10" fmla="*/ 2147483647 w 84"/>
                  <a:gd name="T11" fmla="*/ 0 h 52"/>
                  <a:gd name="T12" fmla="*/ 0 60000 65536"/>
                  <a:gd name="T13" fmla="*/ 0 60000 65536"/>
                  <a:gd name="T14" fmla="*/ 0 60000 65536"/>
                  <a:gd name="T15" fmla="*/ 0 60000 65536"/>
                  <a:gd name="T16" fmla="*/ 0 60000 65536"/>
                  <a:gd name="T17" fmla="*/ 0 60000 65536"/>
                  <a:gd name="T18" fmla="*/ 0 w 84"/>
                  <a:gd name="T19" fmla="*/ 0 h 52"/>
                  <a:gd name="T20" fmla="*/ 84 w 84"/>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84" h="52">
                    <a:moveTo>
                      <a:pt x="25" y="0"/>
                    </a:moveTo>
                    <a:lnTo>
                      <a:pt x="84" y="6"/>
                    </a:lnTo>
                    <a:lnTo>
                      <a:pt x="67" y="15"/>
                    </a:lnTo>
                    <a:lnTo>
                      <a:pt x="17" y="43"/>
                    </a:lnTo>
                    <a:lnTo>
                      <a:pt x="0" y="52"/>
                    </a:lnTo>
                    <a:lnTo>
                      <a:pt x="25"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36" name="Line 1799"/>
              <p:cNvSpPr>
                <a:spLocks noChangeShapeType="1"/>
              </p:cNvSpPr>
              <p:nvPr/>
            </p:nvSpPr>
            <p:spPr bwMode="auto">
              <a:xfrm flipV="1">
                <a:off x="2097088" y="4702175"/>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37" name="Line 1800"/>
              <p:cNvSpPr>
                <a:spLocks noChangeShapeType="1"/>
              </p:cNvSpPr>
              <p:nvPr/>
            </p:nvSpPr>
            <p:spPr bwMode="auto">
              <a:xfrm flipH="1" flipV="1">
                <a:off x="2030413" y="4692650"/>
                <a:ext cx="93663"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38" name="Line 1801"/>
              <p:cNvSpPr>
                <a:spLocks noChangeShapeType="1"/>
              </p:cNvSpPr>
              <p:nvPr/>
            </p:nvSpPr>
            <p:spPr bwMode="auto">
              <a:xfrm flipH="1">
                <a:off x="1990725" y="4692650"/>
                <a:ext cx="39688"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39" name="Line 1802"/>
              <p:cNvSpPr>
                <a:spLocks noChangeShapeType="1"/>
              </p:cNvSpPr>
              <p:nvPr/>
            </p:nvSpPr>
            <p:spPr bwMode="auto">
              <a:xfrm flipV="1">
                <a:off x="1990725" y="4760913"/>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40" name="Line 1803"/>
              <p:cNvSpPr>
                <a:spLocks noChangeShapeType="1"/>
              </p:cNvSpPr>
              <p:nvPr/>
            </p:nvSpPr>
            <p:spPr bwMode="auto">
              <a:xfrm flipV="1">
                <a:off x="2017713" y="4716463"/>
                <a:ext cx="79375"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41" name="Freeform 1804"/>
              <p:cNvSpPr>
                <a:spLocks/>
              </p:cNvSpPr>
              <p:nvPr/>
            </p:nvSpPr>
            <p:spPr bwMode="auto">
              <a:xfrm>
                <a:off x="1622425" y="3471863"/>
                <a:ext cx="152400" cy="60325"/>
              </a:xfrm>
              <a:custGeom>
                <a:avLst/>
                <a:gdLst>
                  <a:gd name="T0" fmla="*/ 2147483647 w 96"/>
                  <a:gd name="T1" fmla="*/ 0 h 38"/>
                  <a:gd name="T2" fmla="*/ 2147483647 w 96"/>
                  <a:gd name="T3" fmla="*/ 2147483647 h 38"/>
                  <a:gd name="T4" fmla="*/ 2147483647 w 96"/>
                  <a:gd name="T5" fmla="*/ 2147483647 h 38"/>
                  <a:gd name="T6" fmla="*/ 2147483647 w 96"/>
                  <a:gd name="T7" fmla="*/ 2147483647 h 38"/>
                  <a:gd name="T8" fmla="*/ 0 w 96"/>
                  <a:gd name="T9" fmla="*/ 2147483647 h 38"/>
                  <a:gd name="T10" fmla="*/ 2147483647 w 96"/>
                  <a:gd name="T11" fmla="*/ 0 h 38"/>
                  <a:gd name="T12" fmla="*/ 0 60000 65536"/>
                  <a:gd name="T13" fmla="*/ 0 60000 65536"/>
                  <a:gd name="T14" fmla="*/ 0 60000 65536"/>
                  <a:gd name="T15" fmla="*/ 0 60000 65536"/>
                  <a:gd name="T16" fmla="*/ 0 60000 65536"/>
                  <a:gd name="T17" fmla="*/ 0 60000 65536"/>
                  <a:gd name="T18" fmla="*/ 0 w 96"/>
                  <a:gd name="T19" fmla="*/ 0 h 38"/>
                  <a:gd name="T20" fmla="*/ 96 w 9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6" h="38">
                    <a:moveTo>
                      <a:pt x="46" y="0"/>
                    </a:moveTo>
                    <a:lnTo>
                      <a:pt x="96" y="32"/>
                    </a:lnTo>
                    <a:lnTo>
                      <a:pt x="78" y="33"/>
                    </a:lnTo>
                    <a:lnTo>
                      <a:pt x="20" y="37"/>
                    </a:lnTo>
                    <a:lnTo>
                      <a:pt x="0" y="38"/>
                    </a:lnTo>
                    <a:lnTo>
                      <a:pt x="46"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42" name="Line 1805"/>
              <p:cNvSpPr>
                <a:spLocks noChangeShapeType="1"/>
              </p:cNvSpPr>
              <p:nvPr/>
            </p:nvSpPr>
            <p:spPr bwMode="auto">
              <a:xfrm flipV="1">
                <a:off x="1746250" y="3522663"/>
                <a:ext cx="28575"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43" name="Line 1806"/>
              <p:cNvSpPr>
                <a:spLocks noChangeShapeType="1"/>
              </p:cNvSpPr>
              <p:nvPr/>
            </p:nvSpPr>
            <p:spPr bwMode="auto">
              <a:xfrm flipH="1" flipV="1">
                <a:off x="1695450" y="3471863"/>
                <a:ext cx="79375" cy="508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44" name="Line 1807"/>
              <p:cNvSpPr>
                <a:spLocks noChangeShapeType="1"/>
              </p:cNvSpPr>
              <p:nvPr/>
            </p:nvSpPr>
            <p:spPr bwMode="auto">
              <a:xfrm flipH="1">
                <a:off x="1622425" y="3471863"/>
                <a:ext cx="73025"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45" name="Line 1808"/>
              <p:cNvSpPr>
                <a:spLocks noChangeShapeType="1"/>
              </p:cNvSpPr>
              <p:nvPr/>
            </p:nvSpPr>
            <p:spPr bwMode="auto">
              <a:xfrm flipV="1">
                <a:off x="1622425" y="3530600"/>
                <a:ext cx="31750"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46" name="Line 1809"/>
              <p:cNvSpPr>
                <a:spLocks noChangeShapeType="1"/>
              </p:cNvSpPr>
              <p:nvPr/>
            </p:nvSpPr>
            <p:spPr bwMode="auto">
              <a:xfrm flipV="1">
                <a:off x="1654175" y="3524250"/>
                <a:ext cx="920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47" name="Freeform 1810"/>
              <p:cNvSpPr>
                <a:spLocks/>
              </p:cNvSpPr>
              <p:nvPr/>
            </p:nvSpPr>
            <p:spPr bwMode="auto">
              <a:xfrm>
                <a:off x="1851025" y="4413250"/>
                <a:ext cx="141288" cy="79375"/>
              </a:xfrm>
              <a:custGeom>
                <a:avLst/>
                <a:gdLst>
                  <a:gd name="T0" fmla="*/ 2147483647 w 89"/>
                  <a:gd name="T1" fmla="*/ 0 h 50"/>
                  <a:gd name="T2" fmla="*/ 2147483647 w 89"/>
                  <a:gd name="T3" fmla="*/ 2147483647 h 50"/>
                  <a:gd name="T4" fmla="*/ 2147483647 w 89"/>
                  <a:gd name="T5" fmla="*/ 2147483647 h 50"/>
                  <a:gd name="T6" fmla="*/ 2147483647 w 89"/>
                  <a:gd name="T7" fmla="*/ 2147483647 h 50"/>
                  <a:gd name="T8" fmla="*/ 0 w 89"/>
                  <a:gd name="T9" fmla="*/ 2147483647 h 50"/>
                  <a:gd name="T10" fmla="*/ 2147483647 w 89"/>
                  <a:gd name="T11" fmla="*/ 0 h 50"/>
                  <a:gd name="T12" fmla="*/ 0 60000 65536"/>
                  <a:gd name="T13" fmla="*/ 0 60000 65536"/>
                  <a:gd name="T14" fmla="*/ 0 60000 65536"/>
                  <a:gd name="T15" fmla="*/ 0 60000 65536"/>
                  <a:gd name="T16" fmla="*/ 0 60000 65536"/>
                  <a:gd name="T17" fmla="*/ 0 60000 65536"/>
                  <a:gd name="T18" fmla="*/ 0 w 89"/>
                  <a:gd name="T19" fmla="*/ 0 h 50"/>
                  <a:gd name="T20" fmla="*/ 89 w 8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9" h="50">
                    <a:moveTo>
                      <a:pt x="32" y="0"/>
                    </a:moveTo>
                    <a:lnTo>
                      <a:pt x="89" y="13"/>
                    </a:lnTo>
                    <a:lnTo>
                      <a:pt x="71" y="20"/>
                    </a:lnTo>
                    <a:lnTo>
                      <a:pt x="19" y="43"/>
                    </a:lnTo>
                    <a:lnTo>
                      <a:pt x="0" y="50"/>
                    </a:lnTo>
                    <a:lnTo>
                      <a:pt x="32"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48" name="Line 1811"/>
              <p:cNvSpPr>
                <a:spLocks noChangeShapeType="1"/>
              </p:cNvSpPr>
              <p:nvPr/>
            </p:nvSpPr>
            <p:spPr bwMode="auto">
              <a:xfrm flipV="1">
                <a:off x="1963738" y="4433888"/>
                <a:ext cx="285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49" name="Line 1812"/>
              <p:cNvSpPr>
                <a:spLocks noChangeShapeType="1"/>
              </p:cNvSpPr>
              <p:nvPr/>
            </p:nvSpPr>
            <p:spPr bwMode="auto">
              <a:xfrm flipH="1" flipV="1">
                <a:off x="1901825" y="4413250"/>
                <a:ext cx="90488"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50" name="Line 1813"/>
              <p:cNvSpPr>
                <a:spLocks noChangeShapeType="1"/>
              </p:cNvSpPr>
              <p:nvPr/>
            </p:nvSpPr>
            <p:spPr bwMode="auto">
              <a:xfrm flipH="1">
                <a:off x="1851025" y="4413250"/>
                <a:ext cx="50800"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51" name="Line 1814"/>
              <p:cNvSpPr>
                <a:spLocks noChangeShapeType="1"/>
              </p:cNvSpPr>
              <p:nvPr/>
            </p:nvSpPr>
            <p:spPr bwMode="auto">
              <a:xfrm flipV="1">
                <a:off x="1851025" y="4481513"/>
                <a:ext cx="30163"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52" name="Line 1815"/>
              <p:cNvSpPr>
                <a:spLocks noChangeShapeType="1"/>
              </p:cNvSpPr>
              <p:nvPr/>
            </p:nvSpPr>
            <p:spPr bwMode="auto">
              <a:xfrm flipV="1">
                <a:off x="1881188" y="4445000"/>
                <a:ext cx="82550" cy="365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53" name="Freeform 1816"/>
              <p:cNvSpPr>
                <a:spLocks/>
              </p:cNvSpPr>
              <p:nvPr/>
            </p:nvSpPr>
            <p:spPr bwMode="auto">
              <a:xfrm>
                <a:off x="1619250" y="3167063"/>
                <a:ext cx="150813" cy="55563"/>
              </a:xfrm>
              <a:custGeom>
                <a:avLst/>
                <a:gdLst>
                  <a:gd name="T0" fmla="*/ 2147483647 w 95"/>
                  <a:gd name="T1" fmla="*/ 0 h 35"/>
                  <a:gd name="T2" fmla="*/ 2147483647 w 95"/>
                  <a:gd name="T3" fmla="*/ 2147483647 h 35"/>
                  <a:gd name="T4" fmla="*/ 2147483647 w 95"/>
                  <a:gd name="T5" fmla="*/ 2147483647 h 35"/>
                  <a:gd name="T6" fmla="*/ 2147483647 w 95"/>
                  <a:gd name="T7" fmla="*/ 2147483647 h 35"/>
                  <a:gd name="T8" fmla="*/ 0 w 95"/>
                  <a:gd name="T9" fmla="*/ 2147483647 h 35"/>
                  <a:gd name="T10" fmla="*/ 2147483647 w 95"/>
                  <a:gd name="T11" fmla="*/ 0 h 35"/>
                  <a:gd name="T12" fmla="*/ 0 60000 65536"/>
                  <a:gd name="T13" fmla="*/ 0 60000 65536"/>
                  <a:gd name="T14" fmla="*/ 0 60000 65536"/>
                  <a:gd name="T15" fmla="*/ 0 60000 65536"/>
                  <a:gd name="T16" fmla="*/ 0 60000 65536"/>
                  <a:gd name="T17" fmla="*/ 0 60000 65536"/>
                  <a:gd name="T18" fmla="*/ 0 w 95"/>
                  <a:gd name="T19" fmla="*/ 0 h 35"/>
                  <a:gd name="T20" fmla="*/ 95 w 9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5" h="35">
                    <a:moveTo>
                      <a:pt x="50" y="0"/>
                    </a:moveTo>
                    <a:lnTo>
                      <a:pt x="95" y="35"/>
                    </a:lnTo>
                    <a:lnTo>
                      <a:pt x="77" y="35"/>
                    </a:lnTo>
                    <a:lnTo>
                      <a:pt x="19" y="32"/>
                    </a:lnTo>
                    <a:lnTo>
                      <a:pt x="0" y="32"/>
                    </a:lnTo>
                    <a:lnTo>
                      <a:pt x="50"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54" name="Line 1817"/>
              <p:cNvSpPr>
                <a:spLocks noChangeShapeType="1"/>
              </p:cNvSpPr>
              <p:nvPr/>
            </p:nvSpPr>
            <p:spPr bwMode="auto">
              <a:xfrm>
                <a:off x="1741488" y="3222625"/>
                <a:ext cx="28575"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55" name="Line 1818"/>
              <p:cNvSpPr>
                <a:spLocks noChangeShapeType="1"/>
              </p:cNvSpPr>
              <p:nvPr/>
            </p:nvSpPr>
            <p:spPr bwMode="auto">
              <a:xfrm flipH="1" flipV="1">
                <a:off x="1698625" y="3167063"/>
                <a:ext cx="71438"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56" name="Line 1819"/>
              <p:cNvSpPr>
                <a:spLocks noChangeShapeType="1"/>
              </p:cNvSpPr>
              <p:nvPr/>
            </p:nvSpPr>
            <p:spPr bwMode="auto">
              <a:xfrm flipH="1">
                <a:off x="1619250" y="3167063"/>
                <a:ext cx="79375" cy="508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57" name="Line 1820"/>
              <p:cNvSpPr>
                <a:spLocks noChangeShapeType="1"/>
              </p:cNvSpPr>
              <p:nvPr/>
            </p:nvSpPr>
            <p:spPr bwMode="auto">
              <a:xfrm>
                <a:off x="1619250" y="3217863"/>
                <a:ext cx="30163"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58" name="Line 1821"/>
              <p:cNvSpPr>
                <a:spLocks noChangeShapeType="1"/>
              </p:cNvSpPr>
              <p:nvPr/>
            </p:nvSpPr>
            <p:spPr bwMode="auto">
              <a:xfrm>
                <a:off x="1649413" y="3217863"/>
                <a:ext cx="920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59" name="Freeform 1822"/>
              <p:cNvSpPr>
                <a:spLocks/>
              </p:cNvSpPr>
              <p:nvPr/>
            </p:nvSpPr>
            <p:spPr bwMode="auto">
              <a:xfrm>
                <a:off x="2284413" y="5111750"/>
                <a:ext cx="117475" cy="95250"/>
              </a:xfrm>
              <a:custGeom>
                <a:avLst/>
                <a:gdLst>
                  <a:gd name="T0" fmla="*/ 2147483647 w 74"/>
                  <a:gd name="T1" fmla="*/ 0 h 60"/>
                  <a:gd name="T2" fmla="*/ 2147483647 w 74"/>
                  <a:gd name="T3" fmla="*/ 2147483647 h 60"/>
                  <a:gd name="T4" fmla="*/ 2147483647 w 74"/>
                  <a:gd name="T5" fmla="*/ 2147483647 h 60"/>
                  <a:gd name="T6" fmla="*/ 0 w 74"/>
                  <a:gd name="T7" fmla="*/ 2147483647 h 60"/>
                  <a:gd name="T8" fmla="*/ 2147483647 w 74"/>
                  <a:gd name="T9" fmla="*/ 2147483647 h 60"/>
                  <a:gd name="T10" fmla="*/ 2147483647 w 74"/>
                  <a:gd name="T11" fmla="*/ 0 h 60"/>
                  <a:gd name="T12" fmla="*/ 0 60000 65536"/>
                  <a:gd name="T13" fmla="*/ 0 60000 65536"/>
                  <a:gd name="T14" fmla="*/ 0 60000 65536"/>
                  <a:gd name="T15" fmla="*/ 0 60000 65536"/>
                  <a:gd name="T16" fmla="*/ 0 60000 65536"/>
                  <a:gd name="T17" fmla="*/ 0 60000 65536"/>
                  <a:gd name="T18" fmla="*/ 0 w 74"/>
                  <a:gd name="T19" fmla="*/ 0 h 60"/>
                  <a:gd name="T20" fmla="*/ 74 w 74"/>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74" h="60">
                    <a:moveTo>
                      <a:pt x="74" y="0"/>
                    </a:moveTo>
                    <a:lnTo>
                      <a:pt x="60" y="12"/>
                    </a:lnTo>
                    <a:lnTo>
                      <a:pt x="14" y="48"/>
                    </a:lnTo>
                    <a:lnTo>
                      <a:pt x="0" y="60"/>
                    </a:lnTo>
                    <a:lnTo>
                      <a:pt x="15" y="4"/>
                    </a:lnTo>
                    <a:lnTo>
                      <a:pt x="74"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60" name="Line 1823"/>
              <p:cNvSpPr>
                <a:spLocks noChangeShapeType="1"/>
              </p:cNvSpPr>
              <p:nvPr/>
            </p:nvSpPr>
            <p:spPr bwMode="auto">
              <a:xfrm flipV="1">
                <a:off x="2379663" y="5111750"/>
                <a:ext cx="22225"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61" name="Line 1824"/>
              <p:cNvSpPr>
                <a:spLocks noChangeShapeType="1"/>
              </p:cNvSpPr>
              <p:nvPr/>
            </p:nvSpPr>
            <p:spPr bwMode="auto">
              <a:xfrm flipH="1">
                <a:off x="2308225" y="5111750"/>
                <a:ext cx="936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62" name="Line 1825"/>
              <p:cNvSpPr>
                <a:spLocks noChangeShapeType="1"/>
              </p:cNvSpPr>
              <p:nvPr/>
            </p:nvSpPr>
            <p:spPr bwMode="auto">
              <a:xfrm flipH="1">
                <a:off x="2284413" y="5118100"/>
                <a:ext cx="23813"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63" name="Line 1826"/>
              <p:cNvSpPr>
                <a:spLocks noChangeShapeType="1"/>
              </p:cNvSpPr>
              <p:nvPr/>
            </p:nvSpPr>
            <p:spPr bwMode="auto">
              <a:xfrm flipV="1">
                <a:off x="2284413" y="5187950"/>
                <a:ext cx="22225"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64" name="Line 1827"/>
              <p:cNvSpPr>
                <a:spLocks noChangeShapeType="1"/>
              </p:cNvSpPr>
              <p:nvPr/>
            </p:nvSpPr>
            <p:spPr bwMode="auto">
              <a:xfrm flipV="1">
                <a:off x="2306638" y="5130800"/>
                <a:ext cx="73025" cy="571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65" name="Freeform 1828"/>
              <p:cNvSpPr>
                <a:spLocks/>
              </p:cNvSpPr>
              <p:nvPr/>
            </p:nvSpPr>
            <p:spPr bwMode="auto">
              <a:xfrm>
                <a:off x="1703388" y="3976688"/>
                <a:ext cx="147638" cy="71438"/>
              </a:xfrm>
              <a:custGeom>
                <a:avLst/>
                <a:gdLst>
                  <a:gd name="T0" fmla="*/ 2147483647 w 93"/>
                  <a:gd name="T1" fmla="*/ 0 h 45"/>
                  <a:gd name="T2" fmla="*/ 2147483647 w 93"/>
                  <a:gd name="T3" fmla="*/ 2147483647 h 45"/>
                  <a:gd name="T4" fmla="*/ 2147483647 w 93"/>
                  <a:gd name="T5" fmla="*/ 2147483647 h 45"/>
                  <a:gd name="T6" fmla="*/ 2147483647 w 93"/>
                  <a:gd name="T7" fmla="*/ 2147483647 h 45"/>
                  <a:gd name="T8" fmla="*/ 0 w 93"/>
                  <a:gd name="T9" fmla="*/ 2147483647 h 45"/>
                  <a:gd name="T10" fmla="*/ 2147483647 w 93"/>
                  <a:gd name="T11" fmla="*/ 0 h 45"/>
                  <a:gd name="T12" fmla="*/ 0 60000 65536"/>
                  <a:gd name="T13" fmla="*/ 0 60000 65536"/>
                  <a:gd name="T14" fmla="*/ 0 60000 65536"/>
                  <a:gd name="T15" fmla="*/ 0 60000 65536"/>
                  <a:gd name="T16" fmla="*/ 0 60000 65536"/>
                  <a:gd name="T17" fmla="*/ 0 60000 65536"/>
                  <a:gd name="T18" fmla="*/ 0 w 93"/>
                  <a:gd name="T19" fmla="*/ 0 h 45"/>
                  <a:gd name="T20" fmla="*/ 93 w 9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93" h="45">
                    <a:moveTo>
                      <a:pt x="38" y="0"/>
                    </a:moveTo>
                    <a:lnTo>
                      <a:pt x="93" y="22"/>
                    </a:lnTo>
                    <a:lnTo>
                      <a:pt x="75" y="26"/>
                    </a:lnTo>
                    <a:lnTo>
                      <a:pt x="19" y="41"/>
                    </a:lnTo>
                    <a:lnTo>
                      <a:pt x="0" y="45"/>
                    </a:lnTo>
                    <a:lnTo>
                      <a:pt x="38"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66" name="Line 1829"/>
              <p:cNvSpPr>
                <a:spLocks noChangeShapeType="1"/>
              </p:cNvSpPr>
              <p:nvPr/>
            </p:nvSpPr>
            <p:spPr bwMode="auto">
              <a:xfrm flipV="1">
                <a:off x="1822450" y="4011613"/>
                <a:ext cx="285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67" name="Line 1830"/>
              <p:cNvSpPr>
                <a:spLocks noChangeShapeType="1"/>
              </p:cNvSpPr>
              <p:nvPr/>
            </p:nvSpPr>
            <p:spPr bwMode="auto">
              <a:xfrm flipH="1" flipV="1">
                <a:off x="1763713" y="3976688"/>
                <a:ext cx="87313"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68" name="Line 1831"/>
              <p:cNvSpPr>
                <a:spLocks noChangeShapeType="1"/>
              </p:cNvSpPr>
              <p:nvPr/>
            </p:nvSpPr>
            <p:spPr bwMode="auto">
              <a:xfrm flipH="1">
                <a:off x="1703388" y="3976688"/>
                <a:ext cx="60325"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69" name="Line 1832"/>
              <p:cNvSpPr>
                <a:spLocks noChangeShapeType="1"/>
              </p:cNvSpPr>
              <p:nvPr/>
            </p:nvSpPr>
            <p:spPr bwMode="auto">
              <a:xfrm flipV="1">
                <a:off x="1703388" y="4041775"/>
                <a:ext cx="301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70" name="Line 1833"/>
              <p:cNvSpPr>
                <a:spLocks noChangeShapeType="1"/>
              </p:cNvSpPr>
              <p:nvPr/>
            </p:nvSpPr>
            <p:spPr bwMode="auto">
              <a:xfrm flipV="1">
                <a:off x="1733550" y="4017963"/>
                <a:ext cx="8890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71" name="Freeform 1834"/>
              <p:cNvSpPr>
                <a:spLocks/>
              </p:cNvSpPr>
              <p:nvPr/>
            </p:nvSpPr>
            <p:spPr bwMode="auto">
              <a:xfrm>
                <a:off x="2098675" y="4865688"/>
                <a:ext cx="127000" cy="87313"/>
              </a:xfrm>
              <a:custGeom>
                <a:avLst/>
                <a:gdLst>
                  <a:gd name="T0" fmla="*/ 2147483647 w 80"/>
                  <a:gd name="T1" fmla="*/ 0 h 55"/>
                  <a:gd name="T2" fmla="*/ 2147483647 w 80"/>
                  <a:gd name="T3" fmla="*/ 2147483647 h 55"/>
                  <a:gd name="T4" fmla="*/ 2147483647 w 80"/>
                  <a:gd name="T5" fmla="*/ 2147483647 h 55"/>
                  <a:gd name="T6" fmla="*/ 2147483647 w 80"/>
                  <a:gd name="T7" fmla="*/ 2147483647 h 55"/>
                  <a:gd name="T8" fmla="*/ 0 w 80"/>
                  <a:gd name="T9" fmla="*/ 2147483647 h 55"/>
                  <a:gd name="T10" fmla="*/ 2147483647 w 80"/>
                  <a:gd name="T11" fmla="*/ 0 h 55"/>
                  <a:gd name="T12" fmla="*/ 0 60000 65536"/>
                  <a:gd name="T13" fmla="*/ 0 60000 65536"/>
                  <a:gd name="T14" fmla="*/ 0 60000 65536"/>
                  <a:gd name="T15" fmla="*/ 0 60000 65536"/>
                  <a:gd name="T16" fmla="*/ 0 60000 65536"/>
                  <a:gd name="T17" fmla="*/ 0 60000 65536"/>
                  <a:gd name="T18" fmla="*/ 0 w 80"/>
                  <a:gd name="T19" fmla="*/ 0 h 55"/>
                  <a:gd name="T20" fmla="*/ 80 w 8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0" h="55">
                    <a:moveTo>
                      <a:pt x="21" y="0"/>
                    </a:moveTo>
                    <a:lnTo>
                      <a:pt x="80" y="3"/>
                    </a:lnTo>
                    <a:lnTo>
                      <a:pt x="64" y="14"/>
                    </a:lnTo>
                    <a:lnTo>
                      <a:pt x="16" y="45"/>
                    </a:lnTo>
                    <a:lnTo>
                      <a:pt x="0" y="55"/>
                    </a:lnTo>
                    <a:lnTo>
                      <a:pt x="21"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72" name="Line 1835"/>
              <p:cNvSpPr>
                <a:spLocks noChangeShapeType="1"/>
              </p:cNvSpPr>
              <p:nvPr/>
            </p:nvSpPr>
            <p:spPr bwMode="auto">
              <a:xfrm flipV="1">
                <a:off x="2200275" y="4870450"/>
                <a:ext cx="25400"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73" name="Line 1836"/>
              <p:cNvSpPr>
                <a:spLocks noChangeShapeType="1"/>
              </p:cNvSpPr>
              <p:nvPr/>
            </p:nvSpPr>
            <p:spPr bwMode="auto">
              <a:xfrm flipH="1" flipV="1">
                <a:off x="2132013" y="4865688"/>
                <a:ext cx="93663"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74" name="Line 1837"/>
              <p:cNvSpPr>
                <a:spLocks noChangeShapeType="1"/>
              </p:cNvSpPr>
              <p:nvPr/>
            </p:nvSpPr>
            <p:spPr bwMode="auto">
              <a:xfrm flipH="1">
                <a:off x="2098675" y="4865688"/>
                <a:ext cx="3333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75" name="Line 1838"/>
              <p:cNvSpPr>
                <a:spLocks noChangeShapeType="1"/>
              </p:cNvSpPr>
              <p:nvPr/>
            </p:nvSpPr>
            <p:spPr bwMode="auto">
              <a:xfrm flipV="1">
                <a:off x="2098675" y="4937125"/>
                <a:ext cx="254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76" name="Line 1839"/>
              <p:cNvSpPr>
                <a:spLocks noChangeShapeType="1"/>
              </p:cNvSpPr>
              <p:nvPr/>
            </p:nvSpPr>
            <p:spPr bwMode="auto">
              <a:xfrm flipV="1">
                <a:off x="2124075" y="4887913"/>
                <a:ext cx="76200"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77" name="Freeform 1840"/>
              <p:cNvSpPr>
                <a:spLocks/>
              </p:cNvSpPr>
              <p:nvPr/>
            </p:nvSpPr>
            <p:spPr bwMode="auto">
              <a:xfrm>
                <a:off x="1643063" y="3675063"/>
                <a:ext cx="152400" cy="65088"/>
              </a:xfrm>
              <a:custGeom>
                <a:avLst/>
                <a:gdLst>
                  <a:gd name="T0" fmla="*/ 2147483647 w 96"/>
                  <a:gd name="T1" fmla="*/ 0 h 41"/>
                  <a:gd name="T2" fmla="*/ 2147483647 w 96"/>
                  <a:gd name="T3" fmla="*/ 2147483647 h 41"/>
                  <a:gd name="T4" fmla="*/ 2147483647 w 96"/>
                  <a:gd name="T5" fmla="*/ 2147483647 h 41"/>
                  <a:gd name="T6" fmla="*/ 2147483647 w 96"/>
                  <a:gd name="T7" fmla="*/ 2147483647 h 41"/>
                  <a:gd name="T8" fmla="*/ 0 w 96"/>
                  <a:gd name="T9" fmla="*/ 2147483647 h 41"/>
                  <a:gd name="T10" fmla="*/ 2147483647 w 96"/>
                  <a:gd name="T11" fmla="*/ 0 h 41"/>
                  <a:gd name="T12" fmla="*/ 0 60000 65536"/>
                  <a:gd name="T13" fmla="*/ 0 60000 65536"/>
                  <a:gd name="T14" fmla="*/ 0 60000 65536"/>
                  <a:gd name="T15" fmla="*/ 0 60000 65536"/>
                  <a:gd name="T16" fmla="*/ 0 60000 65536"/>
                  <a:gd name="T17" fmla="*/ 0 60000 65536"/>
                  <a:gd name="T18" fmla="*/ 0 w 96"/>
                  <a:gd name="T19" fmla="*/ 0 h 41"/>
                  <a:gd name="T20" fmla="*/ 96 w 9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96" h="41">
                    <a:moveTo>
                      <a:pt x="44" y="0"/>
                    </a:moveTo>
                    <a:lnTo>
                      <a:pt x="96" y="28"/>
                    </a:lnTo>
                    <a:lnTo>
                      <a:pt x="76" y="30"/>
                    </a:lnTo>
                    <a:lnTo>
                      <a:pt x="20" y="38"/>
                    </a:lnTo>
                    <a:lnTo>
                      <a:pt x="0" y="41"/>
                    </a:lnTo>
                    <a:lnTo>
                      <a:pt x="44"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78" name="Line 1841"/>
              <p:cNvSpPr>
                <a:spLocks noChangeShapeType="1"/>
              </p:cNvSpPr>
              <p:nvPr/>
            </p:nvSpPr>
            <p:spPr bwMode="auto">
              <a:xfrm flipV="1">
                <a:off x="1763713" y="3719513"/>
                <a:ext cx="31750"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79" name="Line 1842"/>
              <p:cNvSpPr>
                <a:spLocks noChangeShapeType="1"/>
              </p:cNvSpPr>
              <p:nvPr/>
            </p:nvSpPr>
            <p:spPr bwMode="auto">
              <a:xfrm flipH="1" flipV="1">
                <a:off x="1712913" y="3675063"/>
                <a:ext cx="82550"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80" name="Line 1843"/>
              <p:cNvSpPr>
                <a:spLocks noChangeShapeType="1"/>
              </p:cNvSpPr>
              <p:nvPr/>
            </p:nvSpPr>
            <p:spPr bwMode="auto">
              <a:xfrm flipH="1">
                <a:off x="1643063" y="3675063"/>
                <a:ext cx="69850"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81" name="Line 1844"/>
              <p:cNvSpPr>
                <a:spLocks noChangeShapeType="1"/>
              </p:cNvSpPr>
              <p:nvPr/>
            </p:nvSpPr>
            <p:spPr bwMode="auto">
              <a:xfrm flipV="1">
                <a:off x="1643063" y="3735388"/>
                <a:ext cx="31750"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82" name="Line 1845"/>
              <p:cNvSpPr>
                <a:spLocks noChangeShapeType="1"/>
              </p:cNvSpPr>
              <p:nvPr/>
            </p:nvSpPr>
            <p:spPr bwMode="auto">
              <a:xfrm flipV="1">
                <a:off x="1674813" y="3722688"/>
                <a:ext cx="88900"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83" name="Freeform 1846"/>
              <p:cNvSpPr>
                <a:spLocks/>
              </p:cNvSpPr>
              <p:nvPr/>
            </p:nvSpPr>
            <p:spPr bwMode="auto">
              <a:xfrm>
                <a:off x="1628775" y="3016250"/>
                <a:ext cx="152400" cy="60325"/>
              </a:xfrm>
              <a:custGeom>
                <a:avLst/>
                <a:gdLst>
                  <a:gd name="T0" fmla="*/ 2147483647 w 96"/>
                  <a:gd name="T1" fmla="*/ 0 h 38"/>
                  <a:gd name="T2" fmla="*/ 2147483647 w 96"/>
                  <a:gd name="T3" fmla="*/ 2147483647 h 38"/>
                  <a:gd name="T4" fmla="*/ 2147483647 w 96"/>
                  <a:gd name="T5" fmla="*/ 2147483647 h 38"/>
                  <a:gd name="T6" fmla="*/ 2147483647 w 96"/>
                  <a:gd name="T7" fmla="*/ 2147483647 h 38"/>
                  <a:gd name="T8" fmla="*/ 0 w 96"/>
                  <a:gd name="T9" fmla="*/ 2147483647 h 38"/>
                  <a:gd name="T10" fmla="*/ 2147483647 w 96"/>
                  <a:gd name="T11" fmla="*/ 0 h 38"/>
                  <a:gd name="T12" fmla="*/ 0 60000 65536"/>
                  <a:gd name="T13" fmla="*/ 0 60000 65536"/>
                  <a:gd name="T14" fmla="*/ 0 60000 65536"/>
                  <a:gd name="T15" fmla="*/ 0 60000 65536"/>
                  <a:gd name="T16" fmla="*/ 0 60000 65536"/>
                  <a:gd name="T17" fmla="*/ 0 60000 65536"/>
                  <a:gd name="T18" fmla="*/ 0 w 96"/>
                  <a:gd name="T19" fmla="*/ 0 h 38"/>
                  <a:gd name="T20" fmla="*/ 96 w 9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6" h="38">
                    <a:moveTo>
                      <a:pt x="51" y="0"/>
                    </a:moveTo>
                    <a:lnTo>
                      <a:pt x="96" y="38"/>
                    </a:lnTo>
                    <a:lnTo>
                      <a:pt x="76" y="37"/>
                    </a:lnTo>
                    <a:lnTo>
                      <a:pt x="20" y="32"/>
                    </a:lnTo>
                    <a:lnTo>
                      <a:pt x="0" y="29"/>
                    </a:lnTo>
                    <a:lnTo>
                      <a:pt x="51"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84" name="Line 1847"/>
              <p:cNvSpPr>
                <a:spLocks noChangeShapeType="1"/>
              </p:cNvSpPr>
              <p:nvPr/>
            </p:nvSpPr>
            <p:spPr bwMode="auto">
              <a:xfrm>
                <a:off x="1749425" y="3074988"/>
                <a:ext cx="31750"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85" name="Line 1848"/>
              <p:cNvSpPr>
                <a:spLocks noChangeShapeType="1"/>
              </p:cNvSpPr>
              <p:nvPr/>
            </p:nvSpPr>
            <p:spPr bwMode="auto">
              <a:xfrm flipH="1" flipV="1">
                <a:off x="1709738" y="3016250"/>
                <a:ext cx="71438"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86" name="Line 1849"/>
              <p:cNvSpPr>
                <a:spLocks noChangeShapeType="1"/>
              </p:cNvSpPr>
              <p:nvPr/>
            </p:nvSpPr>
            <p:spPr bwMode="auto">
              <a:xfrm flipH="1">
                <a:off x="1628775" y="3016250"/>
                <a:ext cx="80963" cy="460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87" name="Line 1850"/>
              <p:cNvSpPr>
                <a:spLocks noChangeShapeType="1"/>
              </p:cNvSpPr>
              <p:nvPr/>
            </p:nvSpPr>
            <p:spPr bwMode="auto">
              <a:xfrm>
                <a:off x="1628775" y="3062288"/>
                <a:ext cx="31750"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88" name="Line 1851"/>
              <p:cNvSpPr>
                <a:spLocks noChangeShapeType="1"/>
              </p:cNvSpPr>
              <p:nvPr/>
            </p:nvSpPr>
            <p:spPr bwMode="auto">
              <a:xfrm>
                <a:off x="1660525" y="3067050"/>
                <a:ext cx="88900"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89" name="Freeform 1852"/>
              <p:cNvSpPr>
                <a:spLocks/>
              </p:cNvSpPr>
              <p:nvPr/>
            </p:nvSpPr>
            <p:spPr bwMode="auto">
              <a:xfrm>
                <a:off x="1641475" y="2914650"/>
                <a:ext cx="149225" cy="63500"/>
              </a:xfrm>
              <a:custGeom>
                <a:avLst/>
                <a:gdLst>
                  <a:gd name="T0" fmla="*/ 2147483647 w 94"/>
                  <a:gd name="T1" fmla="*/ 0 h 40"/>
                  <a:gd name="T2" fmla="*/ 2147483647 w 94"/>
                  <a:gd name="T3" fmla="*/ 2147483647 h 40"/>
                  <a:gd name="T4" fmla="*/ 2147483647 w 94"/>
                  <a:gd name="T5" fmla="*/ 2147483647 h 40"/>
                  <a:gd name="T6" fmla="*/ 2147483647 w 94"/>
                  <a:gd name="T7" fmla="*/ 2147483647 h 40"/>
                  <a:gd name="T8" fmla="*/ 0 w 94"/>
                  <a:gd name="T9" fmla="*/ 2147483647 h 40"/>
                  <a:gd name="T10" fmla="*/ 2147483647 w 94"/>
                  <a:gd name="T11" fmla="*/ 0 h 40"/>
                  <a:gd name="T12" fmla="*/ 0 60000 65536"/>
                  <a:gd name="T13" fmla="*/ 0 60000 65536"/>
                  <a:gd name="T14" fmla="*/ 0 60000 65536"/>
                  <a:gd name="T15" fmla="*/ 0 60000 65536"/>
                  <a:gd name="T16" fmla="*/ 0 60000 65536"/>
                  <a:gd name="T17" fmla="*/ 0 60000 65536"/>
                  <a:gd name="T18" fmla="*/ 0 w 94"/>
                  <a:gd name="T19" fmla="*/ 0 h 40"/>
                  <a:gd name="T20" fmla="*/ 94 w 9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4" h="40">
                    <a:moveTo>
                      <a:pt x="53" y="0"/>
                    </a:moveTo>
                    <a:lnTo>
                      <a:pt x="94" y="40"/>
                    </a:lnTo>
                    <a:lnTo>
                      <a:pt x="76" y="37"/>
                    </a:lnTo>
                    <a:lnTo>
                      <a:pt x="19" y="30"/>
                    </a:lnTo>
                    <a:lnTo>
                      <a:pt x="0" y="28"/>
                    </a:lnTo>
                    <a:lnTo>
                      <a:pt x="53"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890" name="Line 1853"/>
              <p:cNvSpPr>
                <a:spLocks noChangeShapeType="1"/>
              </p:cNvSpPr>
              <p:nvPr/>
            </p:nvSpPr>
            <p:spPr bwMode="auto">
              <a:xfrm>
                <a:off x="1762125" y="2973388"/>
                <a:ext cx="285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91" name="Line 1854"/>
              <p:cNvSpPr>
                <a:spLocks noChangeShapeType="1"/>
              </p:cNvSpPr>
              <p:nvPr/>
            </p:nvSpPr>
            <p:spPr bwMode="auto">
              <a:xfrm flipH="1" flipV="1">
                <a:off x="1725613" y="2914650"/>
                <a:ext cx="65088"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92" name="Line 1855"/>
              <p:cNvSpPr>
                <a:spLocks noChangeShapeType="1"/>
              </p:cNvSpPr>
              <p:nvPr/>
            </p:nvSpPr>
            <p:spPr bwMode="auto">
              <a:xfrm flipH="1">
                <a:off x="1641475" y="2914650"/>
                <a:ext cx="84138"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93" name="Line 1856"/>
              <p:cNvSpPr>
                <a:spLocks noChangeShapeType="1"/>
              </p:cNvSpPr>
              <p:nvPr/>
            </p:nvSpPr>
            <p:spPr bwMode="auto">
              <a:xfrm>
                <a:off x="1641475" y="2959100"/>
                <a:ext cx="30163"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94" name="Line 1857"/>
              <p:cNvSpPr>
                <a:spLocks noChangeShapeType="1"/>
              </p:cNvSpPr>
              <p:nvPr/>
            </p:nvSpPr>
            <p:spPr bwMode="auto">
              <a:xfrm>
                <a:off x="1671638" y="2962275"/>
                <a:ext cx="904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95" name="Freeform 1858"/>
              <p:cNvSpPr>
                <a:spLocks/>
              </p:cNvSpPr>
              <p:nvPr/>
            </p:nvSpPr>
            <p:spPr bwMode="auto">
              <a:xfrm>
                <a:off x="6513513" y="1204913"/>
                <a:ext cx="104775" cy="109538"/>
              </a:xfrm>
              <a:custGeom>
                <a:avLst/>
                <a:gdLst>
                  <a:gd name="T0" fmla="*/ 2147483647 w 66"/>
                  <a:gd name="T1" fmla="*/ 0 h 69"/>
                  <a:gd name="T2" fmla="*/ 2147483647 w 66"/>
                  <a:gd name="T3" fmla="*/ 2147483647 h 69"/>
                  <a:gd name="T4" fmla="*/ 0 w 66"/>
                  <a:gd name="T5" fmla="*/ 2147483647 h 69"/>
                  <a:gd name="T6" fmla="*/ 2147483647 w 66"/>
                  <a:gd name="T7" fmla="*/ 2147483647 h 69"/>
                  <a:gd name="T8" fmla="*/ 2147483647 w 66"/>
                  <a:gd name="T9" fmla="*/ 2147483647 h 69"/>
                  <a:gd name="T10" fmla="*/ 2147483647 w 66"/>
                  <a:gd name="T11" fmla="*/ 0 h 69"/>
                  <a:gd name="T12" fmla="*/ 0 60000 65536"/>
                  <a:gd name="T13" fmla="*/ 0 60000 65536"/>
                  <a:gd name="T14" fmla="*/ 0 60000 65536"/>
                  <a:gd name="T15" fmla="*/ 0 60000 65536"/>
                  <a:gd name="T16" fmla="*/ 0 60000 65536"/>
                  <a:gd name="T17" fmla="*/ 0 60000 65536"/>
                  <a:gd name="T18" fmla="*/ 0 w 66"/>
                  <a:gd name="T19" fmla="*/ 0 h 69"/>
                  <a:gd name="T20" fmla="*/ 66 w 66"/>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6" h="69">
                    <a:moveTo>
                      <a:pt x="66" y="0"/>
                    </a:moveTo>
                    <a:lnTo>
                      <a:pt x="57" y="57"/>
                    </a:lnTo>
                    <a:lnTo>
                      <a:pt x="0" y="69"/>
                    </a:lnTo>
                    <a:lnTo>
                      <a:pt x="13" y="55"/>
                    </a:lnTo>
                    <a:lnTo>
                      <a:pt x="52" y="13"/>
                    </a:lnTo>
                    <a:lnTo>
                      <a:pt x="66"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896" name="Line 1859"/>
              <p:cNvSpPr>
                <a:spLocks noChangeShapeType="1"/>
              </p:cNvSpPr>
              <p:nvPr/>
            </p:nvSpPr>
            <p:spPr bwMode="auto">
              <a:xfrm flipH="1">
                <a:off x="6513513" y="1292225"/>
                <a:ext cx="20638"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97" name="Line 1860"/>
              <p:cNvSpPr>
                <a:spLocks noChangeShapeType="1"/>
              </p:cNvSpPr>
              <p:nvPr/>
            </p:nvSpPr>
            <p:spPr bwMode="auto">
              <a:xfrm flipV="1">
                <a:off x="6513513" y="1295400"/>
                <a:ext cx="90488"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98" name="Line 1861"/>
              <p:cNvSpPr>
                <a:spLocks noChangeShapeType="1"/>
              </p:cNvSpPr>
              <p:nvPr/>
            </p:nvSpPr>
            <p:spPr bwMode="auto">
              <a:xfrm flipV="1">
                <a:off x="6604000" y="1204913"/>
                <a:ext cx="1428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899" name="Line 1862"/>
              <p:cNvSpPr>
                <a:spLocks noChangeShapeType="1"/>
              </p:cNvSpPr>
              <p:nvPr/>
            </p:nvSpPr>
            <p:spPr bwMode="auto">
              <a:xfrm flipH="1">
                <a:off x="6596063" y="1204913"/>
                <a:ext cx="22225"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00" name="Line 1863"/>
              <p:cNvSpPr>
                <a:spLocks noChangeShapeType="1"/>
              </p:cNvSpPr>
              <p:nvPr/>
            </p:nvSpPr>
            <p:spPr bwMode="auto">
              <a:xfrm flipH="1">
                <a:off x="6534150" y="1225550"/>
                <a:ext cx="61913"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01" name="Freeform 1864"/>
              <p:cNvSpPr>
                <a:spLocks/>
              </p:cNvSpPr>
              <p:nvPr/>
            </p:nvSpPr>
            <p:spPr bwMode="auto">
              <a:xfrm>
                <a:off x="5524500" y="555625"/>
                <a:ext cx="76200" cy="144463"/>
              </a:xfrm>
              <a:custGeom>
                <a:avLst/>
                <a:gdLst>
                  <a:gd name="T0" fmla="*/ 2147483647 w 48"/>
                  <a:gd name="T1" fmla="*/ 0 h 91"/>
                  <a:gd name="T2" fmla="*/ 2147483647 w 48"/>
                  <a:gd name="T3" fmla="*/ 2147483647 h 91"/>
                  <a:gd name="T4" fmla="*/ 0 w 48"/>
                  <a:gd name="T5" fmla="*/ 2147483647 h 91"/>
                  <a:gd name="T6" fmla="*/ 2147483647 w 48"/>
                  <a:gd name="T7" fmla="*/ 2147483647 h 91"/>
                  <a:gd name="T8" fmla="*/ 2147483647 w 48"/>
                  <a:gd name="T9" fmla="*/ 2147483647 h 91"/>
                  <a:gd name="T10" fmla="*/ 2147483647 w 48"/>
                  <a:gd name="T11" fmla="*/ 0 h 91"/>
                  <a:gd name="T12" fmla="*/ 0 60000 65536"/>
                  <a:gd name="T13" fmla="*/ 0 60000 65536"/>
                  <a:gd name="T14" fmla="*/ 0 60000 65536"/>
                  <a:gd name="T15" fmla="*/ 0 60000 65536"/>
                  <a:gd name="T16" fmla="*/ 0 60000 65536"/>
                  <a:gd name="T17" fmla="*/ 0 60000 65536"/>
                  <a:gd name="T18" fmla="*/ 0 w 48"/>
                  <a:gd name="T19" fmla="*/ 0 h 91"/>
                  <a:gd name="T20" fmla="*/ 48 w 48"/>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48" h="91">
                    <a:moveTo>
                      <a:pt x="32" y="0"/>
                    </a:moveTo>
                    <a:lnTo>
                      <a:pt x="48" y="58"/>
                    </a:lnTo>
                    <a:lnTo>
                      <a:pt x="0" y="91"/>
                    </a:lnTo>
                    <a:lnTo>
                      <a:pt x="6" y="74"/>
                    </a:lnTo>
                    <a:lnTo>
                      <a:pt x="26" y="19"/>
                    </a:lnTo>
                    <a:lnTo>
                      <a:pt x="32"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02" name="Line 1865"/>
              <p:cNvSpPr>
                <a:spLocks noChangeShapeType="1"/>
              </p:cNvSpPr>
              <p:nvPr/>
            </p:nvSpPr>
            <p:spPr bwMode="auto">
              <a:xfrm flipH="1">
                <a:off x="5524500" y="673100"/>
                <a:ext cx="952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03" name="Line 1866"/>
              <p:cNvSpPr>
                <a:spLocks noChangeShapeType="1"/>
              </p:cNvSpPr>
              <p:nvPr/>
            </p:nvSpPr>
            <p:spPr bwMode="auto">
              <a:xfrm flipV="1">
                <a:off x="5524500" y="647700"/>
                <a:ext cx="76200"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04" name="Line 1867"/>
              <p:cNvSpPr>
                <a:spLocks noChangeShapeType="1"/>
              </p:cNvSpPr>
              <p:nvPr/>
            </p:nvSpPr>
            <p:spPr bwMode="auto">
              <a:xfrm flipH="1" flipV="1">
                <a:off x="5575300" y="555625"/>
                <a:ext cx="2540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05" name="Line 1868"/>
              <p:cNvSpPr>
                <a:spLocks noChangeShapeType="1"/>
              </p:cNvSpPr>
              <p:nvPr/>
            </p:nvSpPr>
            <p:spPr bwMode="auto">
              <a:xfrm flipH="1">
                <a:off x="5565775" y="555625"/>
                <a:ext cx="9525"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06" name="Line 1869"/>
              <p:cNvSpPr>
                <a:spLocks noChangeShapeType="1"/>
              </p:cNvSpPr>
              <p:nvPr/>
            </p:nvSpPr>
            <p:spPr bwMode="auto">
              <a:xfrm flipH="1">
                <a:off x="5534025" y="585788"/>
                <a:ext cx="31750"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07" name="Freeform 1870"/>
              <p:cNvSpPr>
                <a:spLocks/>
              </p:cNvSpPr>
              <p:nvPr/>
            </p:nvSpPr>
            <p:spPr bwMode="auto">
              <a:xfrm>
                <a:off x="6583363" y="1277938"/>
                <a:ext cx="107950" cy="107950"/>
              </a:xfrm>
              <a:custGeom>
                <a:avLst/>
                <a:gdLst>
                  <a:gd name="T0" fmla="*/ 2147483647 w 68"/>
                  <a:gd name="T1" fmla="*/ 0 h 68"/>
                  <a:gd name="T2" fmla="*/ 2147483647 w 68"/>
                  <a:gd name="T3" fmla="*/ 2147483647 h 68"/>
                  <a:gd name="T4" fmla="*/ 0 w 68"/>
                  <a:gd name="T5" fmla="*/ 2147483647 h 68"/>
                  <a:gd name="T6" fmla="*/ 2147483647 w 68"/>
                  <a:gd name="T7" fmla="*/ 2147483647 h 68"/>
                  <a:gd name="T8" fmla="*/ 2147483647 w 68"/>
                  <a:gd name="T9" fmla="*/ 2147483647 h 68"/>
                  <a:gd name="T10" fmla="*/ 2147483647 w 68"/>
                  <a:gd name="T11" fmla="*/ 0 h 68"/>
                  <a:gd name="T12" fmla="*/ 0 60000 65536"/>
                  <a:gd name="T13" fmla="*/ 0 60000 65536"/>
                  <a:gd name="T14" fmla="*/ 0 60000 65536"/>
                  <a:gd name="T15" fmla="*/ 0 60000 65536"/>
                  <a:gd name="T16" fmla="*/ 0 60000 65536"/>
                  <a:gd name="T17" fmla="*/ 0 60000 65536"/>
                  <a:gd name="T18" fmla="*/ 0 w 68"/>
                  <a:gd name="T19" fmla="*/ 0 h 68"/>
                  <a:gd name="T20" fmla="*/ 68 w 6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8" h="68">
                    <a:moveTo>
                      <a:pt x="68" y="0"/>
                    </a:moveTo>
                    <a:lnTo>
                      <a:pt x="58" y="59"/>
                    </a:lnTo>
                    <a:lnTo>
                      <a:pt x="0" y="68"/>
                    </a:lnTo>
                    <a:lnTo>
                      <a:pt x="13" y="53"/>
                    </a:lnTo>
                    <a:lnTo>
                      <a:pt x="55" y="14"/>
                    </a:lnTo>
                    <a:lnTo>
                      <a:pt x="68"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08" name="Line 1871"/>
              <p:cNvSpPr>
                <a:spLocks noChangeShapeType="1"/>
              </p:cNvSpPr>
              <p:nvPr/>
            </p:nvSpPr>
            <p:spPr bwMode="auto">
              <a:xfrm flipH="1">
                <a:off x="6583363" y="1362075"/>
                <a:ext cx="2063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09" name="Line 1872"/>
              <p:cNvSpPr>
                <a:spLocks noChangeShapeType="1"/>
              </p:cNvSpPr>
              <p:nvPr/>
            </p:nvSpPr>
            <p:spPr bwMode="auto">
              <a:xfrm flipV="1">
                <a:off x="6583363" y="1371600"/>
                <a:ext cx="92075"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10" name="Line 1873"/>
              <p:cNvSpPr>
                <a:spLocks noChangeShapeType="1"/>
              </p:cNvSpPr>
              <p:nvPr/>
            </p:nvSpPr>
            <p:spPr bwMode="auto">
              <a:xfrm flipV="1">
                <a:off x="6675438" y="1277938"/>
                <a:ext cx="15875"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11" name="Line 1874"/>
              <p:cNvSpPr>
                <a:spLocks noChangeShapeType="1"/>
              </p:cNvSpPr>
              <p:nvPr/>
            </p:nvSpPr>
            <p:spPr bwMode="auto">
              <a:xfrm flipH="1">
                <a:off x="6670675" y="1277938"/>
                <a:ext cx="20638"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12" name="Line 1875"/>
              <p:cNvSpPr>
                <a:spLocks noChangeShapeType="1"/>
              </p:cNvSpPr>
              <p:nvPr/>
            </p:nvSpPr>
            <p:spPr bwMode="auto">
              <a:xfrm flipH="1">
                <a:off x="6604000" y="1300163"/>
                <a:ext cx="66675"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13" name="Freeform 1876"/>
              <p:cNvSpPr>
                <a:spLocks/>
              </p:cNvSpPr>
              <p:nvPr/>
            </p:nvSpPr>
            <p:spPr bwMode="auto">
              <a:xfrm>
                <a:off x="5002213" y="417513"/>
                <a:ext cx="65088" cy="149225"/>
              </a:xfrm>
              <a:custGeom>
                <a:avLst/>
                <a:gdLst>
                  <a:gd name="T0" fmla="*/ 2147483647 w 41"/>
                  <a:gd name="T1" fmla="*/ 0 h 94"/>
                  <a:gd name="T2" fmla="*/ 2147483647 w 41"/>
                  <a:gd name="T3" fmla="*/ 2147483647 h 94"/>
                  <a:gd name="T4" fmla="*/ 0 w 41"/>
                  <a:gd name="T5" fmla="*/ 2147483647 h 94"/>
                  <a:gd name="T6" fmla="*/ 2147483647 w 41"/>
                  <a:gd name="T7" fmla="*/ 2147483647 h 94"/>
                  <a:gd name="T8" fmla="*/ 2147483647 w 41"/>
                  <a:gd name="T9" fmla="*/ 2147483647 h 94"/>
                  <a:gd name="T10" fmla="*/ 2147483647 w 41"/>
                  <a:gd name="T11" fmla="*/ 0 h 94"/>
                  <a:gd name="T12" fmla="*/ 0 60000 65536"/>
                  <a:gd name="T13" fmla="*/ 0 60000 65536"/>
                  <a:gd name="T14" fmla="*/ 0 60000 65536"/>
                  <a:gd name="T15" fmla="*/ 0 60000 65536"/>
                  <a:gd name="T16" fmla="*/ 0 60000 65536"/>
                  <a:gd name="T17" fmla="*/ 0 60000 65536"/>
                  <a:gd name="T18" fmla="*/ 0 w 41"/>
                  <a:gd name="T19" fmla="*/ 0 h 94"/>
                  <a:gd name="T20" fmla="*/ 41 w 41"/>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1" h="94">
                    <a:moveTo>
                      <a:pt x="14" y="0"/>
                    </a:moveTo>
                    <a:lnTo>
                      <a:pt x="41" y="52"/>
                    </a:lnTo>
                    <a:lnTo>
                      <a:pt x="0" y="94"/>
                    </a:lnTo>
                    <a:lnTo>
                      <a:pt x="3" y="76"/>
                    </a:lnTo>
                    <a:lnTo>
                      <a:pt x="12" y="18"/>
                    </a:lnTo>
                    <a:lnTo>
                      <a:pt x="14"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14" name="Line 1877"/>
              <p:cNvSpPr>
                <a:spLocks noChangeShapeType="1"/>
              </p:cNvSpPr>
              <p:nvPr/>
            </p:nvSpPr>
            <p:spPr bwMode="auto">
              <a:xfrm flipH="1">
                <a:off x="5002213" y="538163"/>
                <a:ext cx="476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15" name="Line 1878"/>
              <p:cNvSpPr>
                <a:spLocks noChangeShapeType="1"/>
              </p:cNvSpPr>
              <p:nvPr/>
            </p:nvSpPr>
            <p:spPr bwMode="auto">
              <a:xfrm flipV="1">
                <a:off x="5002213" y="500063"/>
                <a:ext cx="65088"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16" name="Line 1879"/>
              <p:cNvSpPr>
                <a:spLocks noChangeShapeType="1"/>
              </p:cNvSpPr>
              <p:nvPr/>
            </p:nvSpPr>
            <p:spPr bwMode="auto">
              <a:xfrm flipH="1" flipV="1">
                <a:off x="5024438" y="417513"/>
                <a:ext cx="42863"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17" name="Line 1880"/>
              <p:cNvSpPr>
                <a:spLocks noChangeShapeType="1"/>
              </p:cNvSpPr>
              <p:nvPr/>
            </p:nvSpPr>
            <p:spPr bwMode="auto">
              <a:xfrm flipH="1">
                <a:off x="5021263" y="417513"/>
                <a:ext cx="317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18" name="Line 1881"/>
              <p:cNvSpPr>
                <a:spLocks noChangeShapeType="1"/>
              </p:cNvSpPr>
              <p:nvPr/>
            </p:nvSpPr>
            <p:spPr bwMode="auto">
              <a:xfrm flipH="1">
                <a:off x="5006975" y="446088"/>
                <a:ext cx="14288"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19" name="Freeform 1882"/>
              <p:cNvSpPr>
                <a:spLocks/>
              </p:cNvSpPr>
              <p:nvPr/>
            </p:nvSpPr>
            <p:spPr bwMode="auto">
              <a:xfrm>
                <a:off x="5100638" y="433388"/>
                <a:ext cx="68263" cy="149225"/>
              </a:xfrm>
              <a:custGeom>
                <a:avLst/>
                <a:gdLst>
                  <a:gd name="T0" fmla="*/ 2147483647 w 43"/>
                  <a:gd name="T1" fmla="*/ 0 h 94"/>
                  <a:gd name="T2" fmla="*/ 2147483647 w 43"/>
                  <a:gd name="T3" fmla="*/ 2147483647 h 94"/>
                  <a:gd name="T4" fmla="*/ 0 w 43"/>
                  <a:gd name="T5" fmla="*/ 2147483647 h 94"/>
                  <a:gd name="T6" fmla="*/ 2147483647 w 43"/>
                  <a:gd name="T7" fmla="*/ 2147483647 h 94"/>
                  <a:gd name="T8" fmla="*/ 2147483647 w 43"/>
                  <a:gd name="T9" fmla="*/ 2147483647 h 94"/>
                  <a:gd name="T10" fmla="*/ 2147483647 w 43"/>
                  <a:gd name="T11" fmla="*/ 0 h 94"/>
                  <a:gd name="T12" fmla="*/ 0 60000 65536"/>
                  <a:gd name="T13" fmla="*/ 0 60000 65536"/>
                  <a:gd name="T14" fmla="*/ 0 60000 65536"/>
                  <a:gd name="T15" fmla="*/ 0 60000 65536"/>
                  <a:gd name="T16" fmla="*/ 0 60000 65536"/>
                  <a:gd name="T17" fmla="*/ 0 60000 65536"/>
                  <a:gd name="T18" fmla="*/ 0 w 43"/>
                  <a:gd name="T19" fmla="*/ 0 h 94"/>
                  <a:gd name="T20" fmla="*/ 43 w 43"/>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3" h="94">
                    <a:moveTo>
                      <a:pt x="18" y="0"/>
                    </a:moveTo>
                    <a:lnTo>
                      <a:pt x="43" y="54"/>
                    </a:lnTo>
                    <a:lnTo>
                      <a:pt x="0" y="94"/>
                    </a:lnTo>
                    <a:lnTo>
                      <a:pt x="3" y="76"/>
                    </a:lnTo>
                    <a:lnTo>
                      <a:pt x="14" y="20"/>
                    </a:lnTo>
                    <a:lnTo>
                      <a:pt x="18"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20" name="Line 1883"/>
              <p:cNvSpPr>
                <a:spLocks noChangeShapeType="1"/>
              </p:cNvSpPr>
              <p:nvPr/>
            </p:nvSpPr>
            <p:spPr bwMode="auto">
              <a:xfrm flipH="1">
                <a:off x="5100638" y="554038"/>
                <a:ext cx="476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21" name="Line 1884"/>
              <p:cNvSpPr>
                <a:spLocks noChangeShapeType="1"/>
              </p:cNvSpPr>
              <p:nvPr/>
            </p:nvSpPr>
            <p:spPr bwMode="auto">
              <a:xfrm flipV="1">
                <a:off x="5100638" y="519113"/>
                <a:ext cx="68263"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22" name="Line 1885"/>
              <p:cNvSpPr>
                <a:spLocks noChangeShapeType="1"/>
              </p:cNvSpPr>
              <p:nvPr/>
            </p:nvSpPr>
            <p:spPr bwMode="auto">
              <a:xfrm flipH="1" flipV="1">
                <a:off x="5129213" y="433388"/>
                <a:ext cx="39688"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23" name="Line 1886"/>
              <p:cNvSpPr>
                <a:spLocks noChangeShapeType="1"/>
              </p:cNvSpPr>
              <p:nvPr/>
            </p:nvSpPr>
            <p:spPr bwMode="auto">
              <a:xfrm flipH="1">
                <a:off x="5122863" y="433388"/>
                <a:ext cx="635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24" name="Line 1887"/>
              <p:cNvSpPr>
                <a:spLocks noChangeShapeType="1"/>
              </p:cNvSpPr>
              <p:nvPr/>
            </p:nvSpPr>
            <p:spPr bwMode="auto">
              <a:xfrm flipH="1">
                <a:off x="5105400" y="465138"/>
                <a:ext cx="17463"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25" name="Freeform 1888"/>
              <p:cNvSpPr>
                <a:spLocks/>
              </p:cNvSpPr>
              <p:nvPr/>
            </p:nvSpPr>
            <p:spPr bwMode="auto">
              <a:xfrm>
                <a:off x="6173788" y="911225"/>
                <a:ext cx="85725" cy="125413"/>
              </a:xfrm>
              <a:custGeom>
                <a:avLst/>
                <a:gdLst>
                  <a:gd name="T0" fmla="*/ 2147483647 w 54"/>
                  <a:gd name="T1" fmla="*/ 0 h 79"/>
                  <a:gd name="T2" fmla="*/ 2147483647 w 54"/>
                  <a:gd name="T3" fmla="*/ 2147483647 h 79"/>
                  <a:gd name="T4" fmla="*/ 0 w 54"/>
                  <a:gd name="T5" fmla="*/ 2147483647 h 79"/>
                  <a:gd name="T6" fmla="*/ 2147483647 w 54"/>
                  <a:gd name="T7" fmla="*/ 2147483647 h 79"/>
                  <a:gd name="T8" fmla="*/ 2147483647 w 54"/>
                  <a:gd name="T9" fmla="*/ 2147483647 h 79"/>
                  <a:gd name="T10" fmla="*/ 2147483647 w 54"/>
                  <a:gd name="T11" fmla="*/ 0 h 79"/>
                  <a:gd name="T12" fmla="*/ 0 60000 65536"/>
                  <a:gd name="T13" fmla="*/ 0 60000 65536"/>
                  <a:gd name="T14" fmla="*/ 0 60000 65536"/>
                  <a:gd name="T15" fmla="*/ 0 60000 65536"/>
                  <a:gd name="T16" fmla="*/ 0 60000 65536"/>
                  <a:gd name="T17" fmla="*/ 0 60000 65536"/>
                  <a:gd name="T18" fmla="*/ 0 w 54"/>
                  <a:gd name="T19" fmla="*/ 0 h 79"/>
                  <a:gd name="T20" fmla="*/ 54 w 54"/>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54" h="79">
                    <a:moveTo>
                      <a:pt x="54" y="0"/>
                    </a:moveTo>
                    <a:lnTo>
                      <a:pt x="54" y="59"/>
                    </a:lnTo>
                    <a:lnTo>
                      <a:pt x="0" y="79"/>
                    </a:lnTo>
                    <a:lnTo>
                      <a:pt x="11" y="63"/>
                    </a:lnTo>
                    <a:lnTo>
                      <a:pt x="44" y="16"/>
                    </a:lnTo>
                    <a:lnTo>
                      <a:pt x="54"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26" name="Line 1889"/>
              <p:cNvSpPr>
                <a:spLocks noChangeShapeType="1"/>
              </p:cNvSpPr>
              <p:nvPr/>
            </p:nvSpPr>
            <p:spPr bwMode="auto">
              <a:xfrm flipH="1">
                <a:off x="6173788" y="1011238"/>
                <a:ext cx="1746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27" name="Line 1890"/>
              <p:cNvSpPr>
                <a:spLocks noChangeShapeType="1"/>
              </p:cNvSpPr>
              <p:nvPr/>
            </p:nvSpPr>
            <p:spPr bwMode="auto">
              <a:xfrm flipV="1">
                <a:off x="6173788" y="1004888"/>
                <a:ext cx="8572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28" name="Line 1891"/>
              <p:cNvSpPr>
                <a:spLocks noChangeShapeType="1"/>
              </p:cNvSpPr>
              <p:nvPr/>
            </p:nvSpPr>
            <p:spPr bwMode="auto">
              <a:xfrm flipV="1">
                <a:off x="6259513" y="911225"/>
                <a:ext cx="0"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29" name="Line 1892"/>
              <p:cNvSpPr>
                <a:spLocks noChangeShapeType="1"/>
              </p:cNvSpPr>
              <p:nvPr/>
            </p:nvSpPr>
            <p:spPr bwMode="auto">
              <a:xfrm flipH="1">
                <a:off x="6243638" y="911225"/>
                <a:ext cx="15875"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30" name="Line 1893"/>
              <p:cNvSpPr>
                <a:spLocks noChangeShapeType="1"/>
              </p:cNvSpPr>
              <p:nvPr/>
            </p:nvSpPr>
            <p:spPr bwMode="auto">
              <a:xfrm flipH="1">
                <a:off x="6191250" y="936625"/>
                <a:ext cx="52388"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31" name="Freeform 1894"/>
              <p:cNvSpPr>
                <a:spLocks/>
              </p:cNvSpPr>
              <p:nvPr/>
            </p:nvSpPr>
            <p:spPr bwMode="auto">
              <a:xfrm>
                <a:off x="5703888" y="633413"/>
                <a:ext cx="79375" cy="139700"/>
              </a:xfrm>
              <a:custGeom>
                <a:avLst/>
                <a:gdLst>
                  <a:gd name="T0" fmla="*/ 2147483647 w 50"/>
                  <a:gd name="T1" fmla="*/ 0 h 88"/>
                  <a:gd name="T2" fmla="*/ 2147483647 w 50"/>
                  <a:gd name="T3" fmla="*/ 2147483647 h 88"/>
                  <a:gd name="T4" fmla="*/ 0 w 50"/>
                  <a:gd name="T5" fmla="*/ 2147483647 h 88"/>
                  <a:gd name="T6" fmla="*/ 2147483647 w 50"/>
                  <a:gd name="T7" fmla="*/ 2147483647 h 88"/>
                  <a:gd name="T8" fmla="*/ 2147483647 w 50"/>
                  <a:gd name="T9" fmla="*/ 2147483647 h 88"/>
                  <a:gd name="T10" fmla="*/ 2147483647 w 50"/>
                  <a:gd name="T11" fmla="*/ 0 h 88"/>
                  <a:gd name="T12" fmla="*/ 0 60000 65536"/>
                  <a:gd name="T13" fmla="*/ 0 60000 65536"/>
                  <a:gd name="T14" fmla="*/ 0 60000 65536"/>
                  <a:gd name="T15" fmla="*/ 0 60000 65536"/>
                  <a:gd name="T16" fmla="*/ 0 60000 65536"/>
                  <a:gd name="T17" fmla="*/ 0 60000 65536"/>
                  <a:gd name="T18" fmla="*/ 0 w 50"/>
                  <a:gd name="T19" fmla="*/ 0 h 88"/>
                  <a:gd name="T20" fmla="*/ 50 w 50"/>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50" h="88">
                    <a:moveTo>
                      <a:pt x="38" y="0"/>
                    </a:moveTo>
                    <a:lnTo>
                      <a:pt x="50" y="57"/>
                    </a:lnTo>
                    <a:lnTo>
                      <a:pt x="0" y="88"/>
                    </a:lnTo>
                    <a:lnTo>
                      <a:pt x="8" y="71"/>
                    </a:lnTo>
                    <a:lnTo>
                      <a:pt x="32" y="17"/>
                    </a:lnTo>
                    <a:lnTo>
                      <a:pt x="38"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32" name="Line 1895"/>
              <p:cNvSpPr>
                <a:spLocks noChangeShapeType="1"/>
              </p:cNvSpPr>
              <p:nvPr/>
            </p:nvSpPr>
            <p:spPr bwMode="auto">
              <a:xfrm flipH="1">
                <a:off x="5703888" y="746125"/>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33" name="Line 1896"/>
              <p:cNvSpPr>
                <a:spLocks noChangeShapeType="1"/>
              </p:cNvSpPr>
              <p:nvPr/>
            </p:nvSpPr>
            <p:spPr bwMode="auto">
              <a:xfrm flipV="1">
                <a:off x="5703888" y="723900"/>
                <a:ext cx="79375"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34" name="Line 1897"/>
              <p:cNvSpPr>
                <a:spLocks noChangeShapeType="1"/>
              </p:cNvSpPr>
              <p:nvPr/>
            </p:nvSpPr>
            <p:spPr bwMode="auto">
              <a:xfrm flipH="1" flipV="1">
                <a:off x="5764213" y="633413"/>
                <a:ext cx="1905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35" name="Line 1898"/>
              <p:cNvSpPr>
                <a:spLocks noChangeShapeType="1"/>
              </p:cNvSpPr>
              <p:nvPr/>
            </p:nvSpPr>
            <p:spPr bwMode="auto">
              <a:xfrm flipH="1">
                <a:off x="5754688" y="633413"/>
                <a:ext cx="952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36" name="Line 1899"/>
              <p:cNvSpPr>
                <a:spLocks noChangeShapeType="1"/>
              </p:cNvSpPr>
              <p:nvPr/>
            </p:nvSpPr>
            <p:spPr bwMode="auto">
              <a:xfrm flipH="1">
                <a:off x="5716588" y="660400"/>
                <a:ext cx="38100"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37" name="Freeform 1900"/>
              <p:cNvSpPr>
                <a:spLocks/>
              </p:cNvSpPr>
              <p:nvPr/>
            </p:nvSpPr>
            <p:spPr bwMode="auto">
              <a:xfrm>
                <a:off x="5794375" y="676275"/>
                <a:ext cx="80963" cy="138113"/>
              </a:xfrm>
              <a:custGeom>
                <a:avLst/>
                <a:gdLst>
                  <a:gd name="T0" fmla="*/ 2147483647 w 51"/>
                  <a:gd name="T1" fmla="*/ 0 h 87"/>
                  <a:gd name="T2" fmla="*/ 2147483647 w 51"/>
                  <a:gd name="T3" fmla="*/ 2147483647 h 87"/>
                  <a:gd name="T4" fmla="*/ 0 w 51"/>
                  <a:gd name="T5" fmla="*/ 2147483647 h 87"/>
                  <a:gd name="T6" fmla="*/ 2147483647 w 51"/>
                  <a:gd name="T7" fmla="*/ 2147483647 h 87"/>
                  <a:gd name="T8" fmla="*/ 2147483647 w 51"/>
                  <a:gd name="T9" fmla="*/ 2147483647 h 87"/>
                  <a:gd name="T10" fmla="*/ 2147483647 w 51"/>
                  <a:gd name="T11" fmla="*/ 0 h 87"/>
                  <a:gd name="T12" fmla="*/ 0 60000 65536"/>
                  <a:gd name="T13" fmla="*/ 0 60000 65536"/>
                  <a:gd name="T14" fmla="*/ 0 60000 65536"/>
                  <a:gd name="T15" fmla="*/ 0 60000 65536"/>
                  <a:gd name="T16" fmla="*/ 0 60000 65536"/>
                  <a:gd name="T17" fmla="*/ 0 60000 65536"/>
                  <a:gd name="T18" fmla="*/ 0 w 51"/>
                  <a:gd name="T19" fmla="*/ 0 h 87"/>
                  <a:gd name="T20" fmla="*/ 51 w 51"/>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51" h="87">
                    <a:moveTo>
                      <a:pt x="42" y="0"/>
                    </a:moveTo>
                    <a:lnTo>
                      <a:pt x="51" y="59"/>
                    </a:lnTo>
                    <a:lnTo>
                      <a:pt x="0" y="87"/>
                    </a:lnTo>
                    <a:lnTo>
                      <a:pt x="9" y="70"/>
                    </a:lnTo>
                    <a:lnTo>
                      <a:pt x="34" y="19"/>
                    </a:lnTo>
                    <a:lnTo>
                      <a:pt x="42"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38" name="Line 1901"/>
              <p:cNvSpPr>
                <a:spLocks noChangeShapeType="1"/>
              </p:cNvSpPr>
              <p:nvPr/>
            </p:nvSpPr>
            <p:spPr bwMode="auto">
              <a:xfrm flipH="1">
                <a:off x="5794375" y="787400"/>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39" name="Line 1902"/>
              <p:cNvSpPr>
                <a:spLocks noChangeShapeType="1"/>
              </p:cNvSpPr>
              <p:nvPr/>
            </p:nvSpPr>
            <p:spPr bwMode="auto">
              <a:xfrm flipV="1">
                <a:off x="5794375" y="769938"/>
                <a:ext cx="80963"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40" name="Line 1903"/>
              <p:cNvSpPr>
                <a:spLocks noChangeShapeType="1"/>
              </p:cNvSpPr>
              <p:nvPr/>
            </p:nvSpPr>
            <p:spPr bwMode="auto">
              <a:xfrm flipH="1" flipV="1">
                <a:off x="5861050" y="676275"/>
                <a:ext cx="14288"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41" name="Line 1904"/>
              <p:cNvSpPr>
                <a:spLocks noChangeShapeType="1"/>
              </p:cNvSpPr>
              <p:nvPr/>
            </p:nvSpPr>
            <p:spPr bwMode="auto">
              <a:xfrm flipH="1">
                <a:off x="5848350" y="676275"/>
                <a:ext cx="1270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42" name="Line 1905"/>
              <p:cNvSpPr>
                <a:spLocks noChangeShapeType="1"/>
              </p:cNvSpPr>
              <p:nvPr/>
            </p:nvSpPr>
            <p:spPr bwMode="auto">
              <a:xfrm flipH="1">
                <a:off x="5808663" y="706438"/>
                <a:ext cx="39688"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43" name="Freeform 1906"/>
              <p:cNvSpPr>
                <a:spLocks/>
              </p:cNvSpPr>
              <p:nvPr/>
            </p:nvSpPr>
            <p:spPr bwMode="auto">
              <a:xfrm>
                <a:off x="6327775" y="1035050"/>
                <a:ext cx="95250" cy="117475"/>
              </a:xfrm>
              <a:custGeom>
                <a:avLst/>
                <a:gdLst>
                  <a:gd name="T0" fmla="*/ 2147483647 w 60"/>
                  <a:gd name="T1" fmla="*/ 0 h 74"/>
                  <a:gd name="T2" fmla="*/ 2147483647 w 60"/>
                  <a:gd name="T3" fmla="*/ 2147483647 h 74"/>
                  <a:gd name="T4" fmla="*/ 0 w 60"/>
                  <a:gd name="T5" fmla="*/ 2147483647 h 74"/>
                  <a:gd name="T6" fmla="*/ 2147483647 w 60"/>
                  <a:gd name="T7" fmla="*/ 2147483647 h 74"/>
                  <a:gd name="T8" fmla="*/ 2147483647 w 60"/>
                  <a:gd name="T9" fmla="*/ 2147483647 h 74"/>
                  <a:gd name="T10" fmla="*/ 2147483647 w 60"/>
                  <a:gd name="T11" fmla="*/ 0 h 74"/>
                  <a:gd name="T12" fmla="*/ 0 60000 65536"/>
                  <a:gd name="T13" fmla="*/ 0 60000 65536"/>
                  <a:gd name="T14" fmla="*/ 0 60000 65536"/>
                  <a:gd name="T15" fmla="*/ 0 60000 65536"/>
                  <a:gd name="T16" fmla="*/ 0 60000 65536"/>
                  <a:gd name="T17" fmla="*/ 0 60000 65536"/>
                  <a:gd name="T18" fmla="*/ 0 w 60"/>
                  <a:gd name="T19" fmla="*/ 0 h 74"/>
                  <a:gd name="T20" fmla="*/ 60 w 6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60" h="74">
                    <a:moveTo>
                      <a:pt x="60" y="0"/>
                    </a:moveTo>
                    <a:lnTo>
                      <a:pt x="56" y="58"/>
                    </a:lnTo>
                    <a:lnTo>
                      <a:pt x="0" y="74"/>
                    </a:lnTo>
                    <a:lnTo>
                      <a:pt x="13" y="60"/>
                    </a:lnTo>
                    <a:lnTo>
                      <a:pt x="49" y="14"/>
                    </a:lnTo>
                    <a:lnTo>
                      <a:pt x="60"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44" name="Line 1907"/>
              <p:cNvSpPr>
                <a:spLocks noChangeShapeType="1"/>
              </p:cNvSpPr>
              <p:nvPr/>
            </p:nvSpPr>
            <p:spPr bwMode="auto">
              <a:xfrm flipH="1">
                <a:off x="6327775" y="1130300"/>
                <a:ext cx="20638"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45" name="Line 1908"/>
              <p:cNvSpPr>
                <a:spLocks noChangeShapeType="1"/>
              </p:cNvSpPr>
              <p:nvPr/>
            </p:nvSpPr>
            <p:spPr bwMode="auto">
              <a:xfrm flipV="1">
                <a:off x="6327775" y="1127125"/>
                <a:ext cx="88900"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46" name="Line 1909"/>
              <p:cNvSpPr>
                <a:spLocks noChangeShapeType="1"/>
              </p:cNvSpPr>
              <p:nvPr/>
            </p:nvSpPr>
            <p:spPr bwMode="auto">
              <a:xfrm flipV="1">
                <a:off x="6416675" y="1035050"/>
                <a:ext cx="635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47" name="Line 1910"/>
              <p:cNvSpPr>
                <a:spLocks noChangeShapeType="1"/>
              </p:cNvSpPr>
              <p:nvPr/>
            </p:nvSpPr>
            <p:spPr bwMode="auto">
              <a:xfrm flipH="1">
                <a:off x="6405563" y="1035050"/>
                <a:ext cx="17463"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48" name="Line 1911"/>
              <p:cNvSpPr>
                <a:spLocks noChangeShapeType="1"/>
              </p:cNvSpPr>
              <p:nvPr/>
            </p:nvSpPr>
            <p:spPr bwMode="auto">
              <a:xfrm flipH="1">
                <a:off x="6348413" y="1057275"/>
                <a:ext cx="57150"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49" name="Freeform 1912"/>
              <p:cNvSpPr>
                <a:spLocks/>
              </p:cNvSpPr>
              <p:nvPr/>
            </p:nvSpPr>
            <p:spPr bwMode="auto">
              <a:xfrm>
                <a:off x="5291138" y="479425"/>
                <a:ext cx="69850" cy="147638"/>
              </a:xfrm>
              <a:custGeom>
                <a:avLst/>
                <a:gdLst>
                  <a:gd name="T0" fmla="*/ 2147483647 w 44"/>
                  <a:gd name="T1" fmla="*/ 0 h 93"/>
                  <a:gd name="T2" fmla="*/ 2147483647 w 44"/>
                  <a:gd name="T3" fmla="*/ 2147483647 h 93"/>
                  <a:gd name="T4" fmla="*/ 0 w 44"/>
                  <a:gd name="T5" fmla="*/ 2147483647 h 93"/>
                  <a:gd name="T6" fmla="*/ 2147483647 w 44"/>
                  <a:gd name="T7" fmla="*/ 2147483647 h 93"/>
                  <a:gd name="T8" fmla="*/ 2147483647 w 44"/>
                  <a:gd name="T9" fmla="*/ 2147483647 h 93"/>
                  <a:gd name="T10" fmla="*/ 2147483647 w 44"/>
                  <a:gd name="T11" fmla="*/ 0 h 93"/>
                  <a:gd name="T12" fmla="*/ 0 60000 65536"/>
                  <a:gd name="T13" fmla="*/ 0 60000 65536"/>
                  <a:gd name="T14" fmla="*/ 0 60000 65536"/>
                  <a:gd name="T15" fmla="*/ 0 60000 65536"/>
                  <a:gd name="T16" fmla="*/ 0 60000 65536"/>
                  <a:gd name="T17" fmla="*/ 0 60000 65536"/>
                  <a:gd name="T18" fmla="*/ 0 w 44"/>
                  <a:gd name="T19" fmla="*/ 0 h 93"/>
                  <a:gd name="T20" fmla="*/ 44 w 44"/>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4" h="93">
                    <a:moveTo>
                      <a:pt x="25" y="0"/>
                    </a:moveTo>
                    <a:lnTo>
                      <a:pt x="44" y="56"/>
                    </a:lnTo>
                    <a:lnTo>
                      <a:pt x="0" y="93"/>
                    </a:lnTo>
                    <a:lnTo>
                      <a:pt x="4" y="75"/>
                    </a:lnTo>
                    <a:lnTo>
                      <a:pt x="20" y="20"/>
                    </a:lnTo>
                    <a:lnTo>
                      <a:pt x="25"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50" name="Line 1913"/>
              <p:cNvSpPr>
                <a:spLocks noChangeShapeType="1"/>
              </p:cNvSpPr>
              <p:nvPr/>
            </p:nvSpPr>
            <p:spPr bwMode="auto">
              <a:xfrm flipH="1">
                <a:off x="5291138" y="598488"/>
                <a:ext cx="635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51" name="Line 1914"/>
              <p:cNvSpPr>
                <a:spLocks noChangeShapeType="1"/>
              </p:cNvSpPr>
              <p:nvPr/>
            </p:nvSpPr>
            <p:spPr bwMode="auto">
              <a:xfrm flipV="1">
                <a:off x="5291138" y="568325"/>
                <a:ext cx="69850"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52" name="Line 1915"/>
              <p:cNvSpPr>
                <a:spLocks noChangeShapeType="1"/>
              </p:cNvSpPr>
              <p:nvPr/>
            </p:nvSpPr>
            <p:spPr bwMode="auto">
              <a:xfrm flipH="1" flipV="1">
                <a:off x="5330825" y="479425"/>
                <a:ext cx="30163"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53" name="Line 1916"/>
              <p:cNvSpPr>
                <a:spLocks noChangeShapeType="1"/>
              </p:cNvSpPr>
              <p:nvPr/>
            </p:nvSpPr>
            <p:spPr bwMode="auto">
              <a:xfrm flipH="1">
                <a:off x="5322888" y="479425"/>
                <a:ext cx="7938"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54" name="Line 1917"/>
              <p:cNvSpPr>
                <a:spLocks noChangeShapeType="1"/>
              </p:cNvSpPr>
              <p:nvPr/>
            </p:nvSpPr>
            <p:spPr bwMode="auto">
              <a:xfrm flipH="1">
                <a:off x="5297488" y="511175"/>
                <a:ext cx="25400"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55" name="Freeform 1918"/>
              <p:cNvSpPr>
                <a:spLocks/>
              </p:cNvSpPr>
              <p:nvPr/>
            </p:nvSpPr>
            <p:spPr bwMode="auto">
              <a:xfrm>
                <a:off x="4759325" y="387350"/>
                <a:ext cx="57150" cy="152400"/>
              </a:xfrm>
              <a:custGeom>
                <a:avLst/>
                <a:gdLst>
                  <a:gd name="T0" fmla="*/ 2147483647 w 36"/>
                  <a:gd name="T1" fmla="*/ 0 h 96"/>
                  <a:gd name="T2" fmla="*/ 2147483647 w 36"/>
                  <a:gd name="T3" fmla="*/ 2147483647 h 96"/>
                  <a:gd name="T4" fmla="*/ 0 w 36"/>
                  <a:gd name="T5" fmla="*/ 2147483647 h 96"/>
                  <a:gd name="T6" fmla="*/ 2147483647 w 36"/>
                  <a:gd name="T7" fmla="*/ 2147483647 h 96"/>
                  <a:gd name="T8" fmla="*/ 2147483647 w 36"/>
                  <a:gd name="T9" fmla="*/ 2147483647 h 96"/>
                  <a:gd name="T10" fmla="*/ 2147483647 w 36"/>
                  <a:gd name="T11" fmla="*/ 0 h 96"/>
                  <a:gd name="T12" fmla="*/ 0 60000 65536"/>
                  <a:gd name="T13" fmla="*/ 0 60000 65536"/>
                  <a:gd name="T14" fmla="*/ 0 60000 65536"/>
                  <a:gd name="T15" fmla="*/ 0 60000 65536"/>
                  <a:gd name="T16" fmla="*/ 0 60000 65536"/>
                  <a:gd name="T17" fmla="*/ 0 60000 65536"/>
                  <a:gd name="T18" fmla="*/ 0 w 36"/>
                  <a:gd name="T19" fmla="*/ 0 h 96"/>
                  <a:gd name="T20" fmla="*/ 36 w 3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6" h="96">
                    <a:moveTo>
                      <a:pt x="6" y="0"/>
                    </a:moveTo>
                    <a:lnTo>
                      <a:pt x="36" y="51"/>
                    </a:lnTo>
                    <a:lnTo>
                      <a:pt x="0" y="96"/>
                    </a:lnTo>
                    <a:lnTo>
                      <a:pt x="1" y="78"/>
                    </a:lnTo>
                    <a:lnTo>
                      <a:pt x="5" y="20"/>
                    </a:lnTo>
                    <a:lnTo>
                      <a:pt x="6"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56" name="Line 1919"/>
              <p:cNvSpPr>
                <a:spLocks noChangeShapeType="1"/>
              </p:cNvSpPr>
              <p:nvPr/>
            </p:nvSpPr>
            <p:spPr bwMode="auto">
              <a:xfrm flipH="1">
                <a:off x="4759325" y="511175"/>
                <a:ext cx="158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57" name="Line 1920"/>
              <p:cNvSpPr>
                <a:spLocks noChangeShapeType="1"/>
              </p:cNvSpPr>
              <p:nvPr/>
            </p:nvSpPr>
            <p:spPr bwMode="auto">
              <a:xfrm flipV="1">
                <a:off x="4759325" y="468313"/>
                <a:ext cx="57150"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58" name="Line 1921"/>
              <p:cNvSpPr>
                <a:spLocks noChangeShapeType="1"/>
              </p:cNvSpPr>
              <p:nvPr/>
            </p:nvSpPr>
            <p:spPr bwMode="auto">
              <a:xfrm flipH="1" flipV="1">
                <a:off x="4768850" y="387350"/>
                <a:ext cx="47625"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59" name="Line 1922"/>
              <p:cNvSpPr>
                <a:spLocks noChangeShapeType="1"/>
              </p:cNvSpPr>
              <p:nvPr/>
            </p:nvSpPr>
            <p:spPr bwMode="auto">
              <a:xfrm flipH="1">
                <a:off x="4767263" y="387350"/>
                <a:ext cx="1588"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60" name="Line 1923"/>
              <p:cNvSpPr>
                <a:spLocks noChangeShapeType="1"/>
              </p:cNvSpPr>
              <p:nvPr/>
            </p:nvSpPr>
            <p:spPr bwMode="auto">
              <a:xfrm flipH="1">
                <a:off x="4760913" y="419100"/>
                <a:ext cx="635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61" name="Freeform 1924"/>
              <p:cNvSpPr>
                <a:spLocks/>
              </p:cNvSpPr>
              <p:nvPr/>
            </p:nvSpPr>
            <p:spPr bwMode="auto">
              <a:xfrm>
                <a:off x="6405563" y="1100138"/>
                <a:ext cx="98425" cy="117475"/>
              </a:xfrm>
              <a:custGeom>
                <a:avLst/>
                <a:gdLst>
                  <a:gd name="T0" fmla="*/ 2147483647 w 62"/>
                  <a:gd name="T1" fmla="*/ 0 h 74"/>
                  <a:gd name="T2" fmla="*/ 2147483647 w 62"/>
                  <a:gd name="T3" fmla="*/ 2147483647 h 74"/>
                  <a:gd name="T4" fmla="*/ 0 w 62"/>
                  <a:gd name="T5" fmla="*/ 2147483647 h 74"/>
                  <a:gd name="T6" fmla="*/ 2147483647 w 62"/>
                  <a:gd name="T7" fmla="*/ 2147483647 h 74"/>
                  <a:gd name="T8" fmla="*/ 2147483647 w 62"/>
                  <a:gd name="T9" fmla="*/ 2147483647 h 74"/>
                  <a:gd name="T10" fmla="*/ 2147483647 w 62"/>
                  <a:gd name="T11" fmla="*/ 0 h 74"/>
                  <a:gd name="T12" fmla="*/ 0 60000 65536"/>
                  <a:gd name="T13" fmla="*/ 0 60000 65536"/>
                  <a:gd name="T14" fmla="*/ 0 60000 65536"/>
                  <a:gd name="T15" fmla="*/ 0 60000 65536"/>
                  <a:gd name="T16" fmla="*/ 0 60000 65536"/>
                  <a:gd name="T17" fmla="*/ 0 60000 65536"/>
                  <a:gd name="T18" fmla="*/ 0 w 62"/>
                  <a:gd name="T19" fmla="*/ 0 h 74"/>
                  <a:gd name="T20" fmla="*/ 62 w 6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62" h="74">
                    <a:moveTo>
                      <a:pt x="62" y="0"/>
                    </a:moveTo>
                    <a:lnTo>
                      <a:pt x="57" y="59"/>
                    </a:lnTo>
                    <a:lnTo>
                      <a:pt x="0" y="74"/>
                    </a:lnTo>
                    <a:lnTo>
                      <a:pt x="13" y="59"/>
                    </a:lnTo>
                    <a:lnTo>
                      <a:pt x="51" y="15"/>
                    </a:lnTo>
                    <a:lnTo>
                      <a:pt x="62"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62" name="Line 1925"/>
              <p:cNvSpPr>
                <a:spLocks noChangeShapeType="1"/>
              </p:cNvSpPr>
              <p:nvPr/>
            </p:nvSpPr>
            <p:spPr bwMode="auto">
              <a:xfrm flipH="1">
                <a:off x="6405563" y="1193800"/>
                <a:ext cx="2063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63" name="Line 1926"/>
              <p:cNvSpPr>
                <a:spLocks noChangeShapeType="1"/>
              </p:cNvSpPr>
              <p:nvPr/>
            </p:nvSpPr>
            <p:spPr bwMode="auto">
              <a:xfrm flipV="1">
                <a:off x="6405563" y="1193800"/>
                <a:ext cx="9048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64" name="Line 1927"/>
              <p:cNvSpPr>
                <a:spLocks noChangeShapeType="1"/>
              </p:cNvSpPr>
              <p:nvPr/>
            </p:nvSpPr>
            <p:spPr bwMode="auto">
              <a:xfrm flipV="1">
                <a:off x="6496050" y="1100138"/>
                <a:ext cx="7938"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65" name="Line 1928"/>
              <p:cNvSpPr>
                <a:spLocks noChangeShapeType="1"/>
              </p:cNvSpPr>
              <p:nvPr/>
            </p:nvSpPr>
            <p:spPr bwMode="auto">
              <a:xfrm flipH="1">
                <a:off x="6486525" y="1100138"/>
                <a:ext cx="17463"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66" name="Line 1929"/>
              <p:cNvSpPr>
                <a:spLocks noChangeShapeType="1"/>
              </p:cNvSpPr>
              <p:nvPr/>
            </p:nvSpPr>
            <p:spPr bwMode="auto">
              <a:xfrm flipH="1">
                <a:off x="6426200" y="1123950"/>
                <a:ext cx="60325"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67" name="Freeform 1930"/>
              <p:cNvSpPr>
                <a:spLocks/>
              </p:cNvSpPr>
              <p:nvPr/>
            </p:nvSpPr>
            <p:spPr bwMode="auto">
              <a:xfrm>
                <a:off x="4859338" y="396875"/>
                <a:ext cx="60325" cy="150813"/>
              </a:xfrm>
              <a:custGeom>
                <a:avLst/>
                <a:gdLst>
                  <a:gd name="T0" fmla="*/ 2147483647 w 38"/>
                  <a:gd name="T1" fmla="*/ 0 h 95"/>
                  <a:gd name="T2" fmla="*/ 2147483647 w 38"/>
                  <a:gd name="T3" fmla="*/ 2147483647 h 95"/>
                  <a:gd name="T4" fmla="*/ 0 w 38"/>
                  <a:gd name="T5" fmla="*/ 2147483647 h 95"/>
                  <a:gd name="T6" fmla="*/ 2147483647 w 38"/>
                  <a:gd name="T7" fmla="*/ 2147483647 h 95"/>
                  <a:gd name="T8" fmla="*/ 2147483647 w 38"/>
                  <a:gd name="T9" fmla="*/ 2147483647 h 95"/>
                  <a:gd name="T10" fmla="*/ 2147483647 w 38"/>
                  <a:gd name="T11" fmla="*/ 0 h 95"/>
                  <a:gd name="T12" fmla="*/ 0 60000 65536"/>
                  <a:gd name="T13" fmla="*/ 0 60000 65536"/>
                  <a:gd name="T14" fmla="*/ 0 60000 65536"/>
                  <a:gd name="T15" fmla="*/ 0 60000 65536"/>
                  <a:gd name="T16" fmla="*/ 0 60000 65536"/>
                  <a:gd name="T17" fmla="*/ 0 60000 65536"/>
                  <a:gd name="T18" fmla="*/ 0 w 38"/>
                  <a:gd name="T19" fmla="*/ 0 h 95"/>
                  <a:gd name="T20" fmla="*/ 38 w 38"/>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8" h="95">
                    <a:moveTo>
                      <a:pt x="10" y="0"/>
                    </a:moveTo>
                    <a:lnTo>
                      <a:pt x="38" y="52"/>
                    </a:lnTo>
                    <a:lnTo>
                      <a:pt x="0" y="95"/>
                    </a:lnTo>
                    <a:lnTo>
                      <a:pt x="2" y="77"/>
                    </a:lnTo>
                    <a:lnTo>
                      <a:pt x="8" y="19"/>
                    </a:lnTo>
                    <a:lnTo>
                      <a:pt x="10"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68" name="Line 1931"/>
              <p:cNvSpPr>
                <a:spLocks noChangeShapeType="1"/>
              </p:cNvSpPr>
              <p:nvPr/>
            </p:nvSpPr>
            <p:spPr bwMode="auto">
              <a:xfrm flipH="1">
                <a:off x="4859338" y="519113"/>
                <a:ext cx="317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69" name="Line 1932"/>
              <p:cNvSpPr>
                <a:spLocks noChangeShapeType="1"/>
              </p:cNvSpPr>
              <p:nvPr/>
            </p:nvSpPr>
            <p:spPr bwMode="auto">
              <a:xfrm flipV="1">
                <a:off x="4859338" y="479425"/>
                <a:ext cx="60325"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70" name="Line 1933"/>
              <p:cNvSpPr>
                <a:spLocks noChangeShapeType="1"/>
              </p:cNvSpPr>
              <p:nvPr/>
            </p:nvSpPr>
            <p:spPr bwMode="auto">
              <a:xfrm flipH="1" flipV="1">
                <a:off x="4875213" y="396875"/>
                <a:ext cx="44450"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71" name="Line 1934"/>
              <p:cNvSpPr>
                <a:spLocks noChangeShapeType="1"/>
              </p:cNvSpPr>
              <p:nvPr/>
            </p:nvSpPr>
            <p:spPr bwMode="auto">
              <a:xfrm flipH="1">
                <a:off x="4872038" y="396875"/>
                <a:ext cx="3175"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72" name="Line 1935"/>
              <p:cNvSpPr>
                <a:spLocks noChangeShapeType="1"/>
              </p:cNvSpPr>
              <p:nvPr/>
            </p:nvSpPr>
            <p:spPr bwMode="auto">
              <a:xfrm flipH="1">
                <a:off x="4862513" y="427038"/>
                <a:ext cx="9525"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73" name="Freeform 1936"/>
              <p:cNvSpPr>
                <a:spLocks/>
              </p:cNvSpPr>
              <p:nvPr/>
            </p:nvSpPr>
            <p:spPr bwMode="auto">
              <a:xfrm>
                <a:off x="5965825" y="773113"/>
                <a:ext cx="85725" cy="131763"/>
              </a:xfrm>
              <a:custGeom>
                <a:avLst/>
                <a:gdLst>
                  <a:gd name="T0" fmla="*/ 2147483647 w 54"/>
                  <a:gd name="T1" fmla="*/ 0 h 83"/>
                  <a:gd name="T2" fmla="*/ 2147483647 w 54"/>
                  <a:gd name="T3" fmla="*/ 2147483647 h 83"/>
                  <a:gd name="T4" fmla="*/ 0 w 54"/>
                  <a:gd name="T5" fmla="*/ 2147483647 h 83"/>
                  <a:gd name="T6" fmla="*/ 2147483647 w 54"/>
                  <a:gd name="T7" fmla="*/ 2147483647 h 83"/>
                  <a:gd name="T8" fmla="*/ 2147483647 w 54"/>
                  <a:gd name="T9" fmla="*/ 2147483647 h 83"/>
                  <a:gd name="T10" fmla="*/ 2147483647 w 54"/>
                  <a:gd name="T11" fmla="*/ 0 h 83"/>
                  <a:gd name="T12" fmla="*/ 0 60000 65536"/>
                  <a:gd name="T13" fmla="*/ 0 60000 65536"/>
                  <a:gd name="T14" fmla="*/ 0 60000 65536"/>
                  <a:gd name="T15" fmla="*/ 0 60000 65536"/>
                  <a:gd name="T16" fmla="*/ 0 60000 65536"/>
                  <a:gd name="T17" fmla="*/ 0 60000 65536"/>
                  <a:gd name="T18" fmla="*/ 0 w 54"/>
                  <a:gd name="T19" fmla="*/ 0 h 83"/>
                  <a:gd name="T20" fmla="*/ 54 w 54"/>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54" h="83">
                    <a:moveTo>
                      <a:pt x="49" y="0"/>
                    </a:moveTo>
                    <a:lnTo>
                      <a:pt x="54" y="58"/>
                    </a:lnTo>
                    <a:lnTo>
                      <a:pt x="0" y="83"/>
                    </a:lnTo>
                    <a:lnTo>
                      <a:pt x="10" y="66"/>
                    </a:lnTo>
                    <a:lnTo>
                      <a:pt x="38" y="17"/>
                    </a:lnTo>
                    <a:lnTo>
                      <a:pt x="49"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74" name="Line 1937"/>
              <p:cNvSpPr>
                <a:spLocks noChangeShapeType="1"/>
              </p:cNvSpPr>
              <p:nvPr/>
            </p:nvSpPr>
            <p:spPr bwMode="auto">
              <a:xfrm flipH="1">
                <a:off x="5965825" y="877888"/>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75" name="Line 1938"/>
              <p:cNvSpPr>
                <a:spLocks noChangeShapeType="1"/>
              </p:cNvSpPr>
              <p:nvPr/>
            </p:nvSpPr>
            <p:spPr bwMode="auto">
              <a:xfrm flipV="1">
                <a:off x="5965825" y="865188"/>
                <a:ext cx="85725"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76" name="Line 1939"/>
              <p:cNvSpPr>
                <a:spLocks noChangeShapeType="1"/>
              </p:cNvSpPr>
              <p:nvPr/>
            </p:nvSpPr>
            <p:spPr bwMode="auto">
              <a:xfrm flipH="1" flipV="1">
                <a:off x="6043613" y="773113"/>
                <a:ext cx="7938"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77" name="Line 1940"/>
              <p:cNvSpPr>
                <a:spLocks noChangeShapeType="1"/>
              </p:cNvSpPr>
              <p:nvPr/>
            </p:nvSpPr>
            <p:spPr bwMode="auto">
              <a:xfrm flipH="1">
                <a:off x="6026150" y="773113"/>
                <a:ext cx="1746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78" name="Line 1941"/>
              <p:cNvSpPr>
                <a:spLocks noChangeShapeType="1"/>
              </p:cNvSpPr>
              <p:nvPr/>
            </p:nvSpPr>
            <p:spPr bwMode="auto">
              <a:xfrm flipH="1">
                <a:off x="5981700" y="800100"/>
                <a:ext cx="44450"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79" name="Freeform 1942"/>
              <p:cNvSpPr>
                <a:spLocks/>
              </p:cNvSpPr>
              <p:nvPr/>
            </p:nvSpPr>
            <p:spPr bwMode="auto">
              <a:xfrm>
                <a:off x="6711950" y="1428750"/>
                <a:ext cx="117475" cy="100013"/>
              </a:xfrm>
              <a:custGeom>
                <a:avLst/>
                <a:gdLst>
                  <a:gd name="T0" fmla="*/ 2147483647 w 74"/>
                  <a:gd name="T1" fmla="*/ 0 h 63"/>
                  <a:gd name="T2" fmla="*/ 2147483647 w 74"/>
                  <a:gd name="T3" fmla="*/ 2147483647 h 63"/>
                  <a:gd name="T4" fmla="*/ 0 w 74"/>
                  <a:gd name="T5" fmla="*/ 2147483647 h 63"/>
                  <a:gd name="T6" fmla="*/ 2147483647 w 74"/>
                  <a:gd name="T7" fmla="*/ 2147483647 h 63"/>
                  <a:gd name="T8" fmla="*/ 2147483647 w 74"/>
                  <a:gd name="T9" fmla="*/ 0 h 63"/>
                  <a:gd name="T10" fmla="*/ 0 60000 65536"/>
                  <a:gd name="T11" fmla="*/ 0 60000 65536"/>
                  <a:gd name="T12" fmla="*/ 0 60000 65536"/>
                  <a:gd name="T13" fmla="*/ 0 60000 65536"/>
                  <a:gd name="T14" fmla="*/ 0 60000 65536"/>
                  <a:gd name="T15" fmla="*/ 0 w 74"/>
                  <a:gd name="T16" fmla="*/ 0 h 63"/>
                  <a:gd name="T17" fmla="*/ 74 w 74"/>
                  <a:gd name="T18" fmla="*/ 63 h 63"/>
                </a:gdLst>
                <a:ahLst/>
                <a:cxnLst>
                  <a:cxn ang="T10">
                    <a:pos x="T0" y="T1"/>
                  </a:cxn>
                  <a:cxn ang="T11">
                    <a:pos x="T2" y="T3"/>
                  </a:cxn>
                  <a:cxn ang="T12">
                    <a:pos x="T4" y="T5"/>
                  </a:cxn>
                  <a:cxn ang="T13">
                    <a:pos x="T6" y="T7"/>
                  </a:cxn>
                  <a:cxn ang="T14">
                    <a:pos x="T8" y="T9"/>
                  </a:cxn>
                </a:cxnLst>
                <a:rect l="T15" t="T16" r="T17" b="T18"/>
                <a:pathLst>
                  <a:path w="74" h="63">
                    <a:moveTo>
                      <a:pt x="74" y="0"/>
                    </a:moveTo>
                    <a:lnTo>
                      <a:pt x="59" y="58"/>
                    </a:lnTo>
                    <a:lnTo>
                      <a:pt x="0" y="63"/>
                    </a:lnTo>
                    <a:lnTo>
                      <a:pt x="16" y="50"/>
                    </a:lnTo>
                    <a:lnTo>
                      <a:pt x="74"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980" name="Line 1943"/>
              <p:cNvSpPr>
                <a:spLocks noChangeShapeType="1"/>
              </p:cNvSpPr>
              <p:nvPr/>
            </p:nvSpPr>
            <p:spPr bwMode="auto">
              <a:xfrm flipH="1">
                <a:off x="6711950" y="1508125"/>
                <a:ext cx="25400"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81" name="Line 1944"/>
              <p:cNvSpPr>
                <a:spLocks noChangeShapeType="1"/>
              </p:cNvSpPr>
              <p:nvPr/>
            </p:nvSpPr>
            <p:spPr bwMode="auto">
              <a:xfrm flipV="1">
                <a:off x="6711950" y="1520825"/>
                <a:ext cx="936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82" name="Line 1945"/>
              <p:cNvSpPr>
                <a:spLocks noChangeShapeType="1"/>
              </p:cNvSpPr>
              <p:nvPr/>
            </p:nvSpPr>
            <p:spPr bwMode="auto">
              <a:xfrm flipV="1">
                <a:off x="6805613" y="1428750"/>
                <a:ext cx="2381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83" name="Line 1946"/>
              <p:cNvSpPr>
                <a:spLocks noChangeShapeType="1"/>
              </p:cNvSpPr>
              <p:nvPr/>
            </p:nvSpPr>
            <p:spPr bwMode="auto">
              <a:xfrm flipH="1">
                <a:off x="6805613" y="1428750"/>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84" name="Line 1947"/>
              <p:cNvSpPr>
                <a:spLocks noChangeShapeType="1"/>
              </p:cNvSpPr>
              <p:nvPr/>
            </p:nvSpPr>
            <p:spPr bwMode="auto">
              <a:xfrm flipH="1">
                <a:off x="6737350" y="1449388"/>
                <a:ext cx="68263"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85" name="Freeform 1948"/>
              <p:cNvSpPr>
                <a:spLocks/>
              </p:cNvSpPr>
              <p:nvPr/>
            </p:nvSpPr>
            <p:spPr bwMode="auto">
              <a:xfrm>
                <a:off x="5438775" y="5992813"/>
                <a:ext cx="74613" cy="146050"/>
              </a:xfrm>
              <a:custGeom>
                <a:avLst/>
                <a:gdLst>
                  <a:gd name="T0" fmla="*/ 2147483647 w 47"/>
                  <a:gd name="T1" fmla="*/ 0 h 92"/>
                  <a:gd name="T2" fmla="*/ 2147483647 w 47"/>
                  <a:gd name="T3" fmla="*/ 2147483647 h 92"/>
                  <a:gd name="T4" fmla="*/ 2147483647 w 47"/>
                  <a:gd name="T5" fmla="*/ 2147483647 h 92"/>
                  <a:gd name="T6" fmla="*/ 2147483647 w 47"/>
                  <a:gd name="T7" fmla="*/ 2147483647 h 92"/>
                  <a:gd name="T8" fmla="*/ 0 w 47"/>
                  <a:gd name="T9" fmla="*/ 2147483647 h 92"/>
                  <a:gd name="T10" fmla="*/ 2147483647 w 47"/>
                  <a:gd name="T11" fmla="*/ 0 h 92"/>
                  <a:gd name="T12" fmla="*/ 0 60000 65536"/>
                  <a:gd name="T13" fmla="*/ 0 60000 65536"/>
                  <a:gd name="T14" fmla="*/ 0 60000 65536"/>
                  <a:gd name="T15" fmla="*/ 0 60000 65536"/>
                  <a:gd name="T16" fmla="*/ 0 60000 65536"/>
                  <a:gd name="T17" fmla="*/ 0 60000 65536"/>
                  <a:gd name="T18" fmla="*/ 0 w 47"/>
                  <a:gd name="T19" fmla="*/ 0 h 92"/>
                  <a:gd name="T20" fmla="*/ 47 w 47"/>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47" h="92">
                    <a:moveTo>
                      <a:pt x="17" y="0"/>
                    </a:moveTo>
                    <a:lnTo>
                      <a:pt x="23" y="18"/>
                    </a:lnTo>
                    <a:lnTo>
                      <a:pt x="42" y="73"/>
                    </a:lnTo>
                    <a:lnTo>
                      <a:pt x="47" y="92"/>
                    </a:lnTo>
                    <a:lnTo>
                      <a:pt x="0" y="56"/>
                    </a:lnTo>
                    <a:lnTo>
                      <a:pt x="17"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986" name="Line 1949"/>
              <p:cNvSpPr>
                <a:spLocks noChangeShapeType="1"/>
              </p:cNvSpPr>
              <p:nvPr/>
            </p:nvSpPr>
            <p:spPr bwMode="auto">
              <a:xfrm flipH="1" flipV="1">
                <a:off x="5465763" y="5992813"/>
                <a:ext cx="952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87" name="Line 1950"/>
              <p:cNvSpPr>
                <a:spLocks noChangeShapeType="1"/>
              </p:cNvSpPr>
              <p:nvPr/>
            </p:nvSpPr>
            <p:spPr bwMode="auto">
              <a:xfrm flipH="1">
                <a:off x="5438775" y="5992813"/>
                <a:ext cx="2698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88" name="Line 1951"/>
              <p:cNvSpPr>
                <a:spLocks noChangeShapeType="1"/>
              </p:cNvSpPr>
              <p:nvPr/>
            </p:nvSpPr>
            <p:spPr bwMode="auto">
              <a:xfrm>
                <a:off x="5438775" y="6081713"/>
                <a:ext cx="74613" cy="571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89" name="Line 1952"/>
              <p:cNvSpPr>
                <a:spLocks noChangeShapeType="1"/>
              </p:cNvSpPr>
              <p:nvPr/>
            </p:nvSpPr>
            <p:spPr bwMode="auto">
              <a:xfrm flipH="1" flipV="1">
                <a:off x="5505450" y="6108700"/>
                <a:ext cx="7938"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90" name="Line 1953"/>
              <p:cNvSpPr>
                <a:spLocks noChangeShapeType="1"/>
              </p:cNvSpPr>
              <p:nvPr/>
            </p:nvSpPr>
            <p:spPr bwMode="auto">
              <a:xfrm flipH="1" flipV="1">
                <a:off x="5475288" y="6021388"/>
                <a:ext cx="30163"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91" name="Freeform 1954"/>
              <p:cNvSpPr>
                <a:spLocks/>
              </p:cNvSpPr>
              <p:nvPr/>
            </p:nvSpPr>
            <p:spPr bwMode="auto">
              <a:xfrm>
                <a:off x="6313488" y="5534025"/>
                <a:ext cx="93663" cy="120650"/>
              </a:xfrm>
              <a:custGeom>
                <a:avLst/>
                <a:gdLst>
                  <a:gd name="T0" fmla="*/ 0 w 59"/>
                  <a:gd name="T1" fmla="*/ 0 h 76"/>
                  <a:gd name="T2" fmla="*/ 2147483647 w 59"/>
                  <a:gd name="T3" fmla="*/ 2147483647 h 76"/>
                  <a:gd name="T4" fmla="*/ 2147483647 w 59"/>
                  <a:gd name="T5" fmla="*/ 2147483647 h 76"/>
                  <a:gd name="T6" fmla="*/ 2147483647 w 59"/>
                  <a:gd name="T7" fmla="*/ 2147483647 h 76"/>
                  <a:gd name="T8" fmla="*/ 2147483647 w 59"/>
                  <a:gd name="T9" fmla="*/ 2147483647 h 76"/>
                  <a:gd name="T10" fmla="*/ 0 w 59"/>
                  <a:gd name="T11" fmla="*/ 0 h 76"/>
                  <a:gd name="T12" fmla="*/ 0 60000 65536"/>
                  <a:gd name="T13" fmla="*/ 0 60000 65536"/>
                  <a:gd name="T14" fmla="*/ 0 60000 65536"/>
                  <a:gd name="T15" fmla="*/ 0 60000 65536"/>
                  <a:gd name="T16" fmla="*/ 0 60000 65536"/>
                  <a:gd name="T17" fmla="*/ 0 60000 65536"/>
                  <a:gd name="T18" fmla="*/ 0 w 59"/>
                  <a:gd name="T19" fmla="*/ 0 h 76"/>
                  <a:gd name="T20" fmla="*/ 59 w 59"/>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59" h="76">
                    <a:moveTo>
                      <a:pt x="0" y="0"/>
                    </a:moveTo>
                    <a:lnTo>
                      <a:pt x="12" y="15"/>
                    </a:lnTo>
                    <a:lnTo>
                      <a:pt x="47" y="60"/>
                    </a:lnTo>
                    <a:lnTo>
                      <a:pt x="59" y="76"/>
                    </a:lnTo>
                    <a:lnTo>
                      <a:pt x="3" y="57"/>
                    </a:lnTo>
                    <a:lnTo>
                      <a:pt x="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992" name="Line 1955"/>
              <p:cNvSpPr>
                <a:spLocks noChangeShapeType="1"/>
              </p:cNvSpPr>
              <p:nvPr/>
            </p:nvSpPr>
            <p:spPr bwMode="auto">
              <a:xfrm flipH="1" flipV="1">
                <a:off x="6313488" y="5534025"/>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93" name="Line 1956"/>
              <p:cNvSpPr>
                <a:spLocks noChangeShapeType="1"/>
              </p:cNvSpPr>
              <p:nvPr/>
            </p:nvSpPr>
            <p:spPr bwMode="auto">
              <a:xfrm>
                <a:off x="6313488" y="5534025"/>
                <a:ext cx="4763"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94" name="Line 1957"/>
              <p:cNvSpPr>
                <a:spLocks noChangeShapeType="1"/>
              </p:cNvSpPr>
              <p:nvPr/>
            </p:nvSpPr>
            <p:spPr bwMode="auto">
              <a:xfrm>
                <a:off x="6318250" y="5624513"/>
                <a:ext cx="8890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95" name="Line 1958"/>
              <p:cNvSpPr>
                <a:spLocks noChangeShapeType="1"/>
              </p:cNvSpPr>
              <p:nvPr/>
            </p:nvSpPr>
            <p:spPr bwMode="auto">
              <a:xfrm flipH="1" flipV="1">
                <a:off x="6388100" y="5629275"/>
                <a:ext cx="19050"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96" name="Line 1959"/>
              <p:cNvSpPr>
                <a:spLocks noChangeShapeType="1"/>
              </p:cNvSpPr>
              <p:nvPr/>
            </p:nvSpPr>
            <p:spPr bwMode="auto">
              <a:xfrm flipH="1" flipV="1">
                <a:off x="6332538" y="5557838"/>
                <a:ext cx="55563"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97" name="Freeform 1960"/>
              <p:cNvSpPr>
                <a:spLocks/>
              </p:cNvSpPr>
              <p:nvPr/>
            </p:nvSpPr>
            <p:spPr bwMode="auto">
              <a:xfrm>
                <a:off x="5149850" y="6072188"/>
                <a:ext cx="68263" cy="149225"/>
              </a:xfrm>
              <a:custGeom>
                <a:avLst/>
                <a:gdLst>
                  <a:gd name="T0" fmla="*/ 2147483647 w 43"/>
                  <a:gd name="T1" fmla="*/ 0 h 94"/>
                  <a:gd name="T2" fmla="*/ 2147483647 w 43"/>
                  <a:gd name="T3" fmla="*/ 2147483647 h 94"/>
                  <a:gd name="T4" fmla="*/ 2147483647 w 43"/>
                  <a:gd name="T5" fmla="*/ 2147483647 h 94"/>
                  <a:gd name="T6" fmla="*/ 2147483647 w 43"/>
                  <a:gd name="T7" fmla="*/ 2147483647 h 94"/>
                  <a:gd name="T8" fmla="*/ 0 w 43"/>
                  <a:gd name="T9" fmla="*/ 2147483647 h 94"/>
                  <a:gd name="T10" fmla="*/ 2147483647 w 43"/>
                  <a:gd name="T11" fmla="*/ 0 h 94"/>
                  <a:gd name="T12" fmla="*/ 0 60000 65536"/>
                  <a:gd name="T13" fmla="*/ 0 60000 65536"/>
                  <a:gd name="T14" fmla="*/ 0 60000 65536"/>
                  <a:gd name="T15" fmla="*/ 0 60000 65536"/>
                  <a:gd name="T16" fmla="*/ 0 60000 65536"/>
                  <a:gd name="T17" fmla="*/ 0 60000 65536"/>
                  <a:gd name="T18" fmla="*/ 0 w 43"/>
                  <a:gd name="T19" fmla="*/ 0 h 94"/>
                  <a:gd name="T20" fmla="*/ 43 w 43"/>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3" h="94">
                    <a:moveTo>
                      <a:pt x="22" y="0"/>
                    </a:moveTo>
                    <a:lnTo>
                      <a:pt x="26" y="19"/>
                    </a:lnTo>
                    <a:lnTo>
                      <a:pt x="39" y="74"/>
                    </a:lnTo>
                    <a:lnTo>
                      <a:pt x="43" y="94"/>
                    </a:lnTo>
                    <a:lnTo>
                      <a:pt x="0" y="53"/>
                    </a:lnTo>
                    <a:lnTo>
                      <a:pt x="22"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998" name="Line 1961"/>
              <p:cNvSpPr>
                <a:spLocks noChangeShapeType="1"/>
              </p:cNvSpPr>
              <p:nvPr/>
            </p:nvSpPr>
            <p:spPr bwMode="auto">
              <a:xfrm flipH="1" flipV="1">
                <a:off x="5184775" y="6072188"/>
                <a:ext cx="635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999" name="Line 1962"/>
              <p:cNvSpPr>
                <a:spLocks noChangeShapeType="1"/>
              </p:cNvSpPr>
              <p:nvPr/>
            </p:nvSpPr>
            <p:spPr bwMode="auto">
              <a:xfrm flipH="1">
                <a:off x="5149850" y="6072188"/>
                <a:ext cx="34925"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00" name="Line 1963"/>
              <p:cNvSpPr>
                <a:spLocks noChangeShapeType="1"/>
              </p:cNvSpPr>
              <p:nvPr/>
            </p:nvSpPr>
            <p:spPr bwMode="auto">
              <a:xfrm>
                <a:off x="5149850" y="6156325"/>
                <a:ext cx="68263"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01" name="Line 1964"/>
              <p:cNvSpPr>
                <a:spLocks noChangeShapeType="1"/>
              </p:cNvSpPr>
              <p:nvPr/>
            </p:nvSpPr>
            <p:spPr bwMode="auto">
              <a:xfrm flipH="1" flipV="1">
                <a:off x="5211763" y="6189663"/>
                <a:ext cx="635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02" name="Line 1965"/>
              <p:cNvSpPr>
                <a:spLocks noChangeShapeType="1"/>
              </p:cNvSpPr>
              <p:nvPr/>
            </p:nvSpPr>
            <p:spPr bwMode="auto">
              <a:xfrm flipH="1" flipV="1">
                <a:off x="5191125" y="6102350"/>
                <a:ext cx="2063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03" name="Freeform 1966"/>
              <p:cNvSpPr>
                <a:spLocks/>
              </p:cNvSpPr>
              <p:nvPr/>
            </p:nvSpPr>
            <p:spPr bwMode="auto">
              <a:xfrm>
                <a:off x="6070600" y="5702300"/>
                <a:ext cx="87313" cy="128588"/>
              </a:xfrm>
              <a:custGeom>
                <a:avLst/>
                <a:gdLst>
                  <a:gd name="T0" fmla="*/ 2147483647 w 55"/>
                  <a:gd name="T1" fmla="*/ 0 h 81"/>
                  <a:gd name="T2" fmla="*/ 2147483647 w 55"/>
                  <a:gd name="T3" fmla="*/ 2147483647 h 81"/>
                  <a:gd name="T4" fmla="*/ 2147483647 w 55"/>
                  <a:gd name="T5" fmla="*/ 2147483647 h 81"/>
                  <a:gd name="T6" fmla="*/ 2147483647 w 55"/>
                  <a:gd name="T7" fmla="*/ 2147483647 h 81"/>
                  <a:gd name="T8" fmla="*/ 0 w 55"/>
                  <a:gd name="T9" fmla="*/ 2147483647 h 81"/>
                  <a:gd name="T10" fmla="*/ 2147483647 w 55"/>
                  <a:gd name="T11" fmla="*/ 0 h 81"/>
                  <a:gd name="T12" fmla="*/ 0 60000 65536"/>
                  <a:gd name="T13" fmla="*/ 0 60000 65536"/>
                  <a:gd name="T14" fmla="*/ 0 60000 65536"/>
                  <a:gd name="T15" fmla="*/ 0 60000 65536"/>
                  <a:gd name="T16" fmla="*/ 0 60000 65536"/>
                  <a:gd name="T17" fmla="*/ 0 60000 65536"/>
                  <a:gd name="T18" fmla="*/ 0 w 55"/>
                  <a:gd name="T19" fmla="*/ 0 h 81"/>
                  <a:gd name="T20" fmla="*/ 55 w 55"/>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5" h="81">
                    <a:moveTo>
                      <a:pt x="2" y="0"/>
                    </a:moveTo>
                    <a:lnTo>
                      <a:pt x="13" y="17"/>
                    </a:lnTo>
                    <a:lnTo>
                      <a:pt x="44" y="65"/>
                    </a:lnTo>
                    <a:lnTo>
                      <a:pt x="55" y="81"/>
                    </a:lnTo>
                    <a:lnTo>
                      <a:pt x="0" y="59"/>
                    </a:lnTo>
                    <a:lnTo>
                      <a:pt x="2"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004" name="Line 1967"/>
              <p:cNvSpPr>
                <a:spLocks noChangeShapeType="1"/>
              </p:cNvSpPr>
              <p:nvPr/>
            </p:nvSpPr>
            <p:spPr bwMode="auto">
              <a:xfrm flipH="1" flipV="1">
                <a:off x="6073775" y="5702300"/>
                <a:ext cx="1746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05" name="Line 1968"/>
              <p:cNvSpPr>
                <a:spLocks noChangeShapeType="1"/>
              </p:cNvSpPr>
              <p:nvPr/>
            </p:nvSpPr>
            <p:spPr bwMode="auto">
              <a:xfrm flipH="1">
                <a:off x="6070600" y="5702300"/>
                <a:ext cx="3175"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06" name="Line 1969"/>
              <p:cNvSpPr>
                <a:spLocks noChangeShapeType="1"/>
              </p:cNvSpPr>
              <p:nvPr/>
            </p:nvSpPr>
            <p:spPr bwMode="auto">
              <a:xfrm>
                <a:off x="6070600" y="5795963"/>
                <a:ext cx="87313"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07" name="Line 1970"/>
              <p:cNvSpPr>
                <a:spLocks noChangeShapeType="1"/>
              </p:cNvSpPr>
              <p:nvPr/>
            </p:nvSpPr>
            <p:spPr bwMode="auto">
              <a:xfrm flipH="1" flipV="1">
                <a:off x="6140450" y="5805488"/>
                <a:ext cx="1746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08" name="Line 1971"/>
              <p:cNvSpPr>
                <a:spLocks noChangeShapeType="1"/>
              </p:cNvSpPr>
              <p:nvPr/>
            </p:nvSpPr>
            <p:spPr bwMode="auto">
              <a:xfrm flipH="1" flipV="1">
                <a:off x="6091238" y="5729288"/>
                <a:ext cx="49213" cy="762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09" name="Freeform 1972"/>
              <p:cNvSpPr>
                <a:spLocks/>
              </p:cNvSpPr>
              <p:nvPr/>
            </p:nvSpPr>
            <p:spPr bwMode="auto">
              <a:xfrm>
                <a:off x="4903788" y="6115050"/>
                <a:ext cx="63500" cy="150813"/>
              </a:xfrm>
              <a:custGeom>
                <a:avLst/>
                <a:gdLst>
                  <a:gd name="T0" fmla="*/ 2147483647 w 40"/>
                  <a:gd name="T1" fmla="*/ 0 h 95"/>
                  <a:gd name="T2" fmla="*/ 2147483647 w 40"/>
                  <a:gd name="T3" fmla="*/ 2147483647 h 95"/>
                  <a:gd name="T4" fmla="*/ 2147483647 w 40"/>
                  <a:gd name="T5" fmla="*/ 2147483647 h 95"/>
                  <a:gd name="T6" fmla="*/ 2147483647 w 40"/>
                  <a:gd name="T7" fmla="*/ 2147483647 h 95"/>
                  <a:gd name="T8" fmla="*/ 0 w 40"/>
                  <a:gd name="T9" fmla="*/ 2147483647 h 95"/>
                  <a:gd name="T10" fmla="*/ 2147483647 w 40"/>
                  <a:gd name="T11" fmla="*/ 0 h 95"/>
                  <a:gd name="T12" fmla="*/ 0 60000 65536"/>
                  <a:gd name="T13" fmla="*/ 0 60000 65536"/>
                  <a:gd name="T14" fmla="*/ 0 60000 65536"/>
                  <a:gd name="T15" fmla="*/ 0 60000 65536"/>
                  <a:gd name="T16" fmla="*/ 0 60000 65536"/>
                  <a:gd name="T17" fmla="*/ 0 60000 65536"/>
                  <a:gd name="T18" fmla="*/ 0 w 40"/>
                  <a:gd name="T19" fmla="*/ 0 h 95"/>
                  <a:gd name="T20" fmla="*/ 40 w 40"/>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40" h="95">
                    <a:moveTo>
                      <a:pt x="27" y="0"/>
                    </a:moveTo>
                    <a:lnTo>
                      <a:pt x="29" y="19"/>
                    </a:lnTo>
                    <a:lnTo>
                      <a:pt x="37" y="76"/>
                    </a:lnTo>
                    <a:lnTo>
                      <a:pt x="40" y="95"/>
                    </a:lnTo>
                    <a:lnTo>
                      <a:pt x="0" y="51"/>
                    </a:lnTo>
                    <a:lnTo>
                      <a:pt x="27"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010" name="Line 1973"/>
              <p:cNvSpPr>
                <a:spLocks noChangeShapeType="1"/>
              </p:cNvSpPr>
              <p:nvPr/>
            </p:nvSpPr>
            <p:spPr bwMode="auto">
              <a:xfrm flipH="1" flipV="1">
                <a:off x="4946650" y="6115050"/>
                <a:ext cx="3175"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11" name="Line 1974"/>
              <p:cNvSpPr>
                <a:spLocks noChangeShapeType="1"/>
              </p:cNvSpPr>
              <p:nvPr/>
            </p:nvSpPr>
            <p:spPr bwMode="auto">
              <a:xfrm flipH="1">
                <a:off x="4903788" y="6115050"/>
                <a:ext cx="4286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12" name="Line 1975"/>
              <p:cNvSpPr>
                <a:spLocks noChangeShapeType="1"/>
              </p:cNvSpPr>
              <p:nvPr/>
            </p:nvSpPr>
            <p:spPr bwMode="auto">
              <a:xfrm>
                <a:off x="4903788" y="6196013"/>
                <a:ext cx="63500"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13" name="Line 1976"/>
              <p:cNvSpPr>
                <a:spLocks noChangeShapeType="1"/>
              </p:cNvSpPr>
              <p:nvPr/>
            </p:nvSpPr>
            <p:spPr bwMode="auto">
              <a:xfrm flipH="1" flipV="1">
                <a:off x="4962525" y="6235700"/>
                <a:ext cx="476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14" name="Line 1977"/>
              <p:cNvSpPr>
                <a:spLocks noChangeShapeType="1"/>
              </p:cNvSpPr>
              <p:nvPr/>
            </p:nvSpPr>
            <p:spPr bwMode="auto">
              <a:xfrm flipH="1" flipV="1">
                <a:off x="4949825" y="6145213"/>
                <a:ext cx="1270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15" name="Freeform 1978"/>
              <p:cNvSpPr>
                <a:spLocks/>
              </p:cNvSpPr>
              <p:nvPr/>
            </p:nvSpPr>
            <p:spPr bwMode="auto">
              <a:xfrm>
                <a:off x="5854700" y="5824538"/>
                <a:ext cx="80963" cy="134938"/>
              </a:xfrm>
              <a:custGeom>
                <a:avLst/>
                <a:gdLst>
                  <a:gd name="T0" fmla="*/ 2147483647 w 51"/>
                  <a:gd name="T1" fmla="*/ 0 h 85"/>
                  <a:gd name="T2" fmla="*/ 2147483647 w 51"/>
                  <a:gd name="T3" fmla="*/ 2147483647 h 85"/>
                  <a:gd name="T4" fmla="*/ 2147483647 w 51"/>
                  <a:gd name="T5" fmla="*/ 2147483647 h 85"/>
                  <a:gd name="T6" fmla="*/ 2147483647 w 51"/>
                  <a:gd name="T7" fmla="*/ 2147483647 h 85"/>
                  <a:gd name="T8" fmla="*/ 0 w 51"/>
                  <a:gd name="T9" fmla="*/ 2147483647 h 85"/>
                  <a:gd name="T10" fmla="*/ 2147483647 w 51"/>
                  <a:gd name="T11" fmla="*/ 0 h 85"/>
                  <a:gd name="T12" fmla="*/ 0 60000 65536"/>
                  <a:gd name="T13" fmla="*/ 0 60000 65536"/>
                  <a:gd name="T14" fmla="*/ 0 60000 65536"/>
                  <a:gd name="T15" fmla="*/ 0 60000 65536"/>
                  <a:gd name="T16" fmla="*/ 0 60000 65536"/>
                  <a:gd name="T17" fmla="*/ 0 60000 65536"/>
                  <a:gd name="T18" fmla="*/ 0 w 51"/>
                  <a:gd name="T19" fmla="*/ 0 h 85"/>
                  <a:gd name="T20" fmla="*/ 51 w 51"/>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51" h="85">
                    <a:moveTo>
                      <a:pt x="6" y="0"/>
                    </a:moveTo>
                    <a:lnTo>
                      <a:pt x="15" y="17"/>
                    </a:lnTo>
                    <a:lnTo>
                      <a:pt x="42" y="68"/>
                    </a:lnTo>
                    <a:lnTo>
                      <a:pt x="51" y="85"/>
                    </a:lnTo>
                    <a:lnTo>
                      <a:pt x="0" y="58"/>
                    </a:lnTo>
                    <a:lnTo>
                      <a:pt x="6"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016" name="Line 1979"/>
              <p:cNvSpPr>
                <a:spLocks noChangeShapeType="1"/>
              </p:cNvSpPr>
              <p:nvPr/>
            </p:nvSpPr>
            <p:spPr bwMode="auto">
              <a:xfrm flipH="1" flipV="1">
                <a:off x="5864225" y="5824538"/>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17" name="Line 1980"/>
              <p:cNvSpPr>
                <a:spLocks noChangeShapeType="1"/>
              </p:cNvSpPr>
              <p:nvPr/>
            </p:nvSpPr>
            <p:spPr bwMode="auto">
              <a:xfrm flipH="1">
                <a:off x="5854700" y="5824538"/>
                <a:ext cx="9525"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18" name="Line 1982"/>
              <p:cNvSpPr>
                <a:spLocks noChangeShapeType="1"/>
              </p:cNvSpPr>
              <p:nvPr/>
            </p:nvSpPr>
            <p:spPr bwMode="auto">
              <a:xfrm>
                <a:off x="5854700" y="5916613"/>
                <a:ext cx="80963" cy="428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19" name="Line 1983"/>
              <p:cNvSpPr>
                <a:spLocks noChangeShapeType="1"/>
              </p:cNvSpPr>
              <p:nvPr/>
            </p:nvSpPr>
            <p:spPr bwMode="auto">
              <a:xfrm flipH="1" flipV="1">
                <a:off x="5921375" y="5932488"/>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20" name="Line 1984"/>
              <p:cNvSpPr>
                <a:spLocks noChangeShapeType="1"/>
              </p:cNvSpPr>
              <p:nvPr/>
            </p:nvSpPr>
            <p:spPr bwMode="auto">
              <a:xfrm flipH="1" flipV="1">
                <a:off x="5878513" y="5851525"/>
                <a:ext cx="4286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21" name="Freeform 1985"/>
              <p:cNvSpPr>
                <a:spLocks/>
              </p:cNvSpPr>
              <p:nvPr/>
            </p:nvSpPr>
            <p:spPr bwMode="auto">
              <a:xfrm>
                <a:off x="4654550" y="6135688"/>
                <a:ext cx="57150" cy="153988"/>
              </a:xfrm>
              <a:custGeom>
                <a:avLst/>
                <a:gdLst>
                  <a:gd name="T0" fmla="*/ 2147483647 w 36"/>
                  <a:gd name="T1" fmla="*/ 0 h 97"/>
                  <a:gd name="T2" fmla="*/ 2147483647 w 36"/>
                  <a:gd name="T3" fmla="*/ 2147483647 h 97"/>
                  <a:gd name="T4" fmla="*/ 2147483647 w 36"/>
                  <a:gd name="T5" fmla="*/ 2147483647 h 97"/>
                  <a:gd name="T6" fmla="*/ 2147483647 w 36"/>
                  <a:gd name="T7" fmla="*/ 2147483647 h 97"/>
                  <a:gd name="T8" fmla="*/ 0 w 36"/>
                  <a:gd name="T9" fmla="*/ 2147483647 h 97"/>
                  <a:gd name="T10" fmla="*/ 2147483647 w 36"/>
                  <a:gd name="T11" fmla="*/ 0 h 97"/>
                  <a:gd name="T12" fmla="*/ 0 60000 65536"/>
                  <a:gd name="T13" fmla="*/ 0 60000 65536"/>
                  <a:gd name="T14" fmla="*/ 0 60000 65536"/>
                  <a:gd name="T15" fmla="*/ 0 60000 65536"/>
                  <a:gd name="T16" fmla="*/ 0 60000 65536"/>
                  <a:gd name="T17" fmla="*/ 0 60000 65536"/>
                  <a:gd name="T18" fmla="*/ 0 w 36"/>
                  <a:gd name="T19" fmla="*/ 0 h 97"/>
                  <a:gd name="T20" fmla="*/ 36 w 36"/>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 h="97">
                    <a:moveTo>
                      <a:pt x="32" y="0"/>
                    </a:moveTo>
                    <a:lnTo>
                      <a:pt x="33" y="20"/>
                    </a:lnTo>
                    <a:lnTo>
                      <a:pt x="36" y="78"/>
                    </a:lnTo>
                    <a:lnTo>
                      <a:pt x="36" y="97"/>
                    </a:lnTo>
                    <a:lnTo>
                      <a:pt x="0" y="50"/>
                    </a:lnTo>
                    <a:lnTo>
                      <a:pt x="32"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022" name="Line 1986"/>
              <p:cNvSpPr>
                <a:spLocks noChangeShapeType="1"/>
              </p:cNvSpPr>
              <p:nvPr/>
            </p:nvSpPr>
            <p:spPr bwMode="auto">
              <a:xfrm flipH="1" flipV="1">
                <a:off x="4705350" y="6135688"/>
                <a:ext cx="1588"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23" name="Line 1987"/>
              <p:cNvSpPr>
                <a:spLocks noChangeShapeType="1"/>
              </p:cNvSpPr>
              <p:nvPr/>
            </p:nvSpPr>
            <p:spPr bwMode="auto">
              <a:xfrm flipH="1">
                <a:off x="4654550" y="6135688"/>
                <a:ext cx="50800"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24" name="Line 1988"/>
              <p:cNvSpPr>
                <a:spLocks noChangeShapeType="1"/>
              </p:cNvSpPr>
              <p:nvPr/>
            </p:nvSpPr>
            <p:spPr bwMode="auto">
              <a:xfrm>
                <a:off x="4654550" y="6215063"/>
                <a:ext cx="57150"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25" name="Line 1989"/>
              <p:cNvSpPr>
                <a:spLocks noChangeShapeType="1"/>
              </p:cNvSpPr>
              <p:nvPr/>
            </p:nvSpPr>
            <p:spPr bwMode="auto">
              <a:xfrm flipV="1">
                <a:off x="4711700" y="6259513"/>
                <a:ext cx="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26" name="Line 1990"/>
              <p:cNvSpPr>
                <a:spLocks noChangeShapeType="1"/>
              </p:cNvSpPr>
              <p:nvPr/>
            </p:nvSpPr>
            <p:spPr bwMode="auto">
              <a:xfrm flipH="1" flipV="1">
                <a:off x="4706938" y="6167438"/>
                <a:ext cx="47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27" name="Freeform 1991"/>
              <p:cNvSpPr>
                <a:spLocks/>
              </p:cNvSpPr>
              <p:nvPr/>
            </p:nvSpPr>
            <p:spPr bwMode="auto">
              <a:xfrm>
                <a:off x="5626100" y="5926138"/>
                <a:ext cx="77788" cy="141288"/>
              </a:xfrm>
              <a:custGeom>
                <a:avLst/>
                <a:gdLst>
                  <a:gd name="T0" fmla="*/ 2147483647 w 49"/>
                  <a:gd name="T1" fmla="*/ 0 h 89"/>
                  <a:gd name="T2" fmla="*/ 2147483647 w 49"/>
                  <a:gd name="T3" fmla="*/ 2147483647 h 89"/>
                  <a:gd name="T4" fmla="*/ 2147483647 w 49"/>
                  <a:gd name="T5" fmla="*/ 2147483647 h 89"/>
                  <a:gd name="T6" fmla="*/ 2147483647 w 49"/>
                  <a:gd name="T7" fmla="*/ 2147483647 h 89"/>
                  <a:gd name="T8" fmla="*/ 0 w 49"/>
                  <a:gd name="T9" fmla="*/ 2147483647 h 89"/>
                  <a:gd name="T10" fmla="*/ 2147483647 w 49"/>
                  <a:gd name="T11" fmla="*/ 0 h 89"/>
                  <a:gd name="T12" fmla="*/ 0 60000 65536"/>
                  <a:gd name="T13" fmla="*/ 0 60000 65536"/>
                  <a:gd name="T14" fmla="*/ 0 60000 65536"/>
                  <a:gd name="T15" fmla="*/ 0 60000 65536"/>
                  <a:gd name="T16" fmla="*/ 0 60000 65536"/>
                  <a:gd name="T17" fmla="*/ 0 60000 65536"/>
                  <a:gd name="T18" fmla="*/ 0 w 49"/>
                  <a:gd name="T19" fmla="*/ 0 h 89"/>
                  <a:gd name="T20" fmla="*/ 49 w 49"/>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49" h="89">
                    <a:moveTo>
                      <a:pt x="13" y="0"/>
                    </a:moveTo>
                    <a:lnTo>
                      <a:pt x="19" y="17"/>
                    </a:lnTo>
                    <a:lnTo>
                      <a:pt x="42" y="71"/>
                    </a:lnTo>
                    <a:lnTo>
                      <a:pt x="49" y="89"/>
                    </a:lnTo>
                    <a:lnTo>
                      <a:pt x="0" y="56"/>
                    </a:lnTo>
                    <a:lnTo>
                      <a:pt x="13"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028" name="Line 1992"/>
              <p:cNvSpPr>
                <a:spLocks noChangeShapeType="1"/>
              </p:cNvSpPr>
              <p:nvPr/>
            </p:nvSpPr>
            <p:spPr bwMode="auto">
              <a:xfrm flipH="1" flipV="1">
                <a:off x="5646738" y="5926138"/>
                <a:ext cx="952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29" name="Line 1993"/>
              <p:cNvSpPr>
                <a:spLocks noChangeShapeType="1"/>
              </p:cNvSpPr>
              <p:nvPr/>
            </p:nvSpPr>
            <p:spPr bwMode="auto">
              <a:xfrm flipH="1">
                <a:off x="5626100" y="5926138"/>
                <a:ext cx="2063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30" name="Line 1994"/>
              <p:cNvSpPr>
                <a:spLocks noChangeShapeType="1"/>
              </p:cNvSpPr>
              <p:nvPr/>
            </p:nvSpPr>
            <p:spPr bwMode="auto">
              <a:xfrm>
                <a:off x="5626100" y="6015038"/>
                <a:ext cx="77788"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31" name="Line 1995"/>
              <p:cNvSpPr>
                <a:spLocks noChangeShapeType="1"/>
              </p:cNvSpPr>
              <p:nvPr/>
            </p:nvSpPr>
            <p:spPr bwMode="auto">
              <a:xfrm flipH="1" flipV="1">
                <a:off x="5692775" y="6038850"/>
                <a:ext cx="1111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32" name="Line 1996"/>
              <p:cNvSpPr>
                <a:spLocks noChangeShapeType="1"/>
              </p:cNvSpPr>
              <p:nvPr/>
            </p:nvSpPr>
            <p:spPr bwMode="auto">
              <a:xfrm flipH="1" flipV="1">
                <a:off x="5656263" y="5953125"/>
                <a:ext cx="36513"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33" name="Freeform 1997"/>
              <p:cNvSpPr>
                <a:spLocks/>
              </p:cNvSpPr>
              <p:nvPr/>
            </p:nvSpPr>
            <p:spPr bwMode="auto">
              <a:xfrm>
                <a:off x="6459538" y="5408613"/>
                <a:ext cx="103188" cy="112713"/>
              </a:xfrm>
              <a:custGeom>
                <a:avLst/>
                <a:gdLst>
                  <a:gd name="T0" fmla="*/ 0 w 65"/>
                  <a:gd name="T1" fmla="*/ 0 h 71"/>
                  <a:gd name="T2" fmla="*/ 2147483647 w 65"/>
                  <a:gd name="T3" fmla="*/ 2147483647 h 71"/>
                  <a:gd name="T4" fmla="*/ 2147483647 w 65"/>
                  <a:gd name="T5" fmla="*/ 2147483647 h 71"/>
                  <a:gd name="T6" fmla="*/ 2147483647 w 65"/>
                  <a:gd name="T7" fmla="*/ 2147483647 h 71"/>
                  <a:gd name="T8" fmla="*/ 2147483647 w 65"/>
                  <a:gd name="T9" fmla="*/ 2147483647 h 71"/>
                  <a:gd name="T10" fmla="*/ 0 w 65"/>
                  <a:gd name="T11" fmla="*/ 0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0"/>
                    </a:moveTo>
                    <a:lnTo>
                      <a:pt x="13" y="15"/>
                    </a:lnTo>
                    <a:lnTo>
                      <a:pt x="52" y="56"/>
                    </a:lnTo>
                    <a:lnTo>
                      <a:pt x="65" y="71"/>
                    </a:lnTo>
                    <a:lnTo>
                      <a:pt x="8" y="58"/>
                    </a:lnTo>
                    <a:lnTo>
                      <a:pt x="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034" name="Line 1998"/>
              <p:cNvSpPr>
                <a:spLocks noChangeShapeType="1"/>
              </p:cNvSpPr>
              <p:nvPr/>
            </p:nvSpPr>
            <p:spPr bwMode="auto">
              <a:xfrm flipH="1" flipV="1">
                <a:off x="6459538" y="5408613"/>
                <a:ext cx="2063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35" name="Line 1999"/>
              <p:cNvSpPr>
                <a:spLocks noChangeShapeType="1"/>
              </p:cNvSpPr>
              <p:nvPr/>
            </p:nvSpPr>
            <p:spPr bwMode="auto">
              <a:xfrm>
                <a:off x="6459538" y="5408613"/>
                <a:ext cx="1270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36" name="Line 2000"/>
              <p:cNvSpPr>
                <a:spLocks noChangeShapeType="1"/>
              </p:cNvSpPr>
              <p:nvPr/>
            </p:nvSpPr>
            <p:spPr bwMode="auto">
              <a:xfrm>
                <a:off x="6472238" y="5500688"/>
                <a:ext cx="90488"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37" name="Line 2001"/>
              <p:cNvSpPr>
                <a:spLocks noChangeShapeType="1"/>
              </p:cNvSpPr>
              <p:nvPr/>
            </p:nvSpPr>
            <p:spPr bwMode="auto">
              <a:xfrm flipH="1" flipV="1">
                <a:off x="6542088" y="5497513"/>
                <a:ext cx="2063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38" name="Line 2002"/>
              <p:cNvSpPr>
                <a:spLocks noChangeShapeType="1"/>
              </p:cNvSpPr>
              <p:nvPr/>
            </p:nvSpPr>
            <p:spPr bwMode="auto">
              <a:xfrm flipH="1" flipV="1">
                <a:off x="6480175" y="5432425"/>
                <a:ext cx="61913"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39" name="Freeform 2003"/>
              <p:cNvSpPr>
                <a:spLocks/>
              </p:cNvSpPr>
              <p:nvPr/>
            </p:nvSpPr>
            <p:spPr bwMode="auto">
              <a:xfrm>
                <a:off x="5340350" y="6024563"/>
                <a:ext cx="73025" cy="144463"/>
              </a:xfrm>
              <a:custGeom>
                <a:avLst/>
                <a:gdLst>
                  <a:gd name="T0" fmla="*/ 2147483647 w 46"/>
                  <a:gd name="T1" fmla="*/ 0 h 91"/>
                  <a:gd name="T2" fmla="*/ 2147483647 w 46"/>
                  <a:gd name="T3" fmla="*/ 2147483647 h 91"/>
                  <a:gd name="T4" fmla="*/ 2147483647 w 46"/>
                  <a:gd name="T5" fmla="*/ 2147483647 h 91"/>
                  <a:gd name="T6" fmla="*/ 2147483647 w 46"/>
                  <a:gd name="T7" fmla="*/ 2147483647 h 91"/>
                  <a:gd name="T8" fmla="*/ 0 w 46"/>
                  <a:gd name="T9" fmla="*/ 2147483647 h 91"/>
                  <a:gd name="T10" fmla="*/ 2147483647 w 46"/>
                  <a:gd name="T11" fmla="*/ 0 h 91"/>
                  <a:gd name="T12" fmla="*/ 0 60000 65536"/>
                  <a:gd name="T13" fmla="*/ 0 60000 65536"/>
                  <a:gd name="T14" fmla="*/ 0 60000 65536"/>
                  <a:gd name="T15" fmla="*/ 0 60000 65536"/>
                  <a:gd name="T16" fmla="*/ 0 60000 65536"/>
                  <a:gd name="T17" fmla="*/ 0 60000 65536"/>
                  <a:gd name="T18" fmla="*/ 0 w 46"/>
                  <a:gd name="T19" fmla="*/ 0 h 91"/>
                  <a:gd name="T20" fmla="*/ 46 w 46"/>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46" h="91">
                    <a:moveTo>
                      <a:pt x="20" y="0"/>
                    </a:moveTo>
                    <a:lnTo>
                      <a:pt x="25" y="18"/>
                    </a:lnTo>
                    <a:lnTo>
                      <a:pt x="41" y="73"/>
                    </a:lnTo>
                    <a:lnTo>
                      <a:pt x="46" y="91"/>
                    </a:lnTo>
                    <a:lnTo>
                      <a:pt x="0" y="55"/>
                    </a:lnTo>
                    <a:lnTo>
                      <a:pt x="2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040" name="Line 2004"/>
              <p:cNvSpPr>
                <a:spLocks noChangeShapeType="1"/>
              </p:cNvSpPr>
              <p:nvPr/>
            </p:nvSpPr>
            <p:spPr bwMode="auto">
              <a:xfrm flipH="1" flipV="1">
                <a:off x="5372100" y="6024563"/>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41" name="Line 2005"/>
              <p:cNvSpPr>
                <a:spLocks noChangeShapeType="1"/>
              </p:cNvSpPr>
              <p:nvPr/>
            </p:nvSpPr>
            <p:spPr bwMode="auto">
              <a:xfrm flipH="1">
                <a:off x="5340350" y="6024563"/>
                <a:ext cx="31750"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42" name="Line 2006"/>
              <p:cNvSpPr>
                <a:spLocks noChangeShapeType="1"/>
              </p:cNvSpPr>
              <p:nvPr/>
            </p:nvSpPr>
            <p:spPr bwMode="auto">
              <a:xfrm>
                <a:off x="5340350" y="6111875"/>
                <a:ext cx="73025" cy="571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43" name="Line 2007"/>
              <p:cNvSpPr>
                <a:spLocks noChangeShapeType="1"/>
              </p:cNvSpPr>
              <p:nvPr/>
            </p:nvSpPr>
            <p:spPr bwMode="auto">
              <a:xfrm flipH="1" flipV="1">
                <a:off x="5405438" y="6140450"/>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44" name="Line 2008"/>
              <p:cNvSpPr>
                <a:spLocks noChangeShapeType="1"/>
              </p:cNvSpPr>
              <p:nvPr/>
            </p:nvSpPr>
            <p:spPr bwMode="auto">
              <a:xfrm flipH="1" flipV="1">
                <a:off x="5380038" y="6053138"/>
                <a:ext cx="25400"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45" name="Freeform 2009"/>
              <p:cNvSpPr>
                <a:spLocks/>
              </p:cNvSpPr>
              <p:nvPr/>
            </p:nvSpPr>
            <p:spPr bwMode="auto">
              <a:xfrm>
                <a:off x="6234113" y="5594350"/>
                <a:ext cx="90488" cy="122238"/>
              </a:xfrm>
              <a:custGeom>
                <a:avLst/>
                <a:gdLst>
                  <a:gd name="T0" fmla="*/ 0 w 57"/>
                  <a:gd name="T1" fmla="*/ 0 h 77"/>
                  <a:gd name="T2" fmla="*/ 2147483647 w 57"/>
                  <a:gd name="T3" fmla="*/ 2147483647 h 77"/>
                  <a:gd name="T4" fmla="*/ 2147483647 w 57"/>
                  <a:gd name="T5" fmla="*/ 2147483647 h 77"/>
                  <a:gd name="T6" fmla="*/ 2147483647 w 57"/>
                  <a:gd name="T7" fmla="*/ 2147483647 h 77"/>
                  <a:gd name="T8" fmla="*/ 2147483647 w 57"/>
                  <a:gd name="T9" fmla="*/ 2147483647 h 77"/>
                  <a:gd name="T10" fmla="*/ 0 w 57"/>
                  <a:gd name="T11" fmla="*/ 0 h 77"/>
                  <a:gd name="T12" fmla="*/ 0 60000 65536"/>
                  <a:gd name="T13" fmla="*/ 0 60000 65536"/>
                  <a:gd name="T14" fmla="*/ 0 60000 65536"/>
                  <a:gd name="T15" fmla="*/ 0 60000 65536"/>
                  <a:gd name="T16" fmla="*/ 0 60000 65536"/>
                  <a:gd name="T17" fmla="*/ 0 60000 65536"/>
                  <a:gd name="T18" fmla="*/ 0 w 57"/>
                  <a:gd name="T19" fmla="*/ 0 h 77"/>
                  <a:gd name="T20" fmla="*/ 57 w 5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57" h="77">
                    <a:moveTo>
                      <a:pt x="0" y="0"/>
                    </a:moveTo>
                    <a:lnTo>
                      <a:pt x="12" y="15"/>
                    </a:lnTo>
                    <a:lnTo>
                      <a:pt x="46" y="61"/>
                    </a:lnTo>
                    <a:lnTo>
                      <a:pt x="57" y="77"/>
                    </a:lnTo>
                    <a:lnTo>
                      <a:pt x="2" y="57"/>
                    </a:lnTo>
                    <a:lnTo>
                      <a:pt x="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046" name="Line 2010"/>
              <p:cNvSpPr>
                <a:spLocks noChangeShapeType="1"/>
              </p:cNvSpPr>
              <p:nvPr/>
            </p:nvSpPr>
            <p:spPr bwMode="auto">
              <a:xfrm flipH="1" flipV="1">
                <a:off x="6234113" y="5594350"/>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47" name="Line 2011"/>
              <p:cNvSpPr>
                <a:spLocks noChangeShapeType="1"/>
              </p:cNvSpPr>
              <p:nvPr/>
            </p:nvSpPr>
            <p:spPr bwMode="auto">
              <a:xfrm>
                <a:off x="6234113" y="5594350"/>
                <a:ext cx="3175"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48" name="Line 2012"/>
              <p:cNvSpPr>
                <a:spLocks noChangeShapeType="1"/>
              </p:cNvSpPr>
              <p:nvPr/>
            </p:nvSpPr>
            <p:spPr bwMode="auto">
              <a:xfrm>
                <a:off x="6237288" y="5684838"/>
                <a:ext cx="87313"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49" name="Line 2013"/>
              <p:cNvSpPr>
                <a:spLocks noChangeShapeType="1"/>
              </p:cNvSpPr>
              <p:nvPr/>
            </p:nvSpPr>
            <p:spPr bwMode="auto">
              <a:xfrm flipH="1" flipV="1">
                <a:off x="6307138" y="5691188"/>
                <a:ext cx="1746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50" name="Line 2014"/>
              <p:cNvSpPr>
                <a:spLocks noChangeShapeType="1"/>
              </p:cNvSpPr>
              <p:nvPr/>
            </p:nvSpPr>
            <p:spPr bwMode="auto">
              <a:xfrm flipH="1" flipV="1">
                <a:off x="6253163" y="5618163"/>
                <a:ext cx="53975"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51" name="Freeform 2015"/>
              <p:cNvSpPr>
                <a:spLocks/>
              </p:cNvSpPr>
              <p:nvPr/>
            </p:nvSpPr>
            <p:spPr bwMode="auto">
              <a:xfrm>
                <a:off x="7302500" y="3973513"/>
                <a:ext cx="147638" cy="68263"/>
              </a:xfrm>
              <a:custGeom>
                <a:avLst/>
                <a:gdLst>
                  <a:gd name="T0" fmla="*/ 0 w 93"/>
                  <a:gd name="T1" fmla="*/ 0 h 43"/>
                  <a:gd name="T2" fmla="*/ 2147483647 w 93"/>
                  <a:gd name="T3" fmla="*/ 2147483647 h 43"/>
                  <a:gd name="T4" fmla="*/ 2147483647 w 93"/>
                  <a:gd name="T5" fmla="*/ 2147483647 h 43"/>
                  <a:gd name="T6" fmla="*/ 2147483647 w 93"/>
                  <a:gd name="T7" fmla="*/ 2147483647 h 43"/>
                  <a:gd name="T8" fmla="*/ 2147483647 w 93"/>
                  <a:gd name="T9" fmla="*/ 2147483647 h 43"/>
                  <a:gd name="T10" fmla="*/ 0 w 93"/>
                  <a:gd name="T11" fmla="*/ 0 h 43"/>
                  <a:gd name="T12" fmla="*/ 0 60000 65536"/>
                  <a:gd name="T13" fmla="*/ 0 60000 65536"/>
                  <a:gd name="T14" fmla="*/ 0 60000 65536"/>
                  <a:gd name="T15" fmla="*/ 0 60000 65536"/>
                  <a:gd name="T16" fmla="*/ 0 60000 65536"/>
                  <a:gd name="T17" fmla="*/ 0 60000 65536"/>
                  <a:gd name="T18" fmla="*/ 0 w 93"/>
                  <a:gd name="T19" fmla="*/ 0 h 43"/>
                  <a:gd name="T20" fmla="*/ 93 w 9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93" h="43">
                    <a:moveTo>
                      <a:pt x="0" y="0"/>
                    </a:moveTo>
                    <a:lnTo>
                      <a:pt x="18" y="5"/>
                    </a:lnTo>
                    <a:lnTo>
                      <a:pt x="75" y="18"/>
                    </a:lnTo>
                    <a:lnTo>
                      <a:pt x="93" y="22"/>
                    </a:lnTo>
                    <a:lnTo>
                      <a:pt x="38" y="43"/>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052" name="Line 2016"/>
              <p:cNvSpPr>
                <a:spLocks noChangeShapeType="1"/>
              </p:cNvSpPr>
              <p:nvPr/>
            </p:nvSpPr>
            <p:spPr bwMode="auto">
              <a:xfrm flipH="1" flipV="1">
                <a:off x="7302500" y="3973513"/>
                <a:ext cx="285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53" name="Line 2017"/>
              <p:cNvSpPr>
                <a:spLocks noChangeShapeType="1"/>
              </p:cNvSpPr>
              <p:nvPr/>
            </p:nvSpPr>
            <p:spPr bwMode="auto">
              <a:xfrm>
                <a:off x="7302500" y="3973513"/>
                <a:ext cx="60325"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54" name="Line 2018"/>
              <p:cNvSpPr>
                <a:spLocks noChangeShapeType="1"/>
              </p:cNvSpPr>
              <p:nvPr/>
            </p:nvSpPr>
            <p:spPr bwMode="auto">
              <a:xfrm flipV="1">
                <a:off x="7362825" y="4008438"/>
                <a:ext cx="87313"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55" name="Line 2019"/>
              <p:cNvSpPr>
                <a:spLocks noChangeShapeType="1"/>
              </p:cNvSpPr>
              <p:nvPr/>
            </p:nvSpPr>
            <p:spPr bwMode="auto">
              <a:xfrm flipH="1" flipV="1">
                <a:off x="7421563" y="4002088"/>
                <a:ext cx="285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56" name="Line 2020"/>
              <p:cNvSpPr>
                <a:spLocks noChangeShapeType="1"/>
              </p:cNvSpPr>
              <p:nvPr/>
            </p:nvSpPr>
            <p:spPr bwMode="auto">
              <a:xfrm flipH="1" flipV="1">
                <a:off x="7331075" y="3981450"/>
                <a:ext cx="90488"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57" name="Freeform 2021"/>
              <p:cNvSpPr>
                <a:spLocks/>
              </p:cNvSpPr>
              <p:nvPr/>
            </p:nvSpPr>
            <p:spPr bwMode="auto">
              <a:xfrm>
                <a:off x="7070725" y="4608513"/>
                <a:ext cx="134938" cy="80963"/>
              </a:xfrm>
              <a:custGeom>
                <a:avLst/>
                <a:gdLst>
                  <a:gd name="T0" fmla="*/ 0 w 85"/>
                  <a:gd name="T1" fmla="*/ 0 h 51"/>
                  <a:gd name="T2" fmla="*/ 2147483647 w 85"/>
                  <a:gd name="T3" fmla="*/ 2147483647 h 51"/>
                  <a:gd name="T4" fmla="*/ 2147483647 w 85"/>
                  <a:gd name="T5" fmla="*/ 2147483647 h 51"/>
                  <a:gd name="T6" fmla="*/ 2147483647 w 85"/>
                  <a:gd name="T7" fmla="*/ 2147483647 h 51"/>
                  <a:gd name="T8" fmla="*/ 2147483647 w 85"/>
                  <a:gd name="T9" fmla="*/ 2147483647 h 51"/>
                  <a:gd name="T10" fmla="*/ 0 w 85"/>
                  <a:gd name="T11" fmla="*/ 0 h 51"/>
                  <a:gd name="T12" fmla="*/ 0 60000 65536"/>
                  <a:gd name="T13" fmla="*/ 0 60000 65536"/>
                  <a:gd name="T14" fmla="*/ 0 60000 65536"/>
                  <a:gd name="T15" fmla="*/ 0 60000 65536"/>
                  <a:gd name="T16" fmla="*/ 0 60000 65536"/>
                  <a:gd name="T17" fmla="*/ 0 60000 65536"/>
                  <a:gd name="T18" fmla="*/ 0 w 85"/>
                  <a:gd name="T19" fmla="*/ 0 h 51"/>
                  <a:gd name="T20" fmla="*/ 85 w 8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5" h="51">
                    <a:moveTo>
                      <a:pt x="0" y="0"/>
                    </a:moveTo>
                    <a:lnTo>
                      <a:pt x="17" y="9"/>
                    </a:lnTo>
                    <a:lnTo>
                      <a:pt x="68" y="34"/>
                    </a:lnTo>
                    <a:lnTo>
                      <a:pt x="85" y="43"/>
                    </a:lnTo>
                    <a:lnTo>
                      <a:pt x="27" y="51"/>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058" name="Line 2022"/>
              <p:cNvSpPr>
                <a:spLocks noChangeShapeType="1"/>
              </p:cNvSpPr>
              <p:nvPr/>
            </p:nvSpPr>
            <p:spPr bwMode="auto">
              <a:xfrm flipH="1" flipV="1">
                <a:off x="7070725" y="4608513"/>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59" name="Line 2023"/>
              <p:cNvSpPr>
                <a:spLocks noChangeShapeType="1"/>
              </p:cNvSpPr>
              <p:nvPr/>
            </p:nvSpPr>
            <p:spPr bwMode="auto">
              <a:xfrm>
                <a:off x="7070725" y="4608513"/>
                <a:ext cx="4286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60" name="Line 2024"/>
              <p:cNvSpPr>
                <a:spLocks noChangeShapeType="1"/>
              </p:cNvSpPr>
              <p:nvPr/>
            </p:nvSpPr>
            <p:spPr bwMode="auto">
              <a:xfrm flipV="1">
                <a:off x="7113588" y="4676775"/>
                <a:ext cx="92075"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61" name="Line 2025"/>
              <p:cNvSpPr>
                <a:spLocks noChangeShapeType="1"/>
              </p:cNvSpPr>
              <p:nvPr/>
            </p:nvSpPr>
            <p:spPr bwMode="auto">
              <a:xfrm flipH="1" flipV="1">
                <a:off x="7178675" y="4662488"/>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62" name="Line 2026"/>
              <p:cNvSpPr>
                <a:spLocks noChangeShapeType="1"/>
              </p:cNvSpPr>
              <p:nvPr/>
            </p:nvSpPr>
            <p:spPr bwMode="auto">
              <a:xfrm flipH="1" flipV="1">
                <a:off x="7097713" y="4622800"/>
                <a:ext cx="80963"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63" name="Freeform 2027"/>
              <p:cNvSpPr>
                <a:spLocks/>
              </p:cNvSpPr>
              <p:nvPr/>
            </p:nvSpPr>
            <p:spPr bwMode="auto">
              <a:xfrm>
                <a:off x="7373938" y="3248025"/>
                <a:ext cx="153988" cy="55563"/>
              </a:xfrm>
              <a:custGeom>
                <a:avLst/>
                <a:gdLst>
                  <a:gd name="T0" fmla="*/ 2147483647 w 97"/>
                  <a:gd name="T1" fmla="*/ 0 h 35"/>
                  <a:gd name="T2" fmla="*/ 2147483647 w 97"/>
                  <a:gd name="T3" fmla="*/ 2147483647 h 35"/>
                  <a:gd name="T4" fmla="*/ 0 w 97"/>
                  <a:gd name="T5" fmla="*/ 2147483647 h 35"/>
                  <a:gd name="T6" fmla="*/ 2147483647 w 97"/>
                  <a:gd name="T7" fmla="*/ 2147483647 h 35"/>
                  <a:gd name="T8" fmla="*/ 2147483647 w 97"/>
                  <a:gd name="T9" fmla="*/ 0 h 35"/>
                  <a:gd name="T10" fmla="*/ 2147483647 w 97"/>
                  <a:gd name="T11" fmla="*/ 0 h 35"/>
                  <a:gd name="T12" fmla="*/ 0 60000 65536"/>
                  <a:gd name="T13" fmla="*/ 0 60000 65536"/>
                  <a:gd name="T14" fmla="*/ 0 60000 65536"/>
                  <a:gd name="T15" fmla="*/ 0 60000 65536"/>
                  <a:gd name="T16" fmla="*/ 0 60000 65536"/>
                  <a:gd name="T17" fmla="*/ 0 60000 65536"/>
                  <a:gd name="T18" fmla="*/ 0 w 97"/>
                  <a:gd name="T19" fmla="*/ 0 h 35"/>
                  <a:gd name="T20" fmla="*/ 97 w 9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7" h="35">
                    <a:moveTo>
                      <a:pt x="97" y="0"/>
                    </a:moveTo>
                    <a:lnTo>
                      <a:pt x="48" y="35"/>
                    </a:lnTo>
                    <a:lnTo>
                      <a:pt x="0" y="2"/>
                    </a:lnTo>
                    <a:lnTo>
                      <a:pt x="19" y="2"/>
                    </a:lnTo>
                    <a:lnTo>
                      <a:pt x="77" y="0"/>
                    </a:lnTo>
                    <a:lnTo>
                      <a:pt x="97"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064" name="Line 2028"/>
              <p:cNvSpPr>
                <a:spLocks noChangeShapeType="1"/>
              </p:cNvSpPr>
              <p:nvPr/>
            </p:nvSpPr>
            <p:spPr bwMode="auto">
              <a:xfrm flipH="1">
                <a:off x="7373938" y="3251200"/>
                <a:ext cx="30163"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65" name="Line 2029"/>
              <p:cNvSpPr>
                <a:spLocks noChangeShapeType="1"/>
              </p:cNvSpPr>
              <p:nvPr/>
            </p:nvSpPr>
            <p:spPr bwMode="auto">
              <a:xfrm>
                <a:off x="7373938" y="3251200"/>
                <a:ext cx="76200"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66" name="Line 2030"/>
              <p:cNvSpPr>
                <a:spLocks noChangeShapeType="1"/>
              </p:cNvSpPr>
              <p:nvPr/>
            </p:nvSpPr>
            <p:spPr bwMode="auto">
              <a:xfrm flipV="1">
                <a:off x="7450138" y="3248025"/>
                <a:ext cx="77788"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67" name="Line 2031"/>
              <p:cNvSpPr>
                <a:spLocks noChangeShapeType="1"/>
              </p:cNvSpPr>
              <p:nvPr/>
            </p:nvSpPr>
            <p:spPr bwMode="auto">
              <a:xfrm flipH="1">
                <a:off x="7496175" y="3248025"/>
                <a:ext cx="31750"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68" name="Line 2032"/>
              <p:cNvSpPr>
                <a:spLocks noChangeShapeType="1"/>
              </p:cNvSpPr>
              <p:nvPr/>
            </p:nvSpPr>
            <p:spPr bwMode="auto">
              <a:xfrm flipH="1">
                <a:off x="7404100" y="3248025"/>
                <a:ext cx="92075"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69" name="Freeform 2033"/>
              <p:cNvSpPr>
                <a:spLocks/>
              </p:cNvSpPr>
              <p:nvPr/>
            </p:nvSpPr>
            <p:spPr bwMode="auto">
              <a:xfrm>
                <a:off x="6924675" y="4860925"/>
                <a:ext cx="128588" cy="87313"/>
              </a:xfrm>
              <a:custGeom>
                <a:avLst/>
                <a:gdLst>
                  <a:gd name="T0" fmla="*/ 0 w 81"/>
                  <a:gd name="T1" fmla="*/ 0 h 55"/>
                  <a:gd name="T2" fmla="*/ 2147483647 w 81"/>
                  <a:gd name="T3" fmla="*/ 2147483647 h 55"/>
                  <a:gd name="T4" fmla="*/ 2147483647 w 81"/>
                  <a:gd name="T5" fmla="*/ 2147483647 h 55"/>
                  <a:gd name="T6" fmla="*/ 2147483647 w 81"/>
                  <a:gd name="T7" fmla="*/ 2147483647 h 55"/>
                  <a:gd name="T8" fmla="*/ 2147483647 w 81"/>
                  <a:gd name="T9" fmla="*/ 2147483647 h 55"/>
                  <a:gd name="T10" fmla="*/ 0 w 81"/>
                  <a:gd name="T11" fmla="*/ 0 h 55"/>
                  <a:gd name="T12" fmla="*/ 0 60000 65536"/>
                  <a:gd name="T13" fmla="*/ 0 60000 65536"/>
                  <a:gd name="T14" fmla="*/ 0 60000 65536"/>
                  <a:gd name="T15" fmla="*/ 0 60000 65536"/>
                  <a:gd name="T16" fmla="*/ 0 60000 65536"/>
                  <a:gd name="T17" fmla="*/ 0 60000 65536"/>
                  <a:gd name="T18" fmla="*/ 0 w 81"/>
                  <a:gd name="T19" fmla="*/ 0 h 55"/>
                  <a:gd name="T20" fmla="*/ 81 w 81"/>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1" h="55">
                    <a:moveTo>
                      <a:pt x="0" y="0"/>
                    </a:moveTo>
                    <a:lnTo>
                      <a:pt x="16" y="10"/>
                    </a:lnTo>
                    <a:lnTo>
                      <a:pt x="64" y="41"/>
                    </a:lnTo>
                    <a:lnTo>
                      <a:pt x="81" y="52"/>
                    </a:lnTo>
                    <a:lnTo>
                      <a:pt x="22" y="55"/>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070" name="Line 2034"/>
              <p:cNvSpPr>
                <a:spLocks noChangeShapeType="1"/>
              </p:cNvSpPr>
              <p:nvPr/>
            </p:nvSpPr>
            <p:spPr bwMode="auto">
              <a:xfrm flipH="1" flipV="1">
                <a:off x="6924675" y="4860925"/>
                <a:ext cx="254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71" name="Line 2035"/>
              <p:cNvSpPr>
                <a:spLocks noChangeShapeType="1"/>
              </p:cNvSpPr>
              <p:nvPr/>
            </p:nvSpPr>
            <p:spPr bwMode="auto">
              <a:xfrm>
                <a:off x="6924675" y="4860925"/>
                <a:ext cx="34925"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72" name="Line 2036"/>
              <p:cNvSpPr>
                <a:spLocks noChangeShapeType="1"/>
              </p:cNvSpPr>
              <p:nvPr/>
            </p:nvSpPr>
            <p:spPr bwMode="auto">
              <a:xfrm flipV="1">
                <a:off x="6959600" y="4943475"/>
                <a:ext cx="93663"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73" name="Line 2037"/>
              <p:cNvSpPr>
                <a:spLocks noChangeShapeType="1"/>
              </p:cNvSpPr>
              <p:nvPr/>
            </p:nvSpPr>
            <p:spPr bwMode="auto">
              <a:xfrm flipH="1" flipV="1">
                <a:off x="7026275" y="4926013"/>
                <a:ext cx="26988"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74" name="Line 2038"/>
              <p:cNvSpPr>
                <a:spLocks noChangeShapeType="1"/>
              </p:cNvSpPr>
              <p:nvPr/>
            </p:nvSpPr>
            <p:spPr bwMode="auto">
              <a:xfrm flipH="1" flipV="1">
                <a:off x="6950075" y="4876800"/>
                <a:ext cx="76200"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75" name="Freeform 2039"/>
              <p:cNvSpPr>
                <a:spLocks/>
              </p:cNvSpPr>
              <p:nvPr/>
            </p:nvSpPr>
            <p:spPr bwMode="auto">
              <a:xfrm>
                <a:off x="7235825" y="4208463"/>
                <a:ext cx="146050" cy="71438"/>
              </a:xfrm>
              <a:custGeom>
                <a:avLst/>
                <a:gdLst>
                  <a:gd name="T0" fmla="*/ 0 w 92"/>
                  <a:gd name="T1" fmla="*/ 0 h 45"/>
                  <a:gd name="T2" fmla="*/ 2147483647 w 92"/>
                  <a:gd name="T3" fmla="*/ 2147483647 h 45"/>
                  <a:gd name="T4" fmla="*/ 2147483647 w 92"/>
                  <a:gd name="T5" fmla="*/ 2147483647 h 45"/>
                  <a:gd name="T6" fmla="*/ 2147483647 w 92"/>
                  <a:gd name="T7" fmla="*/ 2147483647 h 45"/>
                  <a:gd name="T8" fmla="*/ 2147483647 w 92"/>
                  <a:gd name="T9" fmla="*/ 2147483647 h 45"/>
                  <a:gd name="T10" fmla="*/ 0 w 92"/>
                  <a:gd name="T11" fmla="*/ 0 h 45"/>
                  <a:gd name="T12" fmla="*/ 0 60000 65536"/>
                  <a:gd name="T13" fmla="*/ 0 60000 65536"/>
                  <a:gd name="T14" fmla="*/ 0 60000 65536"/>
                  <a:gd name="T15" fmla="*/ 0 60000 65536"/>
                  <a:gd name="T16" fmla="*/ 0 60000 65536"/>
                  <a:gd name="T17" fmla="*/ 0 60000 65536"/>
                  <a:gd name="T18" fmla="*/ 0 w 92"/>
                  <a:gd name="T19" fmla="*/ 0 h 45"/>
                  <a:gd name="T20" fmla="*/ 92 w 9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92" h="45">
                    <a:moveTo>
                      <a:pt x="0" y="0"/>
                    </a:moveTo>
                    <a:lnTo>
                      <a:pt x="19" y="5"/>
                    </a:lnTo>
                    <a:lnTo>
                      <a:pt x="74" y="23"/>
                    </a:lnTo>
                    <a:lnTo>
                      <a:pt x="92" y="28"/>
                    </a:lnTo>
                    <a:lnTo>
                      <a:pt x="36" y="45"/>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076" name="Line 2040"/>
              <p:cNvSpPr>
                <a:spLocks noChangeShapeType="1"/>
              </p:cNvSpPr>
              <p:nvPr/>
            </p:nvSpPr>
            <p:spPr bwMode="auto">
              <a:xfrm flipH="1" flipV="1">
                <a:off x="7235825" y="4208463"/>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77" name="Line 2041"/>
              <p:cNvSpPr>
                <a:spLocks noChangeShapeType="1"/>
              </p:cNvSpPr>
              <p:nvPr/>
            </p:nvSpPr>
            <p:spPr bwMode="auto">
              <a:xfrm>
                <a:off x="7235825" y="4208463"/>
                <a:ext cx="57150"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78" name="Line 2042"/>
              <p:cNvSpPr>
                <a:spLocks noChangeShapeType="1"/>
              </p:cNvSpPr>
              <p:nvPr/>
            </p:nvSpPr>
            <p:spPr bwMode="auto">
              <a:xfrm flipV="1">
                <a:off x="7292975" y="4252913"/>
                <a:ext cx="889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79" name="Line 2043"/>
              <p:cNvSpPr>
                <a:spLocks noChangeShapeType="1"/>
              </p:cNvSpPr>
              <p:nvPr/>
            </p:nvSpPr>
            <p:spPr bwMode="auto">
              <a:xfrm flipH="1" flipV="1">
                <a:off x="7353300" y="4244975"/>
                <a:ext cx="285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80" name="Line 2044"/>
              <p:cNvSpPr>
                <a:spLocks noChangeShapeType="1"/>
              </p:cNvSpPr>
              <p:nvPr/>
            </p:nvSpPr>
            <p:spPr bwMode="auto">
              <a:xfrm flipH="1" flipV="1">
                <a:off x="7265988" y="4216400"/>
                <a:ext cx="8731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81" name="Freeform 2045"/>
              <p:cNvSpPr>
                <a:spLocks/>
              </p:cNvSpPr>
              <p:nvPr/>
            </p:nvSpPr>
            <p:spPr bwMode="auto">
              <a:xfrm>
                <a:off x="7370763" y="3494088"/>
                <a:ext cx="152400" cy="57150"/>
              </a:xfrm>
              <a:custGeom>
                <a:avLst/>
                <a:gdLst>
                  <a:gd name="T0" fmla="*/ 0 w 96"/>
                  <a:gd name="T1" fmla="*/ 0 h 36"/>
                  <a:gd name="T2" fmla="*/ 2147483647 w 96"/>
                  <a:gd name="T3" fmla="*/ 2147483647 h 36"/>
                  <a:gd name="T4" fmla="*/ 2147483647 w 96"/>
                  <a:gd name="T5" fmla="*/ 2147483647 h 36"/>
                  <a:gd name="T6" fmla="*/ 2147483647 w 96"/>
                  <a:gd name="T7" fmla="*/ 2147483647 h 36"/>
                  <a:gd name="T8" fmla="*/ 2147483647 w 96"/>
                  <a:gd name="T9" fmla="*/ 2147483647 h 36"/>
                  <a:gd name="T10" fmla="*/ 0 w 96"/>
                  <a:gd name="T11" fmla="*/ 0 h 36"/>
                  <a:gd name="T12" fmla="*/ 0 60000 65536"/>
                  <a:gd name="T13" fmla="*/ 0 60000 65536"/>
                  <a:gd name="T14" fmla="*/ 0 60000 65536"/>
                  <a:gd name="T15" fmla="*/ 0 60000 65536"/>
                  <a:gd name="T16" fmla="*/ 0 60000 65536"/>
                  <a:gd name="T17" fmla="*/ 0 60000 65536"/>
                  <a:gd name="T18" fmla="*/ 0 w 96"/>
                  <a:gd name="T19" fmla="*/ 0 h 36"/>
                  <a:gd name="T20" fmla="*/ 96 w 9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96" h="36">
                    <a:moveTo>
                      <a:pt x="0" y="0"/>
                    </a:moveTo>
                    <a:lnTo>
                      <a:pt x="19" y="2"/>
                    </a:lnTo>
                    <a:lnTo>
                      <a:pt x="76" y="4"/>
                    </a:lnTo>
                    <a:lnTo>
                      <a:pt x="96" y="6"/>
                    </a:lnTo>
                    <a:lnTo>
                      <a:pt x="46" y="36"/>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082" name="Line 2046"/>
              <p:cNvSpPr>
                <a:spLocks noChangeShapeType="1"/>
              </p:cNvSpPr>
              <p:nvPr/>
            </p:nvSpPr>
            <p:spPr bwMode="auto">
              <a:xfrm flipH="1" flipV="1">
                <a:off x="7370763" y="3494088"/>
                <a:ext cx="30163"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83" name="Line 2047"/>
              <p:cNvSpPr>
                <a:spLocks noChangeShapeType="1"/>
              </p:cNvSpPr>
              <p:nvPr/>
            </p:nvSpPr>
            <p:spPr bwMode="auto">
              <a:xfrm>
                <a:off x="7370763" y="3494088"/>
                <a:ext cx="73025" cy="571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84" name="Line 2048"/>
              <p:cNvSpPr>
                <a:spLocks noChangeShapeType="1"/>
              </p:cNvSpPr>
              <p:nvPr/>
            </p:nvSpPr>
            <p:spPr bwMode="auto">
              <a:xfrm flipV="1">
                <a:off x="7443788" y="3503613"/>
                <a:ext cx="79375" cy="476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85" name="Line 2049"/>
              <p:cNvSpPr>
                <a:spLocks noChangeShapeType="1"/>
              </p:cNvSpPr>
              <p:nvPr/>
            </p:nvSpPr>
            <p:spPr bwMode="auto">
              <a:xfrm flipH="1" flipV="1">
                <a:off x="7491413" y="3500438"/>
                <a:ext cx="31750"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86" name="Line 2050"/>
              <p:cNvSpPr>
                <a:spLocks noChangeShapeType="1"/>
              </p:cNvSpPr>
              <p:nvPr/>
            </p:nvSpPr>
            <p:spPr bwMode="auto">
              <a:xfrm flipH="1" flipV="1">
                <a:off x="7400925" y="3497263"/>
                <a:ext cx="90488"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87" name="Freeform 2051"/>
              <p:cNvSpPr>
                <a:spLocks/>
              </p:cNvSpPr>
              <p:nvPr/>
            </p:nvSpPr>
            <p:spPr bwMode="auto">
              <a:xfrm>
                <a:off x="6783388" y="5057775"/>
                <a:ext cx="120650" cy="95250"/>
              </a:xfrm>
              <a:custGeom>
                <a:avLst/>
                <a:gdLst>
                  <a:gd name="T0" fmla="*/ 0 w 76"/>
                  <a:gd name="T1" fmla="*/ 0 h 60"/>
                  <a:gd name="T2" fmla="*/ 2147483647 w 76"/>
                  <a:gd name="T3" fmla="*/ 2147483647 h 60"/>
                  <a:gd name="T4" fmla="*/ 2147483647 w 76"/>
                  <a:gd name="T5" fmla="*/ 2147483647 h 60"/>
                  <a:gd name="T6" fmla="*/ 2147483647 w 76"/>
                  <a:gd name="T7" fmla="*/ 2147483647 h 60"/>
                  <a:gd name="T8" fmla="*/ 2147483647 w 76"/>
                  <a:gd name="T9" fmla="*/ 2147483647 h 60"/>
                  <a:gd name="T10" fmla="*/ 0 w 76"/>
                  <a:gd name="T11" fmla="*/ 0 h 60"/>
                  <a:gd name="T12" fmla="*/ 0 60000 65536"/>
                  <a:gd name="T13" fmla="*/ 0 60000 65536"/>
                  <a:gd name="T14" fmla="*/ 0 60000 65536"/>
                  <a:gd name="T15" fmla="*/ 0 60000 65536"/>
                  <a:gd name="T16" fmla="*/ 0 60000 65536"/>
                  <a:gd name="T17" fmla="*/ 0 60000 65536"/>
                  <a:gd name="T18" fmla="*/ 0 w 76"/>
                  <a:gd name="T19" fmla="*/ 0 h 60"/>
                  <a:gd name="T20" fmla="*/ 76 w 7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76" h="60">
                    <a:moveTo>
                      <a:pt x="0" y="0"/>
                    </a:moveTo>
                    <a:lnTo>
                      <a:pt x="16" y="12"/>
                    </a:lnTo>
                    <a:lnTo>
                      <a:pt x="61" y="48"/>
                    </a:lnTo>
                    <a:lnTo>
                      <a:pt x="76" y="60"/>
                    </a:lnTo>
                    <a:lnTo>
                      <a:pt x="17" y="56"/>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088" name="Line 2052"/>
              <p:cNvSpPr>
                <a:spLocks noChangeShapeType="1"/>
              </p:cNvSpPr>
              <p:nvPr/>
            </p:nvSpPr>
            <p:spPr bwMode="auto">
              <a:xfrm flipH="1" flipV="1">
                <a:off x="6783388" y="5057775"/>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89" name="Line 2053"/>
              <p:cNvSpPr>
                <a:spLocks noChangeShapeType="1"/>
              </p:cNvSpPr>
              <p:nvPr/>
            </p:nvSpPr>
            <p:spPr bwMode="auto">
              <a:xfrm>
                <a:off x="6783388" y="5057775"/>
                <a:ext cx="2698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90" name="Line 2054"/>
              <p:cNvSpPr>
                <a:spLocks noChangeShapeType="1"/>
              </p:cNvSpPr>
              <p:nvPr/>
            </p:nvSpPr>
            <p:spPr bwMode="auto">
              <a:xfrm>
                <a:off x="6810375" y="5146675"/>
                <a:ext cx="936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91" name="Line 2055"/>
              <p:cNvSpPr>
                <a:spLocks noChangeShapeType="1"/>
              </p:cNvSpPr>
              <p:nvPr/>
            </p:nvSpPr>
            <p:spPr bwMode="auto">
              <a:xfrm flipH="1" flipV="1">
                <a:off x="6880225" y="5133975"/>
                <a:ext cx="23813"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92" name="Line 2056"/>
              <p:cNvSpPr>
                <a:spLocks noChangeShapeType="1"/>
              </p:cNvSpPr>
              <p:nvPr/>
            </p:nvSpPr>
            <p:spPr bwMode="auto">
              <a:xfrm flipH="1" flipV="1">
                <a:off x="6808788" y="5076825"/>
                <a:ext cx="71438" cy="571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93" name="Freeform 2057"/>
              <p:cNvSpPr>
                <a:spLocks/>
              </p:cNvSpPr>
              <p:nvPr/>
            </p:nvSpPr>
            <p:spPr bwMode="auto">
              <a:xfrm>
                <a:off x="7151688" y="4433888"/>
                <a:ext cx="141288" cy="77788"/>
              </a:xfrm>
              <a:custGeom>
                <a:avLst/>
                <a:gdLst>
                  <a:gd name="T0" fmla="*/ 0 w 89"/>
                  <a:gd name="T1" fmla="*/ 0 h 49"/>
                  <a:gd name="T2" fmla="*/ 2147483647 w 89"/>
                  <a:gd name="T3" fmla="*/ 2147483647 h 49"/>
                  <a:gd name="T4" fmla="*/ 2147483647 w 89"/>
                  <a:gd name="T5" fmla="*/ 2147483647 h 49"/>
                  <a:gd name="T6" fmla="*/ 2147483647 w 89"/>
                  <a:gd name="T7" fmla="*/ 2147483647 h 49"/>
                  <a:gd name="T8" fmla="*/ 2147483647 w 89"/>
                  <a:gd name="T9" fmla="*/ 2147483647 h 49"/>
                  <a:gd name="T10" fmla="*/ 0 w 89"/>
                  <a:gd name="T11" fmla="*/ 0 h 49"/>
                  <a:gd name="T12" fmla="*/ 0 60000 65536"/>
                  <a:gd name="T13" fmla="*/ 0 60000 65536"/>
                  <a:gd name="T14" fmla="*/ 0 60000 65536"/>
                  <a:gd name="T15" fmla="*/ 0 60000 65536"/>
                  <a:gd name="T16" fmla="*/ 0 60000 65536"/>
                  <a:gd name="T17" fmla="*/ 0 60000 65536"/>
                  <a:gd name="T18" fmla="*/ 0 w 89"/>
                  <a:gd name="T19" fmla="*/ 0 h 49"/>
                  <a:gd name="T20" fmla="*/ 89 w 8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9" h="49">
                    <a:moveTo>
                      <a:pt x="0" y="0"/>
                    </a:moveTo>
                    <a:lnTo>
                      <a:pt x="18" y="7"/>
                    </a:lnTo>
                    <a:lnTo>
                      <a:pt x="70" y="30"/>
                    </a:lnTo>
                    <a:lnTo>
                      <a:pt x="89" y="37"/>
                    </a:lnTo>
                    <a:lnTo>
                      <a:pt x="31" y="49"/>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094" name="Line 2058"/>
              <p:cNvSpPr>
                <a:spLocks noChangeShapeType="1"/>
              </p:cNvSpPr>
              <p:nvPr/>
            </p:nvSpPr>
            <p:spPr bwMode="auto">
              <a:xfrm flipH="1" flipV="1">
                <a:off x="7151688" y="4433888"/>
                <a:ext cx="285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95" name="Line 2059"/>
              <p:cNvSpPr>
                <a:spLocks noChangeShapeType="1"/>
              </p:cNvSpPr>
              <p:nvPr/>
            </p:nvSpPr>
            <p:spPr bwMode="auto">
              <a:xfrm>
                <a:off x="7151688" y="4433888"/>
                <a:ext cx="49213"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96" name="Line 2060"/>
              <p:cNvSpPr>
                <a:spLocks noChangeShapeType="1"/>
              </p:cNvSpPr>
              <p:nvPr/>
            </p:nvSpPr>
            <p:spPr bwMode="auto">
              <a:xfrm flipV="1">
                <a:off x="7200900" y="4492625"/>
                <a:ext cx="92075"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97" name="Line 2061"/>
              <p:cNvSpPr>
                <a:spLocks noChangeShapeType="1"/>
              </p:cNvSpPr>
              <p:nvPr/>
            </p:nvSpPr>
            <p:spPr bwMode="auto">
              <a:xfrm flipH="1" flipV="1">
                <a:off x="7262813" y="4481513"/>
                <a:ext cx="30163"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98" name="Line 2062"/>
              <p:cNvSpPr>
                <a:spLocks noChangeShapeType="1"/>
              </p:cNvSpPr>
              <p:nvPr/>
            </p:nvSpPr>
            <p:spPr bwMode="auto">
              <a:xfrm flipH="1" flipV="1">
                <a:off x="7180263" y="4445000"/>
                <a:ext cx="82550" cy="365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099" name="Freeform 2063"/>
              <p:cNvSpPr>
                <a:spLocks/>
              </p:cNvSpPr>
              <p:nvPr/>
            </p:nvSpPr>
            <p:spPr bwMode="auto">
              <a:xfrm>
                <a:off x="7346950" y="3735388"/>
                <a:ext cx="150813" cy="63500"/>
              </a:xfrm>
              <a:custGeom>
                <a:avLst/>
                <a:gdLst>
                  <a:gd name="T0" fmla="*/ 0 w 95"/>
                  <a:gd name="T1" fmla="*/ 0 h 40"/>
                  <a:gd name="T2" fmla="*/ 2147483647 w 95"/>
                  <a:gd name="T3" fmla="*/ 2147483647 h 40"/>
                  <a:gd name="T4" fmla="*/ 2147483647 w 95"/>
                  <a:gd name="T5" fmla="*/ 2147483647 h 40"/>
                  <a:gd name="T6" fmla="*/ 2147483647 w 95"/>
                  <a:gd name="T7" fmla="*/ 2147483647 h 40"/>
                  <a:gd name="T8" fmla="*/ 2147483647 w 95"/>
                  <a:gd name="T9" fmla="*/ 2147483647 h 40"/>
                  <a:gd name="T10" fmla="*/ 0 w 95"/>
                  <a:gd name="T11" fmla="*/ 0 h 40"/>
                  <a:gd name="T12" fmla="*/ 0 60000 65536"/>
                  <a:gd name="T13" fmla="*/ 0 60000 65536"/>
                  <a:gd name="T14" fmla="*/ 0 60000 65536"/>
                  <a:gd name="T15" fmla="*/ 0 60000 65536"/>
                  <a:gd name="T16" fmla="*/ 0 60000 65536"/>
                  <a:gd name="T17" fmla="*/ 0 60000 65536"/>
                  <a:gd name="T18" fmla="*/ 0 w 95"/>
                  <a:gd name="T19" fmla="*/ 0 h 40"/>
                  <a:gd name="T20" fmla="*/ 95 w 9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5" h="40">
                    <a:moveTo>
                      <a:pt x="0" y="0"/>
                    </a:moveTo>
                    <a:lnTo>
                      <a:pt x="19" y="3"/>
                    </a:lnTo>
                    <a:lnTo>
                      <a:pt x="76" y="11"/>
                    </a:lnTo>
                    <a:lnTo>
                      <a:pt x="95" y="13"/>
                    </a:lnTo>
                    <a:lnTo>
                      <a:pt x="43" y="40"/>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100" name="Line 2064"/>
              <p:cNvSpPr>
                <a:spLocks noChangeShapeType="1"/>
              </p:cNvSpPr>
              <p:nvPr/>
            </p:nvSpPr>
            <p:spPr bwMode="auto">
              <a:xfrm flipH="1" flipV="1">
                <a:off x="7346950" y="3735388"/>
                <a:ext cx="30163"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01" name="Line 2065"/>
              <p:cNvSpPr>
                <a:spLocks noChangeShapeType="1"/>
              </p:cNvSpPr>
              <p:nvPr/>
            </p:nvSpPr>
            <p:spPr bwMode="auto">
              <a:xfrm>
                <a:off x="7346950" y="3735388"/>
                <a:ext cx="68263"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02" name="Line 2066"/>
              <p:cNvSpPr>
                <a:spLocks noChangeShapeType="1"/>
              </p:cNvSpPr>
              <p:nvPr/>
            </p:nvSpPr>
            <p:spPr bwMode="auto">
              <a:xfrm flipV="1">
                <a:off x="7415213" y="3756025"/>
                <a:ext cx="82550" cy="428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03" name="Line 2067"/>
              <p:cNvSpPr>
                <a:spLocks noChangeShapeType="1"/>
              </p:cNvSpPr>
              <p:nvPr/>
            </p:nvSpPr>
            <p:spPr bwMode="auto">
              <a:xfrm flipH="1" flipV="1">
                <a:off x="7467600" y="3752850"/>
                <a:ext cx="30163"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04" name="Line 2068"/>
              <p:cNvSpPr>
                <a:spLocks noChangeShapeType="1"/>
              </p:cNvSpPr>
              <p:nvPr/>
            </p:nvSpPr>
            <p:spPr bwMode="auto">
              <a:xfrm flipH="1" flipV="1">
                <a:off x="7377113" y="3740150"/>
                <a:ext cx="904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05" name="Freeform 2069"/>
              <p:cNvSpPr>
                <a:spLocks/>
              </p:cNvSpPr>
              <p:nvPr/>
            </p:nvSpPr>
            <p:spPr bwMode="auto">
              <a:xfrm>
                <a:off x="7024688" y="4695825"/>
                <a:ext cx="133350" cy="84138"/>
              </a:xfrm>
              <a:custGeom>
                <a:avLst/>
                <a:gdLst>
                  <a:gd name="T0" fmla="*/ 0 w 84"/>
                  <a:gd name="T1" fmla="*/ 0 h 53"/>
                  <a:gd name="T2" fmla="*/ 2147483647 w 84"/>
                  <a:gd name="T3" fmla="*/ 2147483647 h 53"/>
                  <a:gd name="T4" fmla="*/ 2147483647 w 84"/>
                  <a:gd name="T5" fmla="*/ 2147483647 h 53"/>
                  <a:gd name="T6" fmla="*/ 2147483647 w 84"/>
                  <a:gd name="T7" fmla="*/ 2147483647 h 53"/>
                  <a:gd name="T8" fmla="*/ 2147483647 w 84"/>
                  <a:gd name="T9" fmla="*/ 2147483647 h 53"/>
                  <a:gd name="T10" fmla="*/ 0 w 84"/>
                  <a:gd name="T11" fmla="*/ 0 h 53"/>
                  <a:gd name="T12" fmla="*/ 0 60000 65536"/>
                  <a:gd name="T13" fmla="*/ 0 60000 65536"/>
                  <a:gd name="T14" fmla="*/ 0 60000 65536"/>
                  <a:gd name="T15" fmla="*/ 0 60000 65536"/>
                  <a:gd name="T16" fmla="*/ 0 60000 65536"/>
                  <a:gd name="T17" fmla="*/ 0 60000 65536"/>
                  <a:gd name="T18" fmla="*/ 0 w 84"/>
                  <a:gd name="T19" fmla="*/ 0 h 53"/>
                  <a:gd name="T20" fmla="*/ 84 w 84"/>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84" h="53">
                    <a:moveTo>
                      <a:pt x="0" y="0"/>
                    </a:moveTo>
                    <a:lnTo>
                      <a:pt x="17" y="9"/>
                    </a:lnTo>
                    <a:lnTo>
                      <a:pt x="66" y="37"/>
                    </a:lnTo>
                    <a:lnTo>
                      <a:pt x="84" y="46"/>
                    </a:lnTo>
                    <a:lnTo>
                      <a:pt x="25" y="53"/>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106" name="Line 2070"/>
              <p:cNvSpPr>
                <a:spLocks noChangeShapeType="1"/>
              </p:cNvSpPr>
              <p:nvPr/>
            </p:nvSpPr>
            <p:spPr bwMode="auto">
              <a:xfrm flipH="1" flipV="1">
                <a:off x="7024688" y="4695825"/>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07" name="Line 2071"/>
              <p:cNvSpPr>
                <a:spLocks noChangeShapeType="1"/>
              </p:cNvSpPr>
              <p:nvPr/>
            </p:nvSpPr>
            <p:spPr bwMode="auto">
              <a:xfrm>
                <a:off x="7024688" y="4695825"/>
                <a:ext cx="39688"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08" name="Line 2072"/>
              <p:cNvSpPr>
                <a:spLocks noChangeShapeType="1"/>
              </p:cNvSpPr>
              <p:nvPr/>
            </p:nvSpPr>
            <p:spPr bwMode="auto">
              <a:xfrm flipV="1">
                <a:off x="7064375" y="4768850"/>
                <a:ext cx="93663"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09" name="Line 2073"/>
              <p:cNvSpPr>
                <a:spLocks noChangeShapeType="1"/>
              </p:cNvSpPr>
              <p:nvPr/>
            </p:nvSpPr>
            <p:spPr bwMode="auto">
              <a:xfrm flipH="1" flipV="1">
                <a:off x="7129463" y="4754563"/>
                <a:ext cx="28575"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10" name="Line 2074"/>
              <p:cNvSpPr>
                <a:spLocks noChangeShapeType="1"/>
              </p:cNvSpPr>
              <p:nvPr/>
            </p:nvSpPr>
            <p:spPr bwMode="auto">
              <a:xfrm flipH="1" flipV="1">
                <a:off x="7051675" y="4710113"/>
                <a:ext cx="77788"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11" name="Freeform 2075"/>
              <p:cNvSpPr>
                <a:spLocks/>
              </p:cNvSpPr>
              <p:nvPr/>
            </p:nvSpPr>
            <p:spPr bwMode="auto">
              <a:xfrm>
                <a:off x="2533650" y="5365750"/>
                <a:ext cx="106363" cy="111125"/>
              </a:xfrm>
              <a:custGeom>
                <a:avLst/>
                <a:gdLst>
                  <a:gd name="T0" fmla="*/ 2147483647 w 67"/>
                  <a:gd name="T1" fmla="*/ 0 h 70"/>
                  <a:gd name="T2" fmla="*/ 2147483647 w 67"/>
                  <a:gd name="T3" fmla="*/ 2147483647 h 70"/>
                  <a:gd name="T4" fmla="*/ 2147483647 w 67"/>
                  <a:gd name="T5" fmla="*/ 2147483647 h 70"/>
                  <a:gd name="T6" fmla="*/ 0 w 67"/>
                  <a:gd name="T7" fmla="*/ 2147483647 h 70"/>
                  <a:gd name="T8" fmla="*/ 2147483647 w 67"/>
                  <a:gd name="T9" fmla="*/ 2147483647 h 70"/>
                  <a:gd name="T10" fmla="*/ 2147483647 w 67"/>
                  <a:gd name="T11" fmla="*/ 0 h 70"/>
                  <a:gd name="T12" fmla="*/ 0 60000 65536"/>
                  <a:gd name="T13" fmla="*/ 0 60000 65536"/>
                  <a:gd name="T14" fmla="*/ 0 60000 65536"/>
                  <a:gd name="T15" fmla="*/ 0 60000 65536"/>
                  <a:gd name="T16" fmla="*/ 0 60000 65536"/>
                  <a:gd name="T17" fmla="*/ 0 60000 65536"/>
                  <a:gd name="T18" fmla="*/ 0 w 67"/>
                  <a:gd name="T19" fmla="*/ 0 h 70"/>
                  <a:gd name="T20" fmla="*/ 67 w 67"/>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67" h="70">
                    <a:moveTo>
                      <a:pt x="67" y="0"/>
                    </a:moveTo>
                    <a:lnTo>
                      <a:pt x="52" y="14"/>
                    </a:lnTo>
                    <a:lnTo>
                      <a:pt x="13" y="56"/>
                    </a:lnTo>
                    <a:lnTo>
                      <a:pt x="0" y="70"/>
                    </a:lnTo>
                    <a:lnTo>
                      <a:pt x="9" y="11"/>
                    </a:lnTo>
                    <a:lnTo>
                      <a:pt x="67"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112" name="Line 2076"/>
              <p:cNvSpPr>
                <a:spLocks noChangeShapeType="1"/>
              </p:cNvSpPr>
              <p:nvPr/>
            </p:nvSpPr>
            <p:spPr bwMode="auto">
              <a:xfrm flipV="1">
                <a:off x="2616200" y="5365750"/>
                <a:ext cx="23813"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13" name="Line 2077"/>
              <p:cNvSpPr>
                <a:spLocks noChangeShapeType="1"/>
              </p:cNvSpPr>
              <p:nvPr/>
            </p:nvSpPr>
            <p:spPr bwMode="auto">
              <a:xfrm flipH="1">
                <a:off x="2547938" y="5365750"/>
                <a:ext cx="92075"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14" name="Line 2078"/>
              <p:cNvSpPr>
                <a:spLocks noChangeShapeType="1"/>
              </p:cNvSpPr>
              <p:nvPr/>
            </p:nvSpPr>
            <p:spPr bwMode="auto">
              <a:xfrm flipH="1">
                <a:off x="2533650" y="5383213"/>
                <a:ext cx="14288"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15" name="Line 2079"/>
              <p:cNvSpPr>
                <a:spLocks noChangeShapeType="1"/>
              </p:cNvSpPr>
              <p:nvPr/>
            </p:nvSpPr>
            <p:spPr bwMode="auto">
              <a:xfrm flipV="1">
                <a:off x="2533650" y="5454650"/>
                <a:ext cx="20638"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16" name="Line 2080"/>
              <p:cNvSpPr>
                <a:spLocks noChangeShapeType="1"/>
              </p:cNvSpPr>
              <p:nvPr/>
            </p:nvSpPr>
            <p:spPr bwMode="auto">
              <a:xfrm flipV="1">
                <a:off x="2554288" y="5387975"/>
                <a:ext cx="61913"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17" name="Freeform 2081"/>
              <p:cNvSpPr>
                <a:spLocks/>
              </p:cNvSpPr>
              <p:nvPr/>
            </p:nvSpPr>
            <p:spPr bwMode="auto">
              <a:xfrm>
                <a:off x="1814513" y="4322763"/>
                <a:ext cx="141288" cy="74613"/>
              </a:xfrm>
              <a:custGeom>
                <a:avLst/>
                <a:gdLst>
                  <a:gd name="T0" fmla="*/ 2147483647 w 89"/>
                  <a:gd name="T1" fmla="*/ 0 h 47"/>
                  <a:gd name="T2" fmla="*/ 2147483647 w 89"/>
                  <a:gd name="T3" fmla="*/ 2147483647 h 47"/>
                  <a:gd name="T4" fmla="*/ 2147483647 w 89"/>
                  <a:gd name="T5" fmla="*/ 2147483647 h 47"/>
                  <a:gd name="T6" fmla="*/ 2147483647 w 89"/>
                  <a:gd name="T7" fmla="*/ 2147483647 h 47"/>
                  <a:gd name="T8" fmla="*/ 0 w 89"/>
                  <a:gd name="T9" fmla="*/ 2147483647 h 47"/>
                  <a:gd name="T10" fmla="*/ 2147483647 w 89"/>
                  <a:gd name="T11" fmla="*/ 0 h 47"/>
                  <a:gd name="T12" fmla="*/ 0 60000 65536"/>
                  <a:gd name="T13" fmla="*/ 0 60000 65536"/>
                  <a:gd name="T14" fmla="*/ 0 60000 65536"/>
                  <a:gd name="T15" fmla="*/ 0 60000 65536"/>
                  <a:gd name="T16" fmla="*/ 0 60000 65536"/>
                  <a:gd name="T17" fmla="*/ 0 60000 65536"/>
                  <a:gd name="T18" fmla="*/ 0 w 89"/>
                  <a:gd name="T19" fmla="*/ 0 h 47"/>
                  <a:gd name="T20" fmla="*/ 89 w 89"/>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89" h="47">
                    <a:moveTo>
                      <a:pt x="33" y="0"/>
                    </a:moveTo>
                    <a:lnTo>
                      <a:pt x="89" y="13"/>
                    </a:lnTo>
                    <a:lnTo>
                      <a:pt x="71" y="19"/>
                    </a:lnTo>
                    <a:lnTo>
                      <a:pt x="17" y="40"/>
                    </a:lnTo>
                    <a:lnTo>
                      <a:pt x="0" y="47"/>
                    </a:lnTo>
                    <a:lnTo>
                      <a:pt x="33"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118" name="Line 2082"/>
              <p:cNvSpPr>
                <a:spLocks noChangeShapeType="1"/>
              </p:cNvSpPr>
              <p:nvPr/>
            </p:nvSpPr>
            <p:spPr bwMode="auto">
              <a:xfrm flipV="1">
                <a:off x="1927225" y="4343400"/>
                <a:ext cx="285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19" name="Line 2083"/>
              <p:cNvSpPr>
                <a:spLocks noChangeShapeType="1"/>
              </p:cNvSpPr>
              <p:nvPr/>
            </p:nvSpPr>
            <p:spPr bwMode="auto">
              <a:xfrm flipH="1" flipV="1">
                <a:off x="1866900" y="4322763"/>
                <a:ext cx="88900"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20" name="Line 2084"/>
              <p:cNvSpPr>
                <a:spLocks noChangeShapeType="1"/>
              </p:cNvSpPr>
              <p:nvPr/>
            </p:nvSpPr>
            <p:spPr bwMode="auto">
              <a:xfrm flipH="1">
                <a:off x="1814513" y="4322763"/>
                <a:ext cx="52388"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21" name="Line 2085"/>
              <p:cNvSpPr>
                <a:spLocks noChangeShapeType="1"/>
              </p:cNvSpPr>
              <p:nvPr/>
            </p:nvSpPr>
            <p:spPr bwMode="auto">
              <a:xfrm flipV="1">
                <a:off x="1814513" y="4386263"/>
                <a:ext cx="269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22" name="Line 2086"/>
              <p:cNvSpPr>
                <a:spLocks noChangeShapeType="1"/>
              </p:cNvSpPr>
              <p:nvPr/>
            </p:nvSpPr>
            <p:spPr bwMode="auto">
              <a:xfrm flipV="1">
                <a:off x="1841500" y="4352925"/>
                <a:ext cx="85725"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23" name="Freeform 2087"/>
              <p:cNvSpPr>
                <a:spLocks/>
              </p:cNvSpPr>
              <p:nvPr/>
            </p:nvSpPr>
            <p:spPr bwMode="auto">
              <a:xfrm>
                <a:off x="2043113" y="4781550"/>
                <a:ext cx="130175" cy="84138"/>
              </a:xfrm>
              <a:custGeom>
                <a:avLst/>
                <a:gdLst>
                  <a:gd name="T0" fmla="*/ 2147483647 w 82"/>
                  <a:gd name="T1" fmla="*/ 0 h 53"/>
                  <a:gd name="T2" fmla="*/ 2147483647 w 82"/>
                  <a:gd name="T3" fmla="*/ 2147483647 h 53"/>
                  <a:gd name="T4" fmla="*/ 2147483647 w 82"/>
                  <a:gd name="T5" fmla="*/ 2147483647 h 53"/>
                  <a:gd name="T6" fmla="*/ 2147483647 w 82"/>
                  <a:gd name="T7" fmla="*/ 2147483647 h 53"/>
                  <a:gd name="T8" fmla="*/ 0 w 82"/>
                  <a:gd name="T9" fmla="*/ 2147483647 h 53"/>
                  <a:gd name="T10" fmla="*/ 2147483647 w 82"/>
                  <a:gd name="T11" fmla="*/ 0 h 53"/>
                  <a:gd name="T12" fmla="*/ 0 60000 65536"/>
                  <a:gd name="T13" fmla="*/ 0 60000 65536"/>
                  <a:gd name="T14" fmla="*/ 0 60000 65536"/>
                  <a:gd name="T15" fmla="*/ 0 60000 65536"/>
                  <a:gd name="T16" fmla="*/ 0 60000 65536"/>
                  <a:gd name="T17" fmla="*/ 0 60000 65536"/>
                  <a:gd name="T18" fmla="*/ 0 w 82"/>
                  <a:gd name="T19" fmla="*/ 0 h 53"/>
                  <a:gd name="T20" fmla="*/ 82 w 8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82" h="53">
                    <a:moveTo>
                      <a:pt x="25" y="0"/>
                    </a:moveTo>
                    <a:lnTo>
                      <a:pt x="82" y="4"/>
                    </a:lnTo>
                    <a:lnTo>
                      <a:pt x="65" y="14"/>
                    </a:lnTo>
                    <a:lnTo>
                      <a:pt x="17" y="44"/>
                    </a:lnTo>
                    <a:lnTo>
                      <a:pt x="0" y="53"/>
                    </a:lnTo>
                    <a:lnTo>
                      <a:pt x="25"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124" name="Line 2088"/>
              <p:cNvSpPr>
                <a:spLocks noChangeShapeType="1"/>
              </p:cNvSpPr>
              <p:nvPr/>
            </p:nvSpPr>
            <p:spPr bwMode="auto">
              <a:xfrm flipV="1">
                <a:off x="2146300" y="4787900"/>
                <a:ext cx="26988"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25" name="Line 2089"/>
              <p:cNvSpPr>
                <a:spLocks noChangeShapeType="1"/>
              </p:cNvSpPr>
              <p:nvPr/>
            </p:nvSpPr>
            <p:spPr bwMode="auto">
              <a:xfrm flipH="1" flipV="1">
                <a:off x="2082800" y="4781550"/>
                <a:ext cx="90488"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26" name="Line 2090"/>
              <p:cNvSpPr>
                <a:spLocks noChangeShapeType="1"/>
              </p:cNvSpPr>
              <p:nvPr/>
            </p:nvSpPr>
            <p:spPr bwMode="auto">
              <a:xfrm flipH="1">
                <a:off x="2043113" y="4781550"/>
                <a:ext cx="39688"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27" name="Line 2091"/>
              <p:cNvSpPr>
                <a:spLocks noChangeShapeType="1"/>
              </p:cNvSpPr>
              <p:nvPr/>
            </p:nvSpPr>
            <p:spPr bwMode="auto">
              <a:xfrm flipV="1">
                <a:off x="2043113" y="4851400"/>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28" name="Line 2092"/>
              <p:cNvSpPr>
                <a:spLocks noChangeShapeType="1"/>
              </p:cNvSpPr>
              <p:nvPr/>
            </p:nvSpPr>
            <p:spPr bwMode="auto">
              <a:xfrm flipV="1">
                <a:off x="2070100" y="4803775"/>
                <a:ext cx="76200" cy="476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29" name="Freeform 2093"/>
              <p:cNvSpPr>
                <a:spLocks/>
              </p:cNvSpPr>
              <p:nvPr/>
            </p:nvSpPr>
            <p:spPr bwMode="auto">
              <a:xfrm>
                <a:off x="1631950" y="3576638"/>
                <a:ext cx="150813" cy="60325"/>
              </a:xfrm>
              <a:custGeom>
                <a:avLst/>
                <a:gdLst>
                  <a:gd name="T0" fmla="*/ 2147483647 w 95"/>
                  <a:gd name="T1" fmla="*/ 0 h 38"/>
                  <a:gd name="T2" fmla="*/ 2147483647 w 95"/>
                  <a:gd name="T3" fmla="*/ 2147483647 h 38"/>
                  <a:gd name="T4" fmla="*/ 2147483647 w 95"/>
                  <a:gd name="T5" fmla="*/ 2147483647 h 38"/>
                  <a:gd name="T6" fmla="*/ 2147483647 w 95"/>
                  <a:gd name="T7" fmla="*/ 2147483647 h 38"/>
                  <a:gd name="T8" fmla="*/ 0 w 95"/>
                  <a:gd name="T9" fmla="*/ 2147483647 h 38"/>
                  <a:gd name="T10" fmla="*/ 2147483647 w 95"/>
                  <a:gd name="T11" fmla="*/ 0 h 38"/>
                  <a:gd name="T12" fmla="*/ 0 60000 65536"/>
                  <a:gd name="T13" fmla="*/ 0 60000 65536"/>
                  <a:gd name="T14" fmla="*/ 0 60000 65536"/>
                  <a:gd name="T15" fmla="*/ 0 60000 65536"/>
                  <a:gd name="T16" fmla="*/ 0 60000 65536"/>
                  <a:gd name="T17" fmla="*/ 0 60000 65536"/>
                  <a:gd name="T18" fmla="*/ 0 w 95"/>
                  <a:gd name="T19" fmla="*/ 0 h 38"/>
                  <a:gd name="T20" fmla="*/ 95 w 9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5" h="38">
                    <a:moveTo>
                      <a:pt x="44" y="0"/>
                    </a:moveTo>
                    <a:lnTo>
                      <a:pt x="95" y="28"/>
                    </a:lnTo>
                    <a:lnTo>
                      <a:pt x="77" y="30"/>
                    </a:lnTo>
                    <a:lnTo>
                      <a:pt x="19" y="36"/>
                    </a:lnTo>
                    <a:lnTo>
                      <a:pt x="0" y="38"/>
                    </a:lnTo>
                    <a:lnTo>
                      <a:pt x="44"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130" name="Line 2094"/>
              <p:cNvSpPr>
                <a:spLocks noChangeShapeType="1"/>
              </p:cNvSpPr>
              <p:nvPr/>
            </p:nvSpPr>
            <p:spPr bwMode="auto">
              <a:xfrm flipV="1">
                <a:off x="1754188" y="3621088"/>
                <a:ext cx="28575"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31" name="Line 2095"/>
              <p:cNvSpPr>
                <a:spLocks noChangeShapeType="1"/>
              </p:cNvSpPr>
              <p:nvPr/>
            </p:nvSpPr>
            <p:spPr bwMode="auto">
              <a:xfrm flipH="1" flipV="1">
                <a:off x="1701800" y="3576638"/>
                <a:ext cx="80963"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32" name="Line 2096"/>
              <p:cNvSpPr>
                <a:spLocks noChangeShapeType="1"/>
              </p:cNvSpPr>
              <p:nvPr/>
            </p:nvSpPr>
            <p:spPr bwMode="auto">
              <a:xfrm flipH="1">
                <a:off x="1631950" y="3576638"/>
                <a:ext cx="69850"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33" name="Line 2097"/>
              <p:cNvSpPr>
                <a:spLocks noChangeShapeType="1"/>
              </p:cNvSpPr>
              <p:nvPr/>
            </p:nvSpPr>
            <p:spPr bwMode="auto">
              <a:xfrm flipV="1">
                <a:off x="1631950" y="3633788"/>
                <a:ext cx="30163"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34" name="Line 2098"/>
              <p:cNvSpPr>
                <a:spLocks noChangeShapeType="1"/>
              </p:cNvSpPr>
              <p:nvPr/>
            </p:nvSpPr>
            <p:spPr bwMode="auto">
              <a:xfrm flipV="1">
                <a:off x="1662113" y="3624263"/>
                <a:ext cx="920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35" name="Freeform 2099"/>
              <p:cNvSpPr>
                <a:spLocks/>
              </p:cNvSpPr>
              <p:nvPr/>
            </p:nvSpPr>
            <p:spPr bwMode="auto">
              <a:xfrm>
                <a:off x="2352675" y="5186363"/>
                <a:ext cx="114300" cy="101600"/>
              </a:xfrm>
              <a:custGeom>
                <a:avLst/>
                <a:gdLst>
                  <a:gd name="T0" fmla="*/ 2147483647 w 72"/>
                  <a:gd name="T1" fmla="*/ 0 h 64"/>
                  <a:gd name="T2" fmla="*/ 2147483647 w 72"/>
                  <a:gd name="T3" fmla="*/ 2147483647 h 64"/>
                  <a:gd name="T4" fmla="*/ 2147483647 w 72"/>
                  <a:gd name="T5" fmla="*/ 2147483647 h 64"/>
                  <a:gd name="T6" fmla="*/ 0 w 72"/>
                  <a:gd name="T7" fmla="*/ 2147483647 h 64"/>
                  <a:gd name="T8" fmla="*/ 2147483647 w 72"/>
                  <a:gd name="T9" fmla="*/ 2147483647 h 64"/>
                  <a:gd name="T10" fmla="*/ 2147483647 w 72"/>
                  <a:gd name="T11" fmla="*/ 0 h 64"/>
                  <a:gd name="T12" fmla="*/ 0 60000 65536"/>
                  <a:gd name="T13" fmla="*/ 0 60000 65536"/>
                  <a:gd name="T14" fmla="*/ 0 60000 65536"/>
                  <a:gd name="T15" fmla="*/ 0 60000 65536"/>
                  <a:gd name="T16" fmla="*/ 0 60000 65536"/>
                  <a:gd name="T17" fmla="*/ 0 60000 65536"/>
                  <a:gd name="T18" fmla="*/ 0 w 72"/>
                  <a:gd name="T19" fmla="*/ 0 h 64"/>
                  <a:gd name="T20" fmla="*/ 72 w 7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72" h="64">
                    <a:moveTo>
                      <a:pt x="72" y="0"/>
                    </a:moveTo>
                    <a:lnTo>
                      <a:pt x="57" y="13"/>
                    </a:lnTo>
                    <a:lnTo>
                      <a:pt x="14" y="51"/>
                    </a:lnTo>
                    <a:lnTo>
                      <a:pt x="0" y="64"/>
                    </a:lnTo>
                    <a:lnTo>
                      <a:pt x="14" y="7"/>
                    </a:lnTo>
                    <a:lnTo>
                      <a:pt x="72"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136" name="Line 2100"/>
              <p:cNvSpPr>
                <a:spLocks noChangeShapeType="1"/>
              </p:cNvSpPr>
              <p:nvPr/>
            </p:nvSpPr>
            <p:spPr bwMode="auto">
              <a:xfrm flipV="1">
                <a:off x="2443163" y="5186363"/>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37" name="Line 2101"/>
              <p:cNvSpPr>
                <a:spLocks noChangeShapeType="1"/>
              </p:cNvSpPr>
              <p:nvPr/>
            </p:nvSpPr>
            <p:spPr bwMode="auto">
              <a:xfrm flipH="1">
                <a:off x="2374900" y="5186363"/>
                <a:ext cx="920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38" name="Line 2102"/>
              <p:cNvSpPr>
                <a:spLocks noChangeShapeType="1"/>
              </p:cNvSpPr>
              <p:nvPr/>
            </p:nvSpPr>
            <p:spPr bwMode="auto">
              <a:xfrm flipH="1">
                <a:off x="2352675" y="5197475"/>
                <a:ext cx="22225"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39" name="Line 2103"/>
              <p:cNvSpPr>
                <a:spLocks noChangeShapeType="1"/>
              </p:cNvSpPr>
              <p:nvPr/>
            </p:nvSpPr>
            <p:spPr bwMode="auto">
              <a:xfrm flipV="1">
                <a:off x="2352675" y="5267325"/>
                <a:ext cx="22225"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40" name="Line 2104"/>
              <p:cNvSpPr>
                <a:spLocks noChangeShapeType="1"/>
              </p:cNvSpPr>
              <p:nvPr/>
            </p:nvSpPr>
            <p:spPr bwMode="auto">
              <a:xfrm flipV="1">
                <a:off x="2374900" y="5207000"/>
                <a:ext cx="68263"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41" name="Freeform 2105"/>
              <p:cNvSpPr>
                <a:spLocks/>
              </p:cNvSpPr>
              <p:nvPr/>
            </p:nvSpPr>
            <p:spPr bwMode="auto">
              <a:xfrm>
                <a:off x="1730375" y="4078288"/>
                <a:ext cx="146050" cy="71438"/>
              </a:xfrm>
              <a:custGeom>
                <a:avLst/>
                <a:gdLst>
                  <a:gd name="T0" fmla="*/ 2147483647 w 92"/>
                  <a:gd name="T1" fmla="*/ 0 h 45"/>
                  <a:gd name="T2" fmla="*/ 2147483647 w 92"/>
                  <a:gd name="T3" fmla="*/ 2147483647 h 45"/>
                  <a:gd name="T4" fmla="*/ 2147483647 w 92"/>
                  <a:gd name="T5" fmla="*/ 2147483647 h 45"/>
                  <a:gd name="T6" fmla="*/ 2147483647 w 92"/>
                  <a:gd name="T7" fmla="*/ 2147483647 h 45"/>
                  <a:gd name="T8" fmla="*/ 0 w 92"/>
                  <a:gd name="T9" fmla="*/ 2147483647 h 45"/>
                  <a:gd name="T10" fmla="*/ 2147483647 w 92"/>
                  <a:gd name="T11" fmla="*/ 0 h 45"/>
                  <a:gd name="T12" fmla="*/ 0 60000 65536"/>
                  <a:gd name="T13" fmla="*/ 0 60000 65536"/>
                  <a:gd name="T14" fmla="*/ 0 60000 65536"/>
                  <a:gd name="T15" fmla="*/ 0 60000 65536"/>
                  <a:gd name="T16" fmla="*/ 0 60000 65536"/>
                  <a:gd name="T17" fmla="*/ 0 60000 65536"/>
                  <a:gd name="T18" fmla="*/ 0 w 92"/>
                  <a:gd name="T19" fmla="*/ 0 h 45"/>
                  <a:gd name="T20" fmla="*/ 92 w 9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92" h="45">
                    <a:moveTo>
                      <a:pt x="37" y="0"/>
                    </a:moveTo>
                    <a:lnTo>
                      <a:pt x="92" y="19"/>
                    </a:lnTo>
                    <a:lnTo>
                      <a:pt x="74" y="24"/>
                    </a:lnTo>
                    <a:lnTo>
                      <a:pt x="19" y="40"/>
                    </a:lnTo>
                    <a:lnTo>
                      <a:pt x="0" y="45"/>
                    </a:lnTo>
                    <a:lnTo>
                      <a:pt x="37"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142" name="Line 2106"/>
              <p:cNvSpPr>
                <a:spLocks noChangeShapeType="1"/>
              </p:cNvSpPr>
              <p:nvPr/>
            </p:nvSpPr>
            <p:spPr bwMode="auto">
              <a:xfrm flipV="1">
                <a:off x="1847850" y="4108450"/>
                <a:ext cx="285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43" name="Line 2107"/>
              <p:cNvSpPr>
                <a:spLocks noChangeShapeType="1"/>
              </p:cNvSpPr>
              <p:nvPr/>
            </p:nvSpPr>
            <p:spPr bwMode="auto">
              <a:xfrm flipH="1" flipV="1">
                <a:off x="1789113" y="4078288"/>
                <a:ext cx="873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44" name="Line 2108"/>
              <p:cNvSpPr>
                <a:spLocks noChangeShapeType="1"/>
              </p:cNvSpPr>
              <p:nvPr/>
            </p:nvSpPr>
            <p:spPr bwMode="auto">
              <a:xfrm flipH="1">
                <a:off x="1730375" y="4078288"/>
                <a:ext cx="58738"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45" name="Line 2109"/>
              <p:cNvSpPr>
                <a:spLocks noChangeShapeType="1"/>
              </p:cNvSpPr>
              <p:nvPr/>
            </p:nvSpPr>
            <p:spPr bwMode="auto">
              <a:xfrm flipV="1">
                <a:off x="1730375" y="4141788"/>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46" name="Line 2110"/>
              <p:cNvSpPr>
                <a:spLocks noChangeShapeType="1"/>
              </p:cNvSpPr>
              <p:nvPr/>
            </p:nvSpPr>
            <p:spPr bwMode="auto">
              <a:xfrm flipV="1">
                <a:off x="1760538" y="4116388"/>
                <a:ext cx="8731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47" name="Freeform 2111"/>
              <p:cNvSpPr>
                <a:spLocks/>
              </p:cNvSpPr>
              <p:nvPr/>
            </p:nvSpPr>
            <p:spPr bwMode="auto">
              <a:xfrm>
                <a:off x="4408488" y="6138863"/>
                <a:ext cx="55563" cy="150813"/>
              </a:xfrm>
              <a:custGeom>
                <a:avLst/>
                <a:gdLst>
                  <a:gd name="T0" fmla="*/ 2147483647 w 35"/>
                  <a:gd name="T1" fmla="*/ 0 h 95"/>
                  <a:gd name="T2" fmla="*/ 2147483647 w 35"/>
                  <a:gd name="T3" fmla="*/ 2147483647 h 95"/>
                  <a:gd name="T4" fmla="*/ 2147483647 w 35"/>
                  <a:gd name="T5" fmla="*/ 2147483647 h 95"/>
                  <a:gd name="T6" fmla="*/ 2147483647 w 35"/>
                  <a:gd name="T7" fmla="*/ 2147483647 h 95"/>
                  <a:gd name="T8" fmla="*/ 0 w 35"/>
                  <a:gd name="T9" fmla="*/ 2147483647 h 95"/>
                  <a:gd name="T10" fmla="*/ 2147483647 w 35"/>
                  <a:gd name="T11" fmla="*/ 0 h 95"/>
                  <a:gd name="T12" fmla="*/ 0 60000 65536"/>
                  <a:gd name="T13" fmla="*/ 0 60000 65536"/>
                  <a:gd name="T14" fmla="*/ 0 60000 65536"/>
                  <a:gd name="T15" fmla="*/ 0 60000 65536"/>
                  <a:gd name="T16" fmla="*/ 0 60000 65536"/>
                  <a:gd name="T17" fmla="*/ 0 60000 65536"/>
                  <a:gd name="T18" fmla="*/ 0 w 35"/>
                  <a:gd name="T19" fmla="*/ 0 h 95"/>
                  <a:gd name="T20" fmla="*/ 35 w 35"/>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5" h="95">
                    <a:moveTo>
                      <a:pt x="35" y="0"/>
                    </a:moveTo>
                    <a:lnTo>
                      <a:pt x="34" y="18"/>
                    </a:lnTo>
                    <a:lnTo>
                      <a:pt x="31" y="76"/>
                    </a:lnTo>
                    <a:lnTo>
                      <a:pt x="31" y="95"/>
                    </a:lnTo>
                    <a:lnTo>
                      <a:pt x="0" y="45"/>
                    </a:lnTo>
                    <a:lnTo>
                      <a:pt x="35"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148" name="Line 2112"/>
              <p:cNvSpPr>
                <a:spLocks noChangeShapeType="1"/>
              </p:cNvSpPr>
              <p:nvPr/>
            </p:nvSpPr>
            <p:spPr bwMode="auto">
              <a:xfrm flipV="1">
                <a:off x="4462463" y="6138863"/>
                <a:ext cx="158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49" name="Line 2113"/>
              <p:cNvSpPr>
                <a:spLocks noChangeShapeType="1"/>
              </p:cNvSpPr>
              <p:nvPr/>
            </p:nvSpPr>
            <p:spPr bwMode="auto">
              <a:xfrm flipH="1">
                <a:off x="4408488" y="6138863"/>
                <a:ext cx="55563"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50" name="Line 2114"/>
              <p:cNvSpPr>
                <a:spLocks noChangeShapeType="1"/>
              </p:cNvSpPr>
              <p:nvPr/>
            </p:nvSpPr>
            <p:spPr bwMode="auto">
              <a:xfrm>
                <a:off x="4408488" y="6210300"/>
                <a:ext cx="49213"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51" name="Line 2115"/>
              <p:cNvSpPr>
                <a:spLocks noChangeShapeType="1"/>
              </p:cNvSpPr>
              <p:nvPr/>
            </p:nvSpPr>
            <p:spPr bwMode="auto">
              <a:xfrm flipV="1">
                <a:off x="4457700" y="6259513"/>
                <a:ext cx="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52" name="Line 2116"/>
              <p:cNvSpPr>
                <a:spLocks noChangeShapeType="1"/>
              </p:cNvSpPr>
              <p:nvPr/>
            </p:nvSpPr>
            <p:spPr bwMode="auto">
              <a:xfrm flipV="1">
                <a:off x="4457700" y="6167438"/>
                <a:ext cx="47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53" name="Freeform 2117"/>
              <p:cNvSpPr>
                <a:spLocks/>
              </p:cNvSpPr>
              <p:nvPr/>
            </p:nvSpPr>
            <p:spPr bwMode="auto">
              <a:xfrm>
                <a:off x="6627813" y="5241925"/>
                <a:ext cx="111125" cy="104775"/>
              </a:xfrm>
              <a:custGeom>
                <a:avLst/>
                <a:gdLst>
                  <a:gd name="T0" fmla="*/ 0 w 70"/>
                  <a:gd name="T1" fmla="*/ 0 h 66"/>
                  <a:gd name="T2" fmla="*/ 2147483647 w 70"/>
                  <a:gd name="T3" fmla="*/ 2147483647 h 66"/>
                  <a:gd name="T4" fmla="*/ 2147483647 w 70"/>
                  <a:gd name="T5" fmla="*/ 2147483647 h 66"/>
                  <a:gd name="T6" fmla="*/ 2147483647 w 70"/>
                  <a:gd name="T7" fmla="*/ 2147483647 h 66"/>
                  <a:gd name="T8" fmla="*/ 2147483647 w 70"/>
                  <a:gd name="T9" fmla="*/ 2147483647 h 66"/>
                  <a:gd name="T10" fmla="*/ 0 w 70"/>
                  <a:gd name="T11" fmla="*/ 0 h 66"/>
                  <a:gd name="T12" fmla="*/ 0 60000 65536"/>
                  <a:gd name="T13" fmla="*/ 0 60000 65536"/>
                  <a:gd name="T14" fmla="*/ 0 60000 65536"/>
                  <a:gd name="T15" fmla="*/ 0 60000 65536"/>
                  <a:gd name="T16" fmla="*/ 0 60000 65536"/>
                  <a:gd name="T17" fmla="*/ 0 60000 65536"/>
                  <a:gd name="T18" fmla="*/ 0 w 70"/>
                  <a:gd name="T19" fmla="*/ 0 h 66"/>
                  <a:gd name="T20" fmla="*/ 70 w 7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70" h="66">
                    <a:moveTo>
                      <a:pt x="0" y="0"/>
                    </a:moveTo>
                    <a:lnTo>
                      <a:pt x="14" y="14"/>
                    </a:lnTo>
                    <a:lnTo>
                      <a:pt x="56" y="53"/>
                    </a:lnTo>
                    <a:lnTo>
                      <a:pt x="70" y="66"/>
                    </a:lnTo>
                    <a:lnTo>
                      <a:pt x="13" y="57"/>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154" name="Line 2118"/>
              <p:cNvSpPr>
                <a:spLocks noChangeShapeType="1"/>
              </p:cNvSpPr>
              <p:nvPr/>
            </p:nvSpPr>
            <p:spPr bwMode="auto">
              <a:xfrm flipH="1" flipV="1">
                <a:off x="6627813" y="5241925"/>
                <a:ext cx="22225"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55" name="Line 2119"/>
              <p:cNvSpPr>
                <a:spLocks noChangeShapeType="1"/>
              </p:cNvSpPr>
              <p:nvPr/>
            </p:nvSpPr>
            <p:spPr bwMode="auto">
              <a:xfrm>
                <a:off x="6627813" y="5241925"/>
                <a:ext cx="2063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56" name="Line 2120"/>
              <p:cNvSpPr>
                <a:spLocks noChangeShapeType="1"/>
              </p:cNvSpPr>
              <p:nvPr/>
            </p:nvSpPr>
            <p:spPr bwMode="auto">
              <a:xfrm>
                <a:off x="6648450" y="5332413"/>
                <a:ext cx="904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57" name="Line 2121"/>
              <p:cNvSpPr>
                <a:spLocks noChangeShapeType="1"/>
              </p:cNvSpPr>
              <p:nvPr/>
            </p:nvSpPr>
            <p:spPr bwMode="auto">
              <a:xfrm flipH="1" flipV="1">
                <a:off x="6716713" y="5326063"/>
                <a:ext cx="22225"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58" name="Line 2122"/>
              <p:cNvSpPr>
                <a:spLocks noChangeShapeType="1"/>
              </p:cNvSpPr>
              <p:nvPr/>
            </p:nvSpPr>
            <p:spPr bwMode="auto">
              <a:xfrm flipH="1" flipV="1">
                <a:off x="6650038" y="5264150"/>
                <a:ext cx="66675"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59" name="Freeform 2123"/>
              <p:cNvSpPr>
                <a:spLocks/>
              </p:cNvSpPr>
              <p:nvPr/>
            </p:nvSpPr>
            <p:spPr bwMode="auto">
              <a:xfrm>
                <a:off x="5881688" y="722313"/>
                <a:ext cx="80963" cy="134938"/>
              </a:xfrm>
              <a:custGeom>
                <a:avLst/>
                <a:gdLst>
                  <a:gd name="T0" fmla="*/ 2147483647 w 51"/>
                  <a:gd name="T1" fmla="*/ 0 h 85"/>
                  <a:gd name="T2" fmla="*/ 2147483647 w 51"/>
                  <a:gd name="T3" fmla="*/ 2147483647 h 85"/>
                  <a:gd name="T4" fmla="*/ 0 w 51"/>
                  <a:gd name="T5" fmla="*/ 2147483647 h 85"/>
                  <a:gd name="T6" fmla="*/ 2147483647 w 51"/>
                  <a:gd name="T7" fmla="*/ 2147483647 h 85"/>
                  <a:gd name="T8" fmla="*/ 2147483647 w 51"/>
                  <a:gd name="T9" fmla="*/ 2147483647 h 85"/>
                  <a:gd name="T10" fmla="*/ 2147483647 w 51"/>
                  <a:gd name="T11" fmla="*/ 0 h 85"/>
                  <a:gd name="T12" fmla="*/ 0 60000 65536"/>
                  <a:gd name="T13" fmla="*/ 0 60000 65536"/>
                  <a:gd name="T14" fmla="*/ 0 60000 65536"/>
                  <a:gd name="T15" fmla="*/ 0 60000 65536"/>
                  <a:gd name="T16" fmla="*/ 0 60000 65536"/>
                  <a:gd name="T17" fmla="*/ 0 60000 65536"/>
                  <a:gd name="T18" fmla="*/ 0 w 51"/>
                  <a:gd name="T19" fmla="*/ 0 h 85"/>
                  <a:gd name="T20" fmla="*/ 51 w 51"/>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51" h="85">
                    <a:moveTo>
                      <a:pt x="44" y="0"/>
                    </a:moveTo>
                    <a:lnTo>
                      <a:pt x="51" y="59"/>
                    </a:lnTo>
                    <a:lnTo>
                      <a:pt x="0" y="85"/>
                    </a:lnTo>
                    <a:lnTo>
                      <a:pt x="9" y="68"/>
                    </a:lnTo>
                    <a:lnTo>
                      <a:pt x="35" y="17"/>
                    </a:lnTo>
                    <a:lnTo>
                      <a:pt x="44"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160" name="Line 2124"/>
              <p:cNvSpPr>
                <a:spLocks noChangeShapeType="1"/>
              </p:cNvSpPr>
              <p:nvPr/>
            </p:nvSpPr>
            <p:spPr bwMode="auto">
              <a:xfrm flipH="1">
                <a:off x="5881688" y="830263"/>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61" name="Line 2125"/>
              <p:cNvSpPr>
                <a:spLocks noChangeShapeType="1"/>
              </p:cNvSpPr>
              <p:nvPr/>
            </p:nvSpPr>
            <p:spPr bwMode="auto">
              <a:xfrm flipV="1">
                <a:off x="5881688" y="815975"/>
                <a:ext cx="80963" cy="412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62" name="Line 2126"/>
              <p:cNvSpPr>
                <a:spLocks noChangeShapeType="1"/>
              </p:cNvSpPr>
              <p:nvPr/>
            </p:nvSpPr>
            <p:spPr bwMode="auto">
              <a:xfrm flipH="1" flipV="1">
                <a:off x="5951538" y="722313"/>
                <a:ext cx="11113"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63" name="Line 2127"/>
              <p:cNvSpPr>
                <a:spLocks noChangeShapeType="1"/>
              </p:cNvSpPr>
              <p:nvPr/>
            </p:nvSpPr>
            <p:spPr bwMode="auto">
              <a:xfrm flipH="1">
                <a:off x="5937250" y="722313"/>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64" name="Line 2128"/>
              <p:cNvSpPr>
                <a:spLocks noChangeShapeType="1"/>
              </p:cNvSpPr>
              <p:nvPr/>
            </p:nvSpPr>
            <p:spPr bwMode="auto">
              <a:xfrm flipH="1">
                <a:off x="5895975" y="749300"/>
                <a:ext cx="41275"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65" name="Freeform 2129"/>
              <p:cNvSpPr>
                <a:spLocks/>
              </p:cNvSpPr>
              <p:nvPr/>
            </p:nvSpPr>
            <p:spPr bwMode="auto">
              <a:xfrm>
                <a:off x="5430838" y="522288"/>
                <a:ext cx="71438" cy="146050"/>
              </a:xfrm>
              <a:custGeom>
                <a:avLst/>
                <a:gdLst>
                  <a:gd name="T0" fmla="*/ 2147483647 w 45"/>
                  <a:gd name="T1" fmla="*/ 0 h 92"/>
                  <a:gd name="T2" fmla="*/ 2147483647 w 45"/>
                  <a:gd name="T3" fmla="*/ 2147483647 h 92"/>
                  <a:gd name="T4" fmla="*/ 0 w 45"/>
                  <a:gd name="T5" fmla="*/ 2147483647 h 92"/>
                  <a:gd name="T6" fmla="*/ 2147483647 w 45"/>
                  <a:gd name="T7" fmla="*/ 2147483647 h 92"/>
                  <a:gd name="T8" fmla="*/ 2147483647 w 45"/>
                  <a:gd name="T9" fmla="*/ 2147483647 h 92"/>
                  <a:gd name="T10" fmla="*/ 2147483647 w 45"/>
                  <a:gd name="T11" fmla="*/ 0 h 92"/>
                  <a:gd name="T12" fmla="*/ 0 60000 65536"/>
                  <a:gd name="T13" fmla="*/ 0 60000 65536"/>
                  <a:gd name="T14" fmla="*/ 0 60000 65536"/>
                  <a:gd name="T15" fmla="*/ 0 60000 65536"/>
                  <a:gd name="T16" fmla="*/ 0 60000 65536"/>
                  <a:gd name="T17" fmla="*/ 0 60000 65536"/>
                  <a:gd name="T18" fmla="*/ 0 w 45"/>
                  <a:gd name="T19" fmla="*/ 0 h 92"/>
                  <a:gd name="T20" fmla="*/ 45 w 45"/>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45" h="92">
                    <a:moveTo>
                      <a:pt x="30" y="0"/>
                    </a:moveTo>
                    <a:lnTo>
                      <a:pt x="45" y="57"/>
                    </a:lnTo>
                    <a:lnTo>
                      <a:pt x="0" y="92"/>
                    </a:lnTo>
                    <a:lnTo>
                      <a:pt x="6" y="74"/>
                    </a:lnTo>
                    <a:lnTo>
                      <a:pt x="23" y="19"/>
                    </a:lnTo>
                    <a:lnTo>
                      <a:pt x="30"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166" name="Line 2130"/>
              <p:cNvSpPr>
                <a:spLocks noChangeShapeType="1"/>
              </p:cNvSpPr>
              <p:nvPr/>
            </p:nvSpPr>
            <p:spPr bwMode="auto">
              <a:xfrm flipH="1">
                <a:off x="5430838" y="639763"/>
                <a:ext cx="952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67" name="Line 2131"/>
              <p:cNvSpPr>
                <a:spLocks noChangeShapeType="1"/>
              </p:cNvSpPr>
              <p:nvPr/>
            </p:nvSpPr>
            <p:spPr bwMode="auto">
              <a:xfrm flipV="1">
                <a:off x="5430838" y="612775"/>
                <a:ext cx="71438"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68" name="Line 2132"/>
              <p:cNvSpPr>
                <a:spLocks noChangeShapeType="1"/>
              </p:cNvSpPr>
              <p:nvPr/>
            </p:nvSpPr>
            <p:spPr bwMode="auto">
              <a:xfrm flipH="1" flipV="1">
                <a:off x="5478463" y="522288"/>
                <a:ext cx="23813"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69" name="Line 2133"/>
              <p:cNvSpPr>
                <a:spLocks noChangeShapeType="1"/>
              </p:cNvSpPr>
              <p:nvPr/>
            </p:nvSpPr>
            <p:spPr bwMode="auto">
              <a:xfrm flipH="1">
                <a:off x="5467350" y="522288"/>
                <a:ext cx="111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70" name="Line 2134"/>
              <p:cNvSpPr>
                <a:spLocks noChangeShapeType="1"/>
              </p:cNvSpPr>
              <p:nvPr/>
            </p:nvSpPr>
            <p:spPr bwMode="auto">
              <a:xfrm flipH="1">
                <a:off x="5440363" y="552450"/>
                <a:ext cx="2698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71" name="Freeform 2135"/>
              <p:cNvSpPr>
                <a:spLocks/>
              </p:cNvSpPr>
              <p:nvPr/>
            </p:nvSpPr>
            <p:spPr bwMode="auto">
              <a:xfrm>
                <a:off x="4459288" y="384175"/>
                <a:ext cx="53975" cy="150813"/>
              </a:xfrm>
              <a:custGeom>
                <a:avLst/>
                <a:gdLst>
                  <a:gd name="T0" fmla="*/ 0 w 34"/>
                  <a:gd name="T1" fmla="*/ 0 h 95"/>
                  <a:gd name="T2" fmla="*/ 2147483647 w 34"/>
                  <a:gd name="T3" fmla="*/ 2147483647 h 95"/>
                  <a:gd name="T4" fmla="*/ 2147483647 w 34"/>
                  <a:gd name="T5" fmla="*/ 2147483647 h 95"/>
                  <a:gd name="T6" fmla="*/ 2147483647 w 34"/>
                  <a:gd name="T7" fmla="*/ 2147483647 h 95"/>
                  <a:gd name="T8" fmla="*/ 0 w 34"/>
                  <a:gd name="T9" fmla="*/ 2147483647 h 95"/>
                  <a:gd name="T10" fmla="*/ 0 w 34"/>
                  <a:gd name="T11" fmla="*/ 0 h 95"/>
                  <a:gd name="T12" fmla="*/ 0 60000 65536"/>
                  <a:gd name="T13" fmla="*/ 0 60000 65536"/>
                  <a:gd name="T14" fmla="*/ 0 60000 65536"/>
                  <a:gd name="T15" fmla="*/ 0 60000 65536"/>
                  <a:gd name="T16" fmla="*/ 0 60000 65536"/>
                  <a:gd name="T17" fmla="*/ 0 60000 65536"/>
                  <a:gd name="T18" fmla="*/ 0 w 34"/>
                  <a:gd name="T19" fmla="*/ 0 h 95"/>
                  <a:gd name="T20" fmla="*/ 34 w 3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4" h="95">
                    <a:moveTo>
                      <a:pt x="0" y="0"/>
                    </a:moveTo>
                    <a:lnTo>
                      <a:pt x="34" y="47"/>
                    </a:lnTo>
                    <a:lnTo>
                      <a:pt x="4" y="95"/>
                    </a:lnTo>
                    <a:lnTo>
                      <a:pt x="3" y="77"/>
                    </a:lnTo>
                    <a:lnTo>
                      <a:pt x="0" y="19"/>
                    </a:lnTo>
                    <a:lnTo>
                      <a:pt x="0"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172" name="Line 2136"/>
              <p:cNvSpPr>
                <a:spLocks noChangeShapeType="1"/>
              </p:cNvSpPr>
              <p:nvPr/>
            </p:nvSpPr>
            <p:spPr bwMode="auto">
              <a:xfrm>
                <a:off x="4464050" y="506413"/>
                <a:ext cx="158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73" name="Line 2137"/>
              <p:cNvSpPr>
                <a:spLocks noChangeShapeType="1"/>
              </p:cNvSpPr>
              <p:nvPr/>
            </p:nvSpPr>
            <p:spPr bwMode="auto">
              <a:xfrm flipV="1">
                <a:off x="4465638" y="458788"/>
                <a:ext cx="47625" cy="762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74" name="Line 2138"/>
              <p:cNvSpPr>
                <a:spLocks noChangeShapeType="1"/>
              </p:cNvSpPr>
              <p:nvPr/>
            </p:nvSpPr>
            <p:spPr bwMode="auto">
              <a:xfrm flipH="1" flipV="1">
                <a:off x="4459288" y="384175"/>
                <a:ext cx="53975"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75" name="Line 2139"/>
              <p:cNvSpPr>
                <a:spLocks noChangeShapeType="1"/>
              </p:cNvSpPr>
              <p:nvPr/>
            </p:nvSpPr>
            <p:spPr bwMode="auto">
              <a:xfrm>
                <a:off x="4459288" y="384175"/>
                <a:ext cx="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76" name="Line 2140"/>
              <p:cNvSpPr>
                <a:spLocks noChangeShapeType="1"/>
              </p:cNvSpPr>
              <p:nvPr/>
            </p:nvSpPr>
            <p:spPr bwMode="auto">
              <a:xfrm>
                <a:off x="4459288" y="414338"/>
                <a:ext cx="47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77" name="Freeform 2141"/>
              <p:cNvSpPr>
                <a:spLocks/>
              </p:cNvSpPr>
              <p:nvPr/>
            </p:nvSpPr>
            <p:spPr bwMode="auto">
              <a:xfrm>
                <a:off x="6091238" y="854075"/>
                <a:ext cx="85725" cy="128588"/>
              </a:xfrm>
              <a:custGeom>
                <a:avLst/>
                <a:gdLst>
                  <a:gd name="T0" fmla="*/ 2147483647 w 54"/>
                  <a:gd name="T1" fmla="*/ 0 h 81"/>
                  <a:gd name="T2" fmla="*/ 2147483647 w 54"/>
                  <a:gd name="T3" fmla="*/ 2147483647 h 81"/>
                  <a:gd name="T4" fmla="*/ 0 w 54"/>
                  <a:gd name="T5" fmla="*/ 2147483647 h 81"/>
                  <a:gd name="T6" fmla="*/ 2147483647 w 54"/>
                  <a:gd name="T7" fmla="*/ 2147483647 h 81"/>
                  <a:gd name="T8" fmla="*/ 2147483647 w 54"/>
                  <a:gd name="T9" fmla="*/ 2147483647 h 81"/>
                  <a:gd name="T10" fmla="*/ 2147483647 w 54"/>
                  <a:gd name="T11" fmla="*/ 0 h 81"/>
                  <a:gd name="T12" fmla="*/ 0 60000 65536"/>
                  <a:gd name="T13" fmla="*/ 0 60000 65536"/>
                  <a:gd name="T14" fmla="*/ 0 60000 65536"/>
                  <a:gd name="T15" fmla="*/ 0 60000 65536"/>
                  <a:gd name="T16" fmla="*/ 0 60000 65536"/>
                  <a:gd name="T17" fmla="*/ 0 60000 65536"/>
                  <a:gd name="T18" fmla="*/ 0 w 54"/>
                  <a:gd name="T19" fmla="*/ 0 h 81"/>
                  <a:gd name="T20" fmla="*/ 54 w 54"/>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4" h="81">
                    <a:moveTo>
                      <a:pt x="52" y="0"/>
                    </a:moveTo>
                    <a:lnTo>
                      <a:pt x="54" y="59"/>
                    </a:lnTo>
                    <a:lnTo>
                      <a:pt x="0" y="81"/>
                    </a:lnTo>
                    <a:lnTo>
                      <a:pt x="10" y="64"/>
                    </a:lnTo>
                    <a:lnTo>
                      <a:pt x="42" y="15"/>
                    </a:lnTo>
                    <a:lnTo>
                      <a:pt x="52"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178" name="Line 2142"/>
              <p:cNvSpPr>
                <a:spLocks noChangeShapeType="1"/>
              </p:cNvSpPr>
              <p:nvPr/>
            </p:nvSpPr>
            <p:spPr bwMode="auto">
              <a:xfrm flipH="1">
                <a:off x="6091238" y="955675"/>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79" name="Line 2143"/>
              <p:cNvSpPr>
                <a:spLocks noChangeShapeType="1"/>
              </p:cNvSpPr>
              <p:nvPr/>
            </p:nvSpPr>
            <p:spPr bwMode="auto">
              <a:xfrm flipV="1">
                <a:off x="6091238" y="947738"/>
                <a:ext cx="85725"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80" name="Line 2144"/>
              <p:cNvSpPr>
                <a:spLocks noChangeShapeType="1"/>
              </p:cNvSpPr>
              <p:nvPr/>
            </p:nvSpPr>
            <p:spPr bwMode="auto">
              <a:xfrm flipH="1" flipV="1">
                <a:off x="6173788" y="854075"/>
                <a:ext cx="3175"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81" name="Line 2145"/>
              <p:cNvSpPr>
                <a:spLocks noChangeShapeType="1"/>
              </p:cNvSpPr>
              <p:nvPr/>
            </p:nvSpPr>
            <p:spPr bwMode="auto">
              <a:xfrm flipH="1">
                <a:off x="6157913" y="854075"/>
                <a:ext cx="15875"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82" name="Line 2146"/>
              <p:cNvSpPr>
                <a:spLocks noChangeShapeType="1"/>
              </p:cNvSpPr>
              <p:nvPr/>
            </p:nvSpPr>
            <p:spPr bwMode="auto">
              <a:xfrm flipH="1">
                <a:off x="6107113" y="877888"/>
                <a:ext cx="50800"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83" name="Freeform 2147"/>
              <p:cNvSpPr>
                <a:spLocks/>
              </p:cNvSpPr>
              <p:nvPr/>
            </p:nvSpPr>
            <p:spPr bwMode="auto">
              <a:xfrm>
                <a:off x="5195888" y="454025"/>
                <a:ext cx="66675" cy="150813"/>
              </a:xfrm>
              <a:custGeom>
                <a:avLst/>
                <a:gdLst>
                  <a:gd name="T0" fmla="*/ 2147483647 w 42"/>
                  <a:gd name="T1" fmla="*/ 0 h 95"/>
                  <a:gd name="T2" fmla="*/ 2147483647 w 42"/>
                  <a:gd name="T3" fmla="*/ 2147483647 h 95"/>
                  <a:gd name="T4" fmla="*/ 0 w 42"/>
                  <a:gd name="T5" fmla="*/ 2147483647 h 95"/>
                  <a:gd name="T6" fmla="*/ 2147483647 w 42"/>
                  <a:gd name="T7" fmla="*/ 2147483647 h 95"/>
                  <a:gd name="T8" fmla="*/ 2147483647 w 42"/>
                  <a:gd name="T9" fmla="*/ 2147483647 h 95"/>
                  <a:gd name="T10" fmla="*/ 2147483647 w 42"/>
                  <a:gd name="T11" fmla="*/ 0 h 95"/>
                  <a:gd name="T12" fmla="*/ 0 60000 65536"/>
                  <a:gd name="T13" fmla="*/ 0 60000 65536"/>
                  <a:gd name="T14" fmla="*/ 0 60000 65536"/>
                  <a:gd name="T15" fmla="*/ 0 60000 65536"/>
                  <a:gd name="T16" fmla="*/ 0 60000 65536"/>
                  <a:gd name="T17" fmla="*/ 0 60000 65536"/>
                  <a:gd name="T18" fmla="*/ 0 w 42"/>
                  <a:gd name="T19" fmla="*/ 0 h 95"/>
                  <a:gd name="T20" fmla="*/ 42 w 42"/>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42" h="95">
                    <a:moveTo>
                      <a:pt x="21" y="0"/>
                    </a:moveTo>
                    <a:lnTo>
                      <a:pt x="42" y="55"/>
                    </a:lnTo>
                    <a:lnTo>
                      <a:pt x="0" y="95"/>
                    </a:lnTo>
                    <a:lnTo>
                      <a:pt x="4" y="76"/>
                    </a:lnTo>
                    <a:lnTo>
                      <a:pt x="17" y="20"/>
                    </a:lnTo>
                    <a:lnTo>
                      <a:pt x="21"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184" name="Line 2148"/>
              <p:cNvSpPr>
                <a:spLocks noChangeShapeType="1"/>
              </p:cNvSpPr>
              <p:nvPr/>
            </p:nvSpPr>
            <p:spPr bwMode="auto">
              <a:xfrm flipH="1">
                <a:off x="5195888" y="574675"/>
                <a:ext cx="635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85" name="Line 2149"/>
              <p:cNvSpPr>
                <a:spLocks noChangeShapeType="1"/>
              </p:cNvSpPr>
              <p:nvPr/>
            </p:nvSpPr>
            <p:spPr bwMode="auto">
              <a:xfrm flipV="1">
                <a:off x="5195888" y="541338"/>
                <a:ext cx="66675"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86" name="Line 2150"/>
              <p:cNvSpPr>
                <a:spLocks noChangeShapeType="1"/>
              </p:cNvSpPr>
              <p:nvPr/>
            </p:nvSpPr>
            <p:spPr bwMode="auto">
              <a:xfrm flipH="1" flipV="1">
                <a:off x="5229225" y="454025"/>
                <a:ext cx="3333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87" name="Line 2151"/>
              <p:cNvSpPr>
                <a:spLocks noChangeShapeType="1"/>
              </p:cNvSpPr>
              <p:nvPr/>
            </p:nvSpPr>
            <p:spPr bwMode="auto">
              <a:xfrm flipH="1">
                <a:off x="5222875" y="454025"/>
                <a:ext cx="635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88" name="Line 2152"/>
              <p:cNvSpPr>
                <a:spLocks noChangeShapeType="1"/>
              </p:cNvSpPr>
              <p:nvPr/>
            </p:nvSpPr>
            <p:spPr bwMode="auto">
              <a:xfrm flipH="1">
                <a:off x="5202238" y="485775"/>
                <a:ext cx="2063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89" name="Freeform 2153"/>
              <p:cNvSpPr>
                <a:spLocks/>
              </p:cNvSpPr>
              <p:nvPr/>
            </p:nvSpPr>
            <p:spPr bwMode="auto">
              <a:xfrm>
                <a:off x="3248025" y="5849938"/>
                <a:ext cx="79375" cy="134938"/>
              </a:xfrm>
              <a:custGeom>
                <a:avLst/>
                <a:gdLst>
                  <a:gd name="T0" fmla="*/ 2147483647 w 50"/>
                  <a:gd name="T1" fmla="*/ 0 h 85"/>
                  <a:gd name="T2" fmla="*/ 2147483647 w 50"/>
                  <a:gd name="T3" fmla="*/ 2147483647 h 85"/>
                  <a:gd name="T4" fmla="*/ 2147483647 w 50"/>
                  <a:gd name="T5" fmla="*/ 2147483647 h 85"/>
                  <a:gd name="T6" fmla="*/ 2147483647 w 50"/>
                  <a:gd name="T7" fmla="*/ 2147483647 h 85"/>
                  <a:gd name="T8" fmla="*/ 0 w 50"/>
                  <a:gd name="T9" fmla="*/ 2147483647 h 85"/>
                  <a:gd name="T10" fmla="*/ 2147483647 w 50"/>
                  <a:gd name="T11" fmla="*/ 0 h 85"/>
                  <a:gd name="T12" fmla="*/ 0 60000 65536"/>
                  <a:gd name="T13" fmla="*/ 0 60000 65536"/>
                  <a:gd name="T14" fmla="*/ 0 60000 65536"/>
                  <a:gd name="T15" fmla="*/ 0 60000 65536"/>
                  <a:gd name="T16" fmla="*/ 0 60000 65536"/>
                  <a:gd name="T17" fmla="*/ 0 60000 65536"/>
                  <a:gd name="T18" fmla="*/ 0 w 50"/>
                  <a:gd name="T19" fmla="*/ 0 h 85"/>
                  <a:gd name="T20" fmla="*/ 50 w 50"/>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50" h="85">
                    <a:moveTo>
                      <a:pt x="50" y="0"/>
                    </a:moveTo>
                    <a:lnTo>
                      <a:pt x="42" y="17"/>
                    </a:lnTo>
                    <a:lnTo>
                      <a:pt x="16" y="68"/>
                    </a:lnTo>
                    <a:lnTo>
                      <a:pt x="8" y="85"/>
                    </a:lnTo>
                    <a:lnTo>
                      <a:pt x="0" y="27"/>
                    </a:lnTo>
                    <a:lnTo>
                      <a:pt x="50"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190" name="Line 2154"/>
              <p:cNvSpPr>
                <a:spLocks noChangeShapeType="1"/>
              </p:cNvSpPr>
              <p:nvPr/>
            </p:nvSpPr>
            <p:spPr bwMode="auto">
              <a:xfrm flipV="1">
                <a:off x="3314700" y="5849938"/>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91" name="Line 2155"/>
              <p:cNvSpPr>
                <a:spLocks noChangeShapeType="1"/>
              </p:cNvSpPr>
              <p:nvPr/>
            </p:nvSpPr>
            <p:spPr bwMode="auto">
              <a:xfrm flipH="1">
                <a:off x="3248025" y="5849938"/>
                <a:ext cx="79375" cy="428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92" name="Line 2156"/>
              <p:cNvSpPr>
                <a:spLocks noChangeShapeType="1"/>
              </p:cNvSpPr>
              <p:nvPr/>
            </p:nvSpPr>
            <p:spPr bwMode="auto">
              <a:xfrm>
                <a:off x="3248025" y="5892800"/>
                <a:ext cx="1270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93" name="Line 2157"/>
              <p:cNvSpPr>
                <a:spLocks noChangeShapeType="1"/>
              </p:cNvSpPr>
              <p:nvPr/>
            </p:nvSpPr>
            <p:spPr bwMode="auto">
              <a:xfrm flipV="1">
                <a:off x="3260725" y="5957888"/>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94" name="Line 2158"/>
              <p:cNvSpPr>
                <a:spLocks noChangeShapeType="1"/>
              </p:cNvSpPr>
              <p:nvPr/>
            </p:nvSpPr>
            <p:spPr bwMode="auto">
              <a:xfrm flipV="1">
                <a:off x="3273425" y="5876925"/>
                <a:ext cx="41275"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95" name="Freeform 2159"/>
              <p:cNvSpPr>
                <a:spLocks/>
              </p:cNvSpPr>
              <p:nvPr/>
            </p:nvSpPr>
            <p:spPr bwMode="auto">
              <a:xfrm>
                <a:off x="2994025" y="5710238"/>
                <a:ext cx="85725" cy="128588"/>
              </a:xfrm>
              <a:custGeom>
                <a:avLst/>
                <a:gdLst>
                  <a:gd name="T0" fmla="*/ 2147483647 w 54"/>
                  <a:gd name="T1" fmla="*/ 0 h 81"/>
                  <a:gd name="T2" fmla="*/ 2147483647 w 54"/>
                  <a:gd name="T3" fmla="*/ 2147483647 h 81"/>
                  <a:gd name="T4" fmla="*/ 2147483647 w 54"/>
                  <a:gd name="T5" fmla="*/ 2147483647 h 81"/>
                  <a:gd name="T6" fmla="*/ 2147483647 w 54"/>
                  <a:gd name="T7" fmla="*/ 2147483647 h 81"/>
                  <a:gd name="T8" fmla="*/ 0 w 54"/>
                  <a:gd name="T9" fmla="*/ 2147483647 h 81"/>
                  <a:gd name="T10" fmla="*/ 2147483647 w 54"/>
                  <a:gd name="T11" fmla="*/ 0 h 81"/>
                  <a:gd name="T12" fmla="*/ 0 60000 65536"/>
                  <a:gd name="T13" fmla="*/ 0 60000 65536"/>
                  <a:gd name="T14" fmla="*/ 0 60000 65536"/>
                  <a:gd name="T15" fmla="*/ 0 60000 65536"/>
                  <a:gd name="T16" fmla="*/ 0 60000 65536"/>
                  <a:gd name="T17" fmla="*/ 0 60000 65536"/>
                  <a:gd name="T18" fmla="*/ 0 w 54"/>
                  <a:gd name="T19" fmla="*/ 0 h 81"/>
                  <a:gd name="T20" fmla="*/ 54 w 54"/>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4" h="81">
                    <a:moveTo>
                      <a:pt x="54" y="0"/>
                    </a:moveTo>
                    <a:lnTo>
                      <a:pt x="44" y="16"/>
                    </a:lnTo>
                    <a:lnTo>
                      <a:pt x="12" y="64"/>
                    </a:lnTo>
                    <a:lnTo>
                      <a:pt x="2" y="81"/>
                    </a:lnTo>
                    <a:lnTo>
                      <a:pt x="0" y="22"/>
                    </a:lnTo>
                    <a:lnTo>
                      <a:pt x="54"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196" name="Line 2160"/>
              <p:cNvSpPr>
                <a:spLocks noChangeShapeType="1"/>
              </p:cNvSpPr>
              <p:nvPr/>
            </p:nvSpPr>
            <p:spPr bwMode="auto">
              <a:xfrm flipV="1">
                <a:off x="3063875" y="5710238"/>
                <a:ext cx="15875"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97" name="Line 2161"/>
              <p:cNvSpPr>
                <a:spLocks noChangeShapeType="1"/>
              </p:cNvSpPr>
              <p:nvPr/>
            </p:nvSpPr>
            <p:spPr bwMode="auto">
              <a:xfrm flipH="1">
                <a:off x="2994025" y="5710238"/>
                <a:ext cx="85725"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98" name="Line 2162"/>
              <p:cNvSpPr>
                <a:spLocks noChangeShapeType="1"/>
              </p:cNvSpPr>
              <p:nvPr/>
            </p:nvSpPr>
            <p:spPr bwMode="auto">
              <a:xfrm>
                <a:off x="2994025" y="5745163"/>
                <a:ext cx="3175" cy="936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199" name="Line 2163"/>
              <p:cNvSpPr>
                <a:spLocks noChangeShapeType="1"/>
              </p:cNvSpPr>
              <p:nvPr/>
            </p:nvSpPr>
            <p:spPr bwMode="auto">
              <a:xfrm flipV="1">
                <a:off x="2997200" y="5811838"/>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00" name="Line 2164"/>
              <p:cNvSpPr>
                <a:spLocks noChangeShapeType="1"/>
              </p:cNvSpPr>
              <p:nvPr/>
            </p:nvSpPr>
            <p:spPr bwMode="auto">
              <a:xfrm flipV="1">
                <a:off x="3013075" y="5735638"/>
                <a:ext cx="50800" cy="762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01" name="Freeform 2165"/>
              <p:cNvSpPr>
                <a:spLocks/>
              </p:cNvSpPr>
              <p:nvPr/>
            </p:nvSpPr>
            <p:spPr bwMode="auto">
              <a:xfrm>
                <a:off x="3078163" y="5759450"/>
                <a:ext cx="82550" cy="131763"/>
              </a:xfrm>
              <a:custGeom>
                <a:avLst/>
                <a:gdLst>
                  <a:gd name="T0" fmla="*/ 2147483647 w 52"/>
                  <a:gd name="T1" fmla="*/ 0 h 83"/>
                  <a:gd name="T2" fmla="*/ 2147483647 w 52"/>
                  <a:gd name="T3" fmla="*/ 2147483647 h 83"/>
                  <a:gd name="T4" fmla="*/ 2147483647 w 52"/>
                  <a:gd name="T5" fmla="*/ 2147483647 h 83"/>
                  <a:gd name="T6" fmla="*/ 2147483647 w 52"/>
                  <a:gd name="T7" fmla="*/ 2147483647 h 83"/>
                  <a:gd name="T8" fmla="*/ 0 w 52"/>
                  <a:gd name="T9" fmla="*/ 2147483647 h 83"/>
                  <a:gd name="T10" fmla="*/ 2147483647 w 52"/>
                  <a:gd name="T11" fmla="*/ 0 h 83"/>
                  <a:gd name="T12" fmla="*/ 0 60000 65536"/>
                  <a:gd name="T13" fmla="*/ 0 60000 65536"/>
                  <a:gd name="T14" fmla="*/ 0 60000 65536"/>
                  <a:gd name="T15" fmla="*/ 0 60000 65536"/>
                  <a:gd name="T16" fmla="*/ 0 60000 65536"/>
                  <a:gd name="T17" fmla="*/ 0 60000 65536"/>
                  <a:gd name="T18" fmla="*/ 0 w 52"/>
                  <a:gd name="T19" fmla="*/ 0 h 83"/>
                  <a:gd name="T20" fmla="*/ 52 w 5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52" h="83">
                    <a:moveTo>
                      <a:pt x="52" y="0"/>
                    </a:moveTo>
                    <a:lnTo>
                      <a:pt x="43" y="16"/>
                    </a:lnTo>
                    <a:lnTo>
                      <a:pt x="14" y="66"/>
                    </a:lnTo>
                    <a:lnTo>
                      <a:pt x="4" y="83"/>
                    </a:lnTo>
                    <a:lnTo>
                      <a:pt x="0" y="25"/>
                    </a:lnTo>
                    <a:lnTo>
                      <a:pt x="52"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202" name="Line 2166"/>
              <p:cNvSpPr>
                <a:spLocks noChangeShapeType="1"/>
              </p:cNvSpPr>
              <p:nvPr/>
            </p:nvSpPr>
            <p:spPr bwMode="auto">
              <a:xfrm flipV="1">
                <a:off x="3146425" y="5759450"/>
                <a:ext cx="14288"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03" name="Line 2167"/>
              <p:cNvSpPr>
                <a:spLocks noChangeShapeType="1"/>
              </p:cNvSpPr>
              <p:nvPr/>
            </p:nvSpPr>
            <p:spPr bwMode="auto">
              <a:xfrm flipH="1">
                <a:off x="3078163" y="5759450"/>
                <a:ext cx="82550"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04" name="Line 2168"/>
              <p:cNvSpPr>
                <a:spLocks noChangeShapeType="1"/>
              </p:cNvSpPr>
              <p:nvPr/>
            </p:nvSpPr>
            <p:spPr bwMode="auto">
              <a:xfrm>
                <a:off x="3078163" y="5799138"/>
                <a:ext cx="635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05" name="Line 2169"/>
              <p:cNvSpPr>
                <a:spLocks noChangeShapeType="1"/>
              </p:cNvSpPr>
              <p:nvPr/>
            </p:nvSpPr>
            <p:spPr bwMode="auto">
              <a:xfrm flipV="1">
                <a:off x="3084513" y="5864225"/>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06" name="Line 2170"/>
              <p:cNvSpPr>
                <a:spLocks noChangeShapeType="1"/>
              </p:cNvSpPr>
              <p:nvPr/>
            </p:nvSpPr>
            <p:spPr bwMode="auto">
              <a:xfrm flipV="1">
                <a:off x="3100388" y="5784850"/>
                <a:ext cx="46038"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07" name="Freeform 2171"/>
              <p:cNvSpPr>
                <a:spLocks/>
              </p:cNvSpPr>
              <p:nvPr/>
            </p:nvSpPr>
            <p:spPr bwMode="auto">
              <a:xfrm>
                <a:off x="4168775" y="6119813"/>
                <a:ext cx="61913" cy="150813"/>
              </a:xfrm>
              <a:custGeom>
                <a:avLst/>
                <a:gdLst>
                  <a:gd name="T0" fmla="*/ 2147483647 w 39"/>
                  <a:gd name="T1" fmla="*/ 0 h 95"/>
                  <a:gd name="T2" fmla="*/ 2147483647 w 39"/>
                  <a:gd name="T3" fmla="*/ 2147483647 h 95"/>
                  <a:gd name="T4" fmla="*/ 2147483647 w 39"/>
                  <a:gd name="T5" fmla="*/ 2147483647 h 95"/>
                  <a:gd name="T6" fmla="*/ 2147483647 w 39"/>
                  <a:gd name="T7" fmla="*/ 2147483647 h 95"/>
                  <a:gd name="T8" fmla="*/ 0 w 39"/>
                  <a:gd name="T9" fmla="*/ 2147483647 h 95"/>
                  <a:gd name="T10" fmla="*/ 2147483647 w 39"/>
                  <a:gd name="T11" fmla="*/ 0 h 95"/>
                  <a:gd name="T12" fmla="*/ 0 60000 65536"/>
                  <a:gd name="T13" fmla="*/ 0 60000 65536"/>
                  <a:gd name="T14" fmla="*/ 0 60000 65536"/>
                  <a:gd name="T15" fmla="*/ 0 60000 65536"/>
                  <a:gd name="T16" fmla="*/ 0 60000 65536"/>
                  <a:gd name="T17" fmla="*/ 0 60000 65536"/>
                  <a:gd name="T18" fmla="*/ 0 w 39"/>
                  <a:gd name="T19" fmla="*/ 0 h 95"/>
                  <a:gd name="T20" fmla="*/ 39 w 39"/>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9" h="95">
                    <a:moveTo>
                      <a:pt x="39" y="0"/>
                    </a:moveTo>
                    <a:lnTo>
                      <a:pt x="37" y="18"/>
                    </a:lnTo>
                    <a:lnTo>
                      <a:pt x="29" y="76"/>
                    </a:lnTo>
                    <a:lnTo>
                      <a:pt x="28" y="95"/>
                    </a:lnTo>
                    <a:lnTo>
                      <a:pt x="0" y="43"/>
                    </a:lnTo>
                    <a:lnTo>
                      <a:pt x="39"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208" name="Line 2172"/>
              <p:cNvSpPr>
                <a:spLocks noChangeShapeType="1"/>
              </p:cNvSpPr>
              <p:nvPr/>
            </p:nvSpPr>
            <p:spPr bwMode="auto">
              <a:xfrm flipV="1">
                <a:off x="4227513" y="6119813"/>
                <a:ext cx="317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09" name="Line 2173"/>
              <p:cNvSpPr>
                <a:spLocks noChangeShapeType="1"/>
              </p:cNvSpPr>
              <p:nvPr/>
            </p:nvSpPr>
            <p:spPr bwMode="auto">
              <a:xfrm flipH="1">
                <a:off x="4168775" y="6119813"/>
                <a:ext cx="61913"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10" name="Line 2174"/>
              <p:cNvSpPr>
                <a:spLocks noChangeShapeType="1"/>
              </p:cNvSpPr>
              <p:nvPr/>
            </p:nvSpPr>
            <p:spPr bwMode="auto">
              <a:xfrm>
                <a:off x="4168775" y="6188075"/>
                <a:ext cx="44450"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11" name="Line 2175"/>
              <p:cNvSpPr>
                <a:spLocks noChangeShapeType="1"/>
              </p:cNvSpPr>
              <p:nvPr/>
            </p:nvSpPr>
            <p:spPr bwMode="auto">
              <a:xfrm flipV="1">
                <a:off x="4213225" y="6240463"/>
                <a:ext cx="1588"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12" name="Line 2176"/>
              <p:cNvSpPr>
                <a:spLocks noChangeShapeType="1"/>
              </p:cNvSpPr>
              <p:nvPr/>
            </p:nvSpPr>
            <p:spPr bwMode="auto">
              <a:xfrm flipV="1">
                <a:off x="4214813" y="6148388"/>
                <a:ext cx="1270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13" name="Freeform 2177"/>
              <p:cNvSpPr>
                <a:spLocks/>
              </p:cNvSpPr>
              <p:nvPr/>
            </p:nvSpPr>
            <p:spPr bwMode="auto">
              <a:xfrm>
                <a:off x="2832100" y="5603875"/>
                <a:ext cx="92075" cy="122238"/>
              </a:xfrm>
              <a:custGeom>
                <a:avLst/>
                <a:gdLst>
                  <a:gd name="T0" fmla="*/ 2147483647 w 58"/>
                  <a:gd name="T1" fmla="*/ 0 h 77"/>
                  <a:gd name="T2" fmla="*/ 2147483647 w 58"/>
                  <a:gd name="T3" fmla="*/ 2147483647 h 77"/>
                  <a:gd name="T4" fmla="*/ 2147483647 w 58"/>
                  <a:gd name="T5" fmla="*/ 2147483647 h 77"/>
                  <a:gd name="T6" fmla="*/ 0 w 58"/>
                  <a:gd name="T7" fmla="*/ 2147483647 h 77"/>
                  <a:gd name="T8" fmla="*/ 2147483647 w 58"/>
                  <a:gd name="T9" fmla="*/ 2147483647 h 77"/>
                  <a:gd name="T10" fmla="*/ 2147483647 w 58"/>
                  <a:gd name="T11" fmla="*/ 0 h 77"/>
                  <a:gd name="T12" fmla="*/ 0 60000 65536"/>
                  <a:gd name="T13" fmla="*/ 0 60000 65536"/>
                  <a:gd name="T14" fmla="*/ 0 60000 65536"/>
                  <a:gd name="T15" fmla="*/ 0 60000 65536"/>
                  <a:gd name="T16" fmla="*/ 0 60000 65536"/>
                  <a:gd name="T17" fmla="*/ 0 60000 65536"/>
                  <a:gd name="T18" fmla="*/ 0 w 58"/>
                  <a:gd name="T19" fmla="*/ 0 h 77"/>
                  <a:gd name="T20" fmla="*/ 58 w 58"/>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58" h="77">
                    <a:moveTo>
                      <a:pt x="58" y="0"/>
                    </a:moveTo>
                    <a:lnTo>
                      <a:pt x="46" y="16"/>
                    </a:lnTo>
                    <a:lnTo>
                      <a:pt x="12" y="62"/>
                    </a:lnTo>
                    <a:lnTo>
                      <a:pt x="0" y="77"/>
                    </a:lnTo>
                    <a:lnTo>
                      <a:pt x="3" y="19"/>
                    </a:lnTo>
                    <a:lnTo>
                      <a:pt x="58"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214" name="Line 2178"/>
              <p:cNvSpPr>
                <a:spLocks noChangeShapeType="1"/>
              </p:cNvSpPr>
              <p:nvPr/>
            </p:nvSpPr>
            <p:spPr bwMode="auto">
              <a:xfrm flipV="1">
                <a:off x="2905125" y="5603875"/>
                <a:ext cx="19050"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15" name="Line 2179"/>
              <p:cNvSpPr>
                <a:spLocks noChangeShapeType="1"/>
              </p:cNvSpPr>
              <p:nvPr/>
            </p:nvSpPr>
            <p:spPr bwMode="auto">
              <a:xfrm flipH="1">
                <a:off x="2836863" y="5603875"/>
                <a:ext cx="873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16" name="Line 2180"/>
              <p:cNvSpPr>
                <a:spLocks noChangeShapeType="1"/>
              </p:cNvSpPr>
              <p:nvPr/>
            </p:nvSpPr>
            <p:spPr bwMode="auto">
              <a:xfrm flipH="1">
                <a:off x="2832100" y="5634038"/>
                <a:ext cx="47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17" name="Line 2181"/>
              <p:cNvSpPr>
                <a:spLocks noChangeShapeType="1"/>
              </p:cNvSpPr>
              <p:nvPr/>
            </p:nvSpPr>
            <p:spPr bwMode="auto">
              <a:xfrm flipV="1">
                <a:off x="2832100" y="5702300"/>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grpSp>
            <p:nvGrpSpPr>
              <p:cNvPr id="8" name="Group 2383"/>
              <p:cNvGrpSpPr>
                <a:grpSpLocks/>
              </p:cNvGrpSpPr>
              <p:nvPr/>
            </p:nvGrpSpPr>
            <p:grpSpPr bwMode="auto">
              <a:xfrm>
                <a:off x="2600325" y="1352550"/>
                <a:ext cx="4927600" cy="4940300"/>
                <a:chOff x="1638" y="910"/>
                <a:chExt cx="3104" cy="3112"/>
              </a:xfrm>
            </p:grpSpPr>
            <p:sp>
              <p:nvSpPr>
                <p:cNvPr id="1842" name="Line 2183"/>
                <p:cNvSpPr>
                  <a:spLocks noChangeShapeType="1"/>
                </p:cNvSpPr>
                <p:nvPr/>
              </p:nvSpPr>
              <p:spPr bwMode="auto">
                <a:xfrm flipV="1">
                  <a:off x="1796" y="3604"/>
                  <a:ext cx="34" cy="4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43" name="Freeform 2184"/>
                <p:cNvSpPr>
                  <a:spLocks/>
                </p:cNvSpPr>
                <p:nvPr/>
              </p:nvSpPr>
              <p:spPr bwMode="auto">
                <a:xfrm>
                  <a:off x="2475" y="3888"/>
                  <a:ext cx="42" cy="94"/>
                </a:xfrm>
                <a:custGeom>
                  <a:avLst/>
                  <a:gdLst>
                    <a:gd name="T0" fmla="*/ 42 w 42"/>
                    <a:gd name="T1" fmla="*/ 0 h 94"/>
                    <a:gd name="T2" fmla="*/ 38 w 42"/>
                    <a:gd name="T3" fmla="*/ 18 h 94"/>
                    <a:gd name="T4" fmla="*/ 27 w 42"/>
                    <a:gd name="T5" fmla="*/ 76 h 94"/>
                    <a:gd name="T6" fmla="*/ 23 w 42"/>
                    <a:gd name="T7" fmla="*/ 94 h 94"/>
                    <a:gd name="T8" fmla="*/ 0 w 42"/>
                    <a:gd name="T9" fmla="*/ 41 h 94"/>
                    <a:gd name="T10" fmla="*/ 42 w 42"/>
                    <a:gd name="T11" fmla="*/ 0 h 94"/>
                    <a:gd name="T12" fmla="*/ 0 60000 65536"/>
                    <a:gd name="T13" fmla="*/ 0 60000 65536"/>
                    <a:gd name="T14" fmla="*/ 0 60000 65536"/>
                    <a:gd name="T15" fmla="*/ 0 60000 65536"/>
                    <a:gd name="T16" fmla="*/ 0 60000 65536"/>
                    <a:gd name="T17" fmla="*/ 0 60000 65536"/>
                    <a:gd name="T18" fmla="*/ 0 w 42"/>
                    <a:gd name="T19" fmla="*/ 0 h 94"/>
                    <a:gd name="T20" fmla="*/ 42 w 42"/>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2" h="94">
                      <a:moveTo>
                        <a:pt x="42" y="0"/>
                      </a:moveTo>
                      <a:lnTo>
                        <a:pt x="38" y="18"/>
                      </a:lnTo>
                      <a:lnTo>
                        <a:pt x="27" y="76"/>
                      </a:lnTo>
                      <a:lnTo>
                        <a:pt x="23" y="94"/>
                      </a:lnTo>
                      <a:lnTo>
                        <a:pt x="0" y="41"/>
                      </a:lnTo>
                      <a:lnTo>
                        <a:pt x="42"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844" name="Line 2185"/>
                <p:cNvSpPr>
                  <a:spLocks noChangeShapeType="1"/>
                </p:cNvSpPr>
                <p:nvPr/>
              </p:nvSpPr>
              <p:spPr bwMode="auto">
                <a:xfrm flipV="1">
                  <a:off x="2513" y="3888"/>
                  <a:ext cx="4"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45" name="Line 2186"/>
                <p:cNvSpPr>
                  <a:spLocks noChangeShapeType="1"/>
                </p:cNvSpPr>
                <p:nvPr/>
              </p:nvSpPr>
              <p:spPr bwMode="auto">
                <a:xfrm flipH="1">
                  <a:off x="2475" y="3888"/>
                  <a:ext cx="42" cy="4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46" name="Line 2187"/>
                <p:cNvSpPr>
                  <a:spLocks noChangeShapeType="1"/>
                </p:cNvSpPr>
                <p:nvPr/>
              </p:nvSpPr>
              <p:spPr bwMode="auto">
                <a:xfrm>
                  <a:off x="2475" y="3929"/>
                  <a:ext cx="23" cy="5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47" name="Line 2188"/>
                <p:cNvSpPr>
                  <a:spLocks noChangeShapeType="1"/>
                </p:cNvSpPr>
                <p:nvPr/>
              </p:nvSpPr>
              <p:spPr bwMode="auto">
                <a:xfrm flipV="1">
                  <a:off x="2498" y="3964"/>
                  <a:ext cx="4"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48" name="Line 2189"/>
                <p:cNvSpPr>
                  <a:spLocks noChangeShapeType="1"/>
                </p:cNvSpPr>
                <p:nvPr/>
              </p:nvSpPr>
              <p:spPr bwMode="auto">
                <a:xfrm flipV="1">
                  <a:off x="2502" y="3906"/>
                  <a:ext cx="11"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49" name="Freeform 2190"/>
                <p:cNvSpPr>
                  <a:spLocks/>
                </p:cNvSpPr>
                <p:nvPr/>
              </p:nvSpPr>
              <p:spPr bwMode="auto">
                <a:xfrm>
                  <a:off x="2358" y="3859"/>
                  <a:ext cx="44" cy="93"/>
                </a:xfrm>
                <a:custGeom>
                  <a:avLst/>
                  <a:gdLst>
                    <a:gd name="T0" fmla="*/ 44 w 44"/>
                    <a:gd name="T1" fmla="*/ 0 h 93"/>
                    <a:gd name="T2" fmla="*/ 39 w 44"/>
                    <a:gd name="T3" fmla="*/ 20 h 93"/>
                    <a:gd name="T4" fmla="*/ 23 w 44"/>
                    <a:gd name="T5" fmla="*/ 75 h 93"/>
                    <a:gd name="T6" fmla="*/ 18 w 44"/>
                    <a:gd name="T7" fmla="*/ 93 h 93"/>
                    <a:gd name="T8" fmla="*/ 0 w 44"/>
                    <a:gd name="T9" fmla="*/ 38 h 93"/>
                    <a:gd name="T10" fmla="*/ 44 w 44"/>
                    <a:gd name="T11" fmla="*/ 0 h 93"/>
                    <a:gd name="T12" fmla="*/ 0 60000 65536"/>
                    <a:gd name="T13" fmla="*/ 0 60000 65536"/>
                    <a:gd name="T14" fmla="*/ 0 60000 65536"/>
                    <a:gd name="T15" fmla="*/ 0 60000 65536"/>
                    <a:gd name="T16" fmla="*/ 0 60000 65536"/>
                    <a:gd name="T17" fmla="*/ 0 60000 65536"/>
                    <a:gd name="T18" fmla="*/ 0 w 44"/>
                    <a:gd name="T19" fmla="*/ 0 h 93"/>
                    <a:gd name="T20" fmla="*/ 44 w 44"/>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4" h="93">
                      <a:moveTo>
                        <a:pt x="44" y="0"/>
                      </a:moveTo>
                      <a:lnTo>
                        <a:pt x="39" y="20"/>
                      </a:lnTo>
                      <a:lnTo>
                        <a:pt x="23" y="75"/>
                      </a:lnTo>
                      <a:lnTo>
                        <a:pt x="18" y="93"/>
                      </a:lnTo>
                      <a:lnTo>
                        <a:pt x="0" y="38"/>
                      </a:lnTo>
                      <a:lnTo>
                        <a:pt x="44"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850" name="Line 2191"/>
                <p:cNvSpPr>
                  <a:spLocks noChangeShapeType="1"/>
                </p:cNvSpPr>
                <p:nvPr/>
              </p:nvSpPr>
              <p:spPr bwMode="auto">
                <a:xfrm flipV="1">
                  <a:off x="2397" y="3859"/>
                  <a:ext cx="5" cy="2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51" name="Line 2192"/>
                <p:cNvSpPr>
                  <a:spLocks noChangeShapeType="1"/>
                </p:cNvSpPr>
                <p:nvPr/>
              </p:nvSpPr>
              <p:spPr bwMode="auto">
                <a:xfrm flipH="1">
                  <a:off x="2358" y="3859"/>
                  <a:ext cx="44" cy="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52" name="Line 2193"/>
                <p:cNvSpPr>
                  <a:spLocks noChangeShapeType="1"/>
                </p:cNvSpPr>
                <p:nvPr/>
              </p:nvSpPr>
              <p:spPr bwMode="auto">
                <a:xfrm>
                  <a:off x="2358" y="3897"/>
                  <a:ext cx="18" cy="5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53" name="Line 2194"/>
                <p:cNvSpPr>
                  <a:spLocks noChangeShapeType="1"/>
                </p:cNvSpPr>
                <p:nvPr/>
              </p:nvSpPr>
              <p:spPr bwMode="auto">
                <a:xfrm flipV="1">
                  <a:off x="2376" y="3934"/>
                  <a:ext cx="5"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54" name="Line 2195"/>
                <p:cNvSpPr>
                  <a:spLocks noChangeShapeType="1"/>
                </p:cNvSpPr>
                <p:nvPr/>
              </p:nvSpPr>
              <p:spPr bwMode="auto">
                <a:xfrm flipV="1">
                  <a:off x="2381" y="3879"/>
                  <a:ext cx="16" cy="5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55" name="Freeform 2196"/>
                <p:cNvSpPr>
                  <a:spLocks/>
                </p:cNvSpPr>
                <p:nvPr/>
              </p:nvSpPr>
              <p:spPr bwMode="auto">
                <a:xfrm>
                  <a:off x="2299" y="3842"/>
                  <a:ext cx="46" cy="92"/>
                </a:xfrm>
                <a:custGeom>
                  <a:avLst/>
                  <a:gdLst>
                    <a:gd name="T0" fmla="*/ 46 w 46"/>
                    <a:gd name="T1" fmla="*/ 0 h 92"/>
                    <a:gd name="T2" fmla="*/ 39 w 46"/>
                    <a:gd name="T3" fmla="*/ 19 h 92"/>
                    <a:gd name="T4" fmla="*/ 22 w 46"/>
                    <a:gd name="T5" fmla="*/ 73 h 92"/>
                    <a:gd name="T6" fmla="*/ 15 w 46"/>
                    <a:gd name="T7" fmla="*/ 92 h 92"/>
                    <a:gd name="T8" fmla="*/ 0 w 46"/>
                    <a:gd name="T9" fmla="*/ 36 h 92"/>
                    <a:gd name="T10" fmla="*/ 46 w 46"/>
                    <a:gd name="T11" fmla="*/ 0 h 92"/>
                    <a:gd name="T12" fmla="*/ 0 60000 65536"/>
                    <a:gd name="T13" fmla="*/ 0 60000 65536"/>
                    <a:gd name="T14" fmla="*/ 0 60000 65536"/>
                    <a:gd name="T15" fmla="*/ 0 60000 65536"/>
                    <a:gd name="T16" fmla="*/ 0 60000 65536"/>
                    <a:gd name="T17" fmla="*/ 0 60000 65536"/>
                    <a:gd name="T18" fmla="*/ 0 w 46"/>
                    <a:gd name="T19" fmla="*/ 0 h 92"/>
                    <a:gd name="T20" fmla="*/ 46 w 4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46" h="92">
                      <a:moveTo>
                        <a:pt x="46" y="0"/>
                      </a:moveTo>
                      <a:lnTo>
                        <a:pt x="39" y="19"/>
                      </a:lnTo>
                      <a:lnTo>
                        <a:pt x="22" y="73"/>
                      </a:lnTo>
                      <a:lnTo>
                        <a:pt x="15" y="92"/>
                      </a:lnTo>
                      <a:lnTo>
                        <a:pt x="0" y="36"/>
                      </a:lnTo>
                      <a:lnTo>
                        <a:pt x="46"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856" name="Line 2197"/>
                <p:cNvSpPr>
                  <a:spLocks noChangeShapeType="1"/>
                </p:cNvSpPr>
                <p:nvPr/>
              </p:nvSpPr>
              <p:spPr bwMode="auto">
                <a:xfrm flipV="1">
                  <a:off x="2338" y="3842"/>
                  <a:ext cx="7" cy="1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57" name="Line 2198"/>
                <p:cNvSpPr>
                  <a:spLocks noChangeShapeType="1"/>
                </p:cNvSpPr>
                <p:nvPr/>
              </p:nvSpPr>
              <p:spPr bwMode="auto">
                <a:xfrm flipH="1">
                  <a:off x="2299" y="3842"/>
                  <a:ext cx="46" cy="3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58" name="Line 2199"/>
                <p:cNvSpPr>
                  <a:spLocks noChangeShapeType="1"/>
                </p:cNvSpPr>
                <p:nvPr/>
              </p:nvSpPr>
              <p:spPr bwMode="auto">
                <a:xfrm>
                  <a:off x="2299" y="3878"/>
                  <a:ext cx="15" cy="5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59" name="Line 2200"/>
                <p:cNvSpPr>
                  <a:spLocks noChangeShapeType="1"/>
                </p:cNvSpPr>
                <p:nvPr/>
              </p:nvSpPr>
              <p:spPr bwMode="auto">
                <a:xfrm flipV="1">
                  <a:off x="2314" y="3915"/>
                  <a:ext cx="7" cy="1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60" name="Line 2201"/>
                <p:cNvSpPr>
                  <a:spLocks noChangeShapeType="1"/>
                </p:cNvSpPr>
                <p:nvPr/>
              </p:nvSpPr>
              <p:spPr bwMode="auto">
                <a:xfrm flipV="1">
                  <a:off x="2321" y="3861"/>
                  <a:ext cx="17" cy="5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61" name="Freeform 2202"/>
                <p:cNvSpPr>
                  <a:spLocks/>
                </p:cNvSpPr>
                <p:nvPr/>
              </p:nvSpPr>
              <p:spPr bwMode="auto">
                <a:xfrm>
                  <a:off x="2185" y="3803"/>
                  <a:ext cx="47" cy="89"/>
                </a:xfrm>
                <a:custGeom>
                  <a:avLst/>
                  <a:gdLst>
                    <a:gd name="T0" fmla="*/ 47 w 47"/>
                    <a:gd name="T1" fmla="*/ 0 h 89"/>
                    <a:gd name="T2" fmla="*/ 40 w 47"/>
                    <a:gd name="T3" fmla="*/ 17 h 89"/>
                    <a:gd name="T4" fmla="*/ 20 w 47"/>
                    <a:gd name="T5" fmla="*/ 71 h 89"/>
                    <a:gd name="T6" fmla="*/ 12 w 47"/>
                    <a:gd name="T7" fmla="*/ 89 h 89"/>
                    <a:gd name="T8" fmla="*/ 0 w 47"/>
                    <a:gd name="T9" fmla="*/ 33 h 89"/>
                    <a:gd name="T10" fmla="*/ 47 w 47"/>
                    <a:gd name="T11" fmla="*/ 0 h 89"/>
                    <a:gd name="T12" fmla="*/ 0 60000 65536"/>
                    <a:gd name="T13" fmla="*/ 0 60000 65536"/>
                    <a:gd name="T14" fmla="*/ 0 60000 65536"/>
                    <a:gd name="T15" fmla="*/ 0 60000 65536"/>
                    <a:gd name="T16" fmla="*/ 0 60000 65536"/>
                    <a:gd name="T17" fmla="*/ 0 60000 65536"/>
                    <a:gd name="T18" fmla="*/ 0 w 47"/>
                    <a:gd name="T19" fmla="*/ 0 h 89"/>
                    <a:gd name="T20" fmla="*/ 47 w 47"/>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47" h="89">
                      <a:moveTo>
                        <a:pt x="47" y="0"/>
                      </a:moveTo>
                      <a:lnTo>
                        <a:pt x="40" y="17"/>
                      </a:lnTo>
                      <a:lnTo>
                        <a:pt x="20" y="71"/>
                      </a:lnTo>
                      <a:lnTo>
                        <a:pt x="12" y="89"/>
                      </a:lnTo>
                      <a:lnTo>
                        <a:pt x="0" y="33"/>
                      </a:lnTo>
                      <a:lnTo>
                        <a:pt x="47"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862" name="Line 2203"/>
                <p:cNvSpPr>
                  <a:spLocks noChangeShapeType="1"/>
                </p:cNvSpPr>
                <p:nvPr/>
              </p:nvSpPr>
              <p:spPr bwMode="auto">
                <a:xfrm flipV="1">
                  <a:off x="2225" y="3803"/>
                  <a:ext cx="7"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63" name="Line 2204"/>
                <p:cNvSpPr>
                  <a:spLocks noChangeShapeType="1"/>
                </p:cNvSpPr>
                <p:nvPr/>
              </p:nvSpPr>
              <p:spPr bwMode="auto">
                <a:xfrm flipH="1">
                  <a:off x="2185" y="3803"/>
                  <a:ext cx="47" cy="3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64" name="Line 2205"/>
                <p:cNvSpPr>
                  <a:spLocks noChangeShapeType="1"/>
                </p:cNvSpPr>
                <p:nvPr/>
              </p:nvSpPr>
              <p:spPr bwMode="auto">
                <a:xfrm>
                  <a:off x="2185" y="3836"/>
                  <a:ext cx="12" cy="5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65" name="Line 2206"/>
                <p:cNvSpPr>
                  <a:spLocks noChangeShapeType="1"/>
                </p:cNvSpPr>
                <p:nvPr/>
              </p:nvSpPr>
              <p:spPr bwMode="auto">
                <a:xfrm flipV="1">
                  <a:off x="2197" y="3874"/>
                  <a:ext cx="8"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66" name="Line 2207"/>
                <p:cNvSpPr>
                  <a:spLocks noChangeShapeType="1"/>
                </p:cNvSpPr>
                <p:nvPr/>
              </p:nvSpPr>
              <p:spPr bwMode="auto">
                <a:xfrm flipV="1">
                  <a:off x="2205" y="3820"/>
                  <a:ext cx="20" cy="5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67" name="Freeform 2208"/>
                <p:cNvSpPr>
                  <a:spLocks/>
                </p:cNvSpPr>
                <p:nvPr/>
              </p:nvSpPr>
              <p:spPr bwMode="auto">
                <a:xfrm>
                  <a:off x="4384" y="1186"/>
                  <a:ext cx="83" cy="52"/>
                </a:xfrm>
                <a:custGeom>
                  <a:avLst/>
                  <a:gdLst>
                    <a:gd name="T0" fmla="*/ 83 w 83"/>
                    <a:gd name="T1" fmla="*/ 0 h 52"/>
                    <a:gd name="T2" fmla="*/ 58 w 83"/>
                    <a:gd name="T3" fmla="*/ 52 h 52"/>
                    <a:gd name="T4" fmla="*/ 0 w 83"/>
                    <a:gd name="T5" fmla="*/ 50 h 52"/>
                    <a:gd name="T6" fmla="*/ 17 w 83"/>
                    <a:gd name="T7" fmla="*/ 41 h 52"/>
                    <a:gd name="T8" fmla="*/ 66 w 83"/>
                    <a:gd name="T9" fmla="*/ 9 h 52"/>
                    <a:gd name="T10" fmla="*/ 83 w 83"/>
                    <a:gd name="T11" fmla="*/ 0 h 52"/>
                    <a:gd name="T12" fmla="*/ 0 60000 65536"/>
                    <a:gd name="T13" fmla="*/ 0 60000 65536"/>
                    <a:gd name="T14" fmla="*/ 0 60000 65536"/>
                    <a:gd name="T15" fmla="*/ 0 60000 65536"/>
                    <a:gd name="T16" fmla="*/ 0 60000 65536"/>
                    <a:gd name="T17" fmla="*/ 0 60000 65536"/>
                    <a:gd name="T18" fmla="*/ 0 w 83"/>
                    <a:gd name="T19" fmla="*/ 0 h 52"/>
                    <a:gd name="T20" fmla="*/ 83 w 83"/>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83" h="52">
                      <a:moveTo>
                        <a:pt x="83" y="0"/>
                      </a:moveTo>
                      <a:lnTo>
                        <a:pt x="58" y="52"/>
                      </a:lnTo>
                      <a:lnTo>
                        <a:pt x="0" y="50"/>
                      </a:lnTo>
                      <a:lnTo>
                        <a:pt x="17" y="41"/>
                      </a:lnTo>
                      <a:lnTo>
                        <a:pt x="66" y="9"/>
                      </a:lnTo>
                      <a:lnTo>
                        <a:pt x="83"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868" name="Line 2209"/>
                <p:cNvSpPr>
                  <a:spLocks noChangeShapeType="1"/>
                </p:cNvSpPr>
                <p:nvPr/>
              </p:nvSpPr>
              <p:spPr bwMode="auto">
                <a:xfrm flipH="1">
                  <a:off x="4384" y="1227"/>
                  <a:ext cx="17" cy="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69" name="Line 2210"/>
                <p:cNvSpPr>
                  <a:spLocks noChangeShapeType="1"/>
                </p:cNvSpPr>
                <p:nvPr/>
              </p:nvSpPr>
              <p:spPr bwMode="auto">
                <a:xfrm>
                  <a:off x="4384" y="1236"/>
                  <a:ext cx="58" cy="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70" name="Line 2211"/>
                <p:cNvSpPr>
                  <a:spLocks noChangeShapeType="1"/>
                </p:cNvSpPr>
                <p:nvPr/>
              </p:nvSpPr>
              <p:spPr bwMode="auto">
                <a:xfrm flipV="1">
                  <a:off x="4442" y="1186"/>
                  <a:ext cx="25" cy="5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71" name="Line 2212"/>
                <p:cNvSpPr>
                  <a:spLocks noChangeShapeType="1"/>
                </p:cNvSpPr>
                <p:nvPr/>
              </p:nvSpPr>
              <p:spPr bwMode="auto">
                <a:xfrm flipH="1">
                  <a:off x="4450" y="1186"/>
                  <a:ext cx="17" cy="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72" name="Line 2213"/>
                <p:cNvSpPr>
                  <a:spLocks noChangeShapeType="1"/>
                </p:cNvSpPr>
                <p:nvPr/>
              </p:nvSpPr>
              <p:spPr bwMode="auto">
                <a:xfrm flipH="1">
                  <a:off x="4401" y="1195"/>
                  <a:ext cx="49" cy="3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73" name="Freeform 2214"/>
                <p:cNvSpPr>
                  <a:spLocks/>
                </p:cNvSpPr>
                <p:nvPr/>
              </p:nvSpPr>
              <p:spPr bwMode="auto">
                <a:xfrm>
                  <a:off x="4577" y="1643"/>
                  <a:ext cx="91" cy="46"/>
                </a:xfrm>
                <a:custGeom>
                  <a:avLst/>
                  <a:gdLst>
                    <a:gd name="T0" fmla="*/ 91 w 91"/>
                    <a:gd name="T1" fmla="*/ 0 h 46"/>
                    <a:gd name="T2" fmla="*/ 55 w 91"/>
                    <a:gd name="T3" fmla="*/ 46 h 46"/>
                    <a:gd name="T4" fmla="*/ 0 w 91"/>
                    <a:gd name="T5" fmla="*/ 27 h 46"/>
                    <a:gd name="T6" fmla="*/ 18 w 91"/>
                    <a:gd name="T7" fmla="*/ 22 h 46"/>
                    <a:gd name="T8" fmla="*/ 73 w 91"/>
                    <a:gd name="T9" fmla="*/ 6 h 46"/>
                    <a:gd name="T10" fmla="*/ 91 w 91"/>
                    <a:gd name="T11" fmla="*/ 0 h 46"/>
                    <a:gd name="T12" fmla="*/ 0 60000 65536"/>
                    <a:gd name="T13" fmla="*/ 0 60000 65536"/>
                    <a:gd name="T14" fmla="*/ 0 60000 65536"/>
                    <a:gd name="T15" fmla="*/ 0 60000 65536"/>
                    <a:gd name="T16" fmla="*/ 0 60000 65536"/>
                    <a:gd name="T17" fmla="*/ 0 60000 65536"/>
                    <a:gd name="T18" fmla="*/ 0 w 91"/>
                    <a:gd name="T19" fmla="*/ 0 h 46"/>
                    <a:gd name="T20" fmla="*/ 91 w 91"/>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91" h="46">
                      <a:moveTo>
                        <a:pt x="91" y="0"/>
                      </a:moveTo>
                      <a:lnTo>
                        <a:pt x="55" y="46"/>
                      </a:lnTo>
                      <a:lnTo>
                        <a:pt x="0" y="27"/>
                      </a:lnTo>
                      <a:lnTo>
                        <a:pt x="18" y="22"/>
                      </a:lnTo>
                      <a:lnTo>
                        <a:pt x="73" y="6"/>
                      </a:lnTo>
                      <a:lnTo>
                        <a:pt x="91"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874" name="Line 2215"/>
                <p:cNvSpPr>
                  <a:spLocks noChangeShapeType="1"/>
                </p:cNvSpPr>
                <p:nvPr/>
              </p:nvSpPr>
              <p:spPr bwMode="auto">
                <a:xfrm flipH="1">
                  <a:off x="4577" y="1665"/>
                  <a:ext cx="18" cy="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75" name="Line 2216"/>
                <p:cNvSpPr>
                  <a:spLocks noChangeShapeType="1"/>
                </p:cNvSpPr>
                <p:nvPr/>
              </p:nvSpPr>
              <p:spPr bwMode="auto">
                <a:xfrm>
                  <a:off x="4577" y="1670"/>
                  <a:ext cx="55" cy="1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76" name="Line 2217"/>
                <p:cNvSpPr>
                  <a:spLocks noChangeShapeType="1"/>
                </p:cNvSpPr>
                <p:nvPr/>
              </p:nvSpPr>
              <p:spPr bwMode="auto">
                <a:xfrm flipV="1">
                  <a:off x="4632" y="1643"/>
                  <a:ext cx="36" cy="4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77" name="Line 2218"/>
                <p:cNvSpPr>
                  <a:spLocks noChangeShapeType="1"/>
                </p:cNvSpPr>
                <p:nvPr/>
              </p:nvSpPr>
              <p:spPr bwMode="auto">
                <a:xfrm flipH="1">
                  <a:off x="4650" y="1643"/>
                  <a:ext cx="18" cy="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78" name="Line 2219"/>
                <p:cNvSpPr>
                  <a:spLocks noChangeShapeType="1"/>
                </p:cNvSpPr>
                <p:nvPr/>
              </p:nvSpPr>
              <p:spPr bwMode="auto">
                <a:xfrm flipH="1">
                  <a:off x="4595" y="1649"/>
                  <a:ext cx="55" cy="1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79" name="Freeform 2220"/>
                <p:cNvSpPr>
                  <a:spLocks/>
                </p:cNvSpPr>
                <p:nvPr/>
              </p:nvSpPr>
              <p:spPr bwMode="auto">
                <a:xfrm>
                  <a:off x="4605" y="1765"/>
                  <a:ext cx="95" cy="42"/>
                </a:xfrm>
                <a:custGeom>
                  <a:avLst/>
                  <a:gdLst>
                    <a:gd name="T0" fmla="*/ 95 w 95"/>
                    <a:gd name="T1" fmla="*/ 0 h 42"/>
                    <a:gd name="T2" fmla="*/ 54 w 95"/>
                    <a:gd name="T3" fmla="*/ 42 h 42"/>
                    <a:gd name="T4" fmla="*/ 0 w 95"/>
                    <a:gd name="T5" fmla="*/ 19 h 42"/>
                    <a:gd name="T6" fmla="*/ 19 w 95"/>
                    <a:gd name="T7" fmla="*/ 15 h 42"/>
                    <a:gd name="T8" fmla="*/ 75 w 95"/>
                    <a:gd name="T9" fmla="*/ 4 h 42"/>
                    <a:gd name="T10" fmla="*/ 95 w 95"/>
                    <a:gd name="T11" fmla="*/ 0 h 42"/>
                    <a:gd name="T12" fmla="*/ 0 60000 65536"/>
                    <a:gd name="T13" fmla="*/ 0 60000 65536"/>
                    <a:gd name="T14" fmla="*/ 0 60000 65536"/>
                    <a:gd name="T15" fmla="*/ 0 60000 65536"/>
                    <a:gd name="T16" fmla="*/ 0 60000 65536"/>
                    <a:gd name="T17" fmla="*/ 0 60000 65536"/>
                    <a:gd name="T18" fmla="*/ 0 w 95"/>
                    <a:gd name="T19" fmla="*/ 0 h 42"/>
                    <a:gd name="T20" fmla="*/ 95 w 95"/>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95" h="42">
                      <a:moveTo>
                        <a:pt x="95" y="0"/>
                      </a:moveTo>
                      <a:lnTo>
                        <a:pt x="54" y="42"/>
                      </a:lnTo>
                      <a:lnTo>
                        <a:pt x="0" y="19"/>
                      </a:lnTo>
                      <a:lnTo>
                        <a:pt x="19" y="15"/>
                      </a:lnTo>
                      <a:lnTo>
                        <a:pt x="75" y="4"/>
                      </a:lnTo>
                      <a:lnTo>
                        <a:pt x="95"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880" name="Line 2221"/>
                <p:cNvSpPr>
                  <a:spLocks noChangeShapeType="1"/>
                </p:cNvSpPr>
                <p:nvPr/>
              </p:nvSpPr>
              <p:spPr bwMode="auto">
                <a:xfrm flipH="1">
                  <a:off x="4605" y="1780"/>
                  <a:ext cx="19" cy="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81" name="Line 2222"/>
                <p:cNvSpPr>
                  <a:spLocks noChangeShapeType="1"/>
                </p:cNvSpPr>
                <p:nvPr/>
              </p:nvSpPr>
              <p:spPr bwMode="auto">
                <a:xfrm>
                  <a:off x="4605" y="1784"/>
                  <a:ext cx="54" cy="2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82" name="Line 2223"/>
                <p:cNvSpPr>
                  <a:spLocks noChangeShapeType="1"/>
                </p:cNvSpPr>
                <p:nvPr/>
              </p:nvSpPr>
              <p:spPr bwMode="auto">
                <a:xfrm flipV="1">
                  <a:off x="4659" y="1765"/>
                  <a:ext cx="41" cy="4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83" name="Line 2224"/>
                <p:cNvSpPr>
                  <a:spLocks noChangeShapeType="1"/>
                </p:cNvSpPr>
                <p:nvPr/>
              </p:nvSpPr>
              <p:spPr bwMode="auto">
                <a:xfrm flipH="1">
                  <a:off x="4680" y="1765"/>
                  <a:ext cx="20" cy="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84" name="Line 2225"/>
                <p:cNvSpPr>
                  <a:spLocks noChangeShapeType="1"/>
                </p:cNvSpPr>
                <p:nvPr/>
              </p:nvSpPr>
              <p:spPr bwMode="auto">
                <a:xfrm flipH="1">
                  <a:off x="4624" y="1769"/>
                  <a:ext cx="56" cy="1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85" name="Freeform 2226"/>
                <p:cNvSpPr>
                  <a:spLocks/>
                </p:cNvSpPr>
                <p:nvPr/>
              </p:nvSpPr>
              <p:spPr bwMode="auto">
                <a:xfrm>
                  <a:off x="4529" y="1495"/>
                  <a:ext cx="89" cy="47"/>
                </a:xfrm>
                <a:custGeom>
                  <a:avLst/>
                  <a:gdLst>
                    <a:gd name="T0" fmla="*/ 89 w 89"/>
                    <a:gd name="T1" fmla="*/ 0 h 47"/>
                    <a:gd name="T2" fmla="*/ 57 w 89"/>
                    <a:gd name="T3" fmla="*/ 47 h 47"/>
                    <a:gd name="T4" fmla="*/ 0 w 89"/>
                    <a:gd name="T5" fmla="*/ 34 h 47"/>
                    <a:gd name="T6" fmla="*/ 19 w 89"/>
                    <a:gd name="T7" fmla="*/ 27 h 47"/>
                    <a:gd name="T8" fmla="*/ 72 w 89"/>
                    <a:gd name="T9" fmla="*/ 7 h 47"/>
                    <a:gd name="T10" fmla="*/ 89 w 89"/>
                    <a:gd name="T11" fmla="*/ 0 h 47"/>
                    <a:gd name="T12" fmla="*/ 0 60000 65536"/>
                    <a:gd name="T13" fmla="*/ 0 60000 65536"/>
                    <a:gd name="T14" fmla="*/ 0 60000 65536"/>
                    <a:gd name="T15" fmla="*/ 0 60000 65536"/>
                    <a:gd name="T16" fmla="*/ 0 60000 65536"/>
                    <a:gd name="T17" fmla="*/ 0 60000 65536"/>
                    <a:gd name="T18" fmla="*/ 0 w 89"/>
                    <a:gd name="T19" fmla="*/ 0 h 47"/>
                    <a:gd name="T20" fmla="*/ 89 w 89"/>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89" h="47">
                      <a:moveTo>
                        <a:pt x="89" y="0"/>
                      </a:moveTo>
                      <a:lnTo>
                        <a:pt x="57" y="47"/>
                      </a:lnTo>
                      <a:lnTo>
                        <a:pt x="0" y="34"/>
                      </a:lnTo>
                      <a:lnTo>
                        <a:pt x="19" y="27"/>
                      </a:lnTo>
                      <a:lnTo>
                        <a:pt x="72" y="7"/>
                      </a:lnTo>
                      <a:lnTo>
                        <a:pt x="89"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886" name="Line 2227"/>
                <p:cNvSpPr>
                  <a:spLocks noChangeShapeType="1"/>
                </p:cNvSpPr>
                <p:nvPr/>
              </p:nvSpPr>
              <p:spPr bwMode="auto">
                <a:xfrm flipH="1">
                  <a:off x="4529" y="1522"/>
                  <a:ext cx="19" cy="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87" name="Line 2228"/>
                <p:cNvSpPr>
                  <a:spLocks noChangeShapeType="1"/>
                </p:cNvSpPr>
                <p:nvPr/>
              </p:nvSpPr>
              <p:spPr bwMode="auto">
                <a:xfrm>
                  <a:off x="4529" y="1529"/>
                  <a:ext cx="57" cy="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88" name="Line 2229"/>
                <p:cNvSpPr>
                  <a:spLocks noChangeShapeType="1"/>
                </p:cNvSpPr>
                <p:nvPr/>
              </p:nvSpPr>
              <p:spPr bwMode="auto">
                <a:xfrm flipV="1">
                  <a:off x="4586" y="1495"/>
                  <a:ext cx="32" cy="4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89" name="Line 2230"/>
                <p:cNvSpPr>
                  <a:spLocks noChangeShapeType="1"/>
                </p:cNvSpPr>
                <p:nvPr/>
              </p:nvSpPr>
              <p:spPr bwMode="auto">
                <a:xfrm flipH="1">
                  <a:off x="4601" y="1495"/>
                  <a:ext cx="17" cy="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90" name="Line 2231"/>
                <p:cNvSpPr>
                  <a:spLocks noChangeShapeType="1"/>
                </p:cNvSpPr>
                <p:nvPr/>
              </p:nvSpPr>
              <p:spPr bwMode="auto">
                <a:xfrm flipH="1">
                  <a:off x="4548" y="1502"/>
                  <a:ext cx="53" cy="2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91" name="Freeform 2232"/>
                <p:cNvSpPr>
                  <a:spLocks/>
                </p:cNvSpPr>
                <p:nvPr/>
              </p:nvSpPr>
              <p:spPr bwMode="auto">
                <a:xfrm>
                  <a:off x="4302" y="1056"/>
                  <a:ext cx="77" cy="57"/>
                </a:xfrm>
                <a:custGeom>
                  <a:avLst/>
                  <a:gdLst>
                    <a:gd name="T0" fmla="*/ 77 w 77"/>
                    <a:gd name="T1" fmla="*/ 0 h 57"/>
                    <a:gd name="T2" fmla="*/ 57 w 77"/>
                    <a:gd name="T3" fmla="*/ 55 h 57"/>
                    <a:gd name="T4" fmla="*/ 0 w 77"/>
                    <a:gd name="T5" fmla="*/ 57 h 57"/>
                    <a:gd name="T6" fmla="*/ 15 w 77"/>
                    <a:gd name="T7" fmla="*/ 45 h 57"/>
                    <a:gd name="T8" fmla="*/ 61 w 77"/>
                    <a:gd name="T9" fmla="*/ 11 h 57"/>
                    <a:gd name="T10" fmla="*/ 77 w 77"/>
                    <a:gd name="T11" fmla="*/ 0 h 57"/>
                    <a:gd name="T12" fmla="*/ 0 60000 65536"/>
                    <a:gd name="T13" fmla="*/ 0 60000 65536"/>
                    <a:gd name="T14" fmla="*/ 0 60000 65536"/>
                    <a:gd name="T15" fmla="*/ 0 60000 65536"/>
                    <a:gd name="T16" fmla="*/ 0 60000 65536"/>
                    <a:gd name="T17" fmla="*/ 0 60000 65536"/>
                    <a:gd name="T18" fmla="*/ 0 w 77"/>
                    <a:gd name="T19" fmla="*/ 0 h 57"/>
                    <a:gd name="T20" fmla="*/ 77 w 7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7" h="57">
                      <a:moveTo>
                        <a:pt x="77" y="0"/>
                      </a:moveTo>
                      <a:lnTo>
                        <a:pt x="57" y="55"/>
                      </a:lnTo>
                      <a:lnTo>
                        <a:pt x="0" y="57"/>
                      </a:lnTo>
                      <a:lnTo>
                        <a:pt x="15" y="45"/>
                      </a:lnTo>
                      <a:lnTo>
                        <a:pt x="61" y="11"/>
                      </a:lnTo>
                      <a:lnTo>
                        <a:pt x="77"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892" name="Line 2233"/>
                <p:cNvSpPr>
                  <a:spLocks noChangeShapeType="1"/>
                </p:cNvSpPr>
                <p:nvPr/>
              </p:nvSpPr>
              <p:spPr bwMode="auto">
                <a:xfrm flipH="1">
                  <a:off x="4302" y="1101"/>
                  <a:ext cx="15" cy="1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93" name="Line 2234"/>
                <p:cNvSpPr>
                  <a:spLocks noChangeShapeType="1"/>
                </p:cNvSpPr>
                <p:nvPr/>
              </p:nvSpPr>
              <p:spPr bwMode="auto">
                <a:xfrm flipV="1">
                  <a:off x="4302" y="1111"/>
                  <a:ext cx="57" cy="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94" name="Line 2235"/>
                <p:cNvSpPr>
                  <a:spLocks noChangeShapeType="1"/>
                </p:cNvSpPr>
                <p:nvPr/>
              </p:nvSpPr>
              <p:spPr bwMode="auto">
                <a:xfrm flipV="1">
                  <a:off x="4359" y="1056"/>
                  <a:ext cx="20" cy="5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95" name="Line 2236"/>
                <p:cNvSpPr>
                  <a:spLocks noChangeShapeType="1"/>
                </p:cNvSpPr>
                <p:nvPr/>
              </p:nvSpPr>
              <p:spPr bwMode="auto">
                <a:xfrm flipH="1">
                  <a:off x="4363" y="1056"/>
                  <a:ext cx="16" cy="1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96" name="Line 2237"/>
                <p:cNvSpPr>
                  <a:spLocks noChangeShapeType="1"/>
                </p:cNvSpPr>
                <p:nvPr/>
              </p:nvSpPr>
              <p:spPr bwMode="auto">
                <a:xfrm flipH="1">
                  <a:off x="4317" y="1067"/>
                  <a:ext cx="46" cy="3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97" name="Freeform 2238"/>
                <p:cNvSpPr>
                  <a:spLocks/>
                </p:cNvSpPr>
                <p:nvPr/>
              </p:nvSpPr>
              <p:spPr bwMode="auto">
                <a:xfrm>
                  <a:off x="4416" y="1241"/>
                  <a:ext cx="83" cy="52"/>
                </a:xfrm>
                <a:custGeom>
                  <a:avLst/>
                  <a:gdLst>
                    <a:gd name="T0" fmla="*/ 83 w 83"/>
                    <a:gd name="T1" fmla="*/ 0 h 52"/>
                    <a:gd name="T2" fmla="*/ 57 w 83"/>
                    <a:gd name="T3" fmla="*/ 52 h 52"/>
                    <a:gd name="T4" fmla="*/ 0 w 83"/>
                    <a:gd name="T5" fmla="*/ 47 h 52"/>
                    <a:gd name="T6" fmla="*/ 17 w 83"/>
                    <a:gd name="T7" fmla="*/ 38 h 52"/>
                    <a:gd name="T8" fmla="*/ 66 w 83"/>
                    <a:gd name="T9" fmla="*/ 9 h 52"/>
                    <a:gd name="T10" fmla="*/ 83 w 83"/>
                    <a:gd name="T11" fmla="*/ 0 h 52"/>
                    <a:gd name="T12" fmla="*/ 0 60000 65536"/>
                    <a:gd name="T13" fmla="*/ 0 60000 65536"/>
                    <a:gd name="T14" fmla="*/ 0 60000 65536"/>
                    <a:gd name="T15" fmla="*/ 0 60000 65536"/>
                    <a:gd name="T16" fmla="*/ 0 60000 65536"/>
                    <a:gd name="T17" fmla="*/ 0 60000 65536"/>
                    <a:gd name="T18" fmla="*/ 0 w 83"/>
                    <a:gd name="T19" fmla="*/ 0 h 52"/>
                    <a:gd name="T20" fmla="*/ 83 w 83"/>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83" h="52">
                      <a:moveTo>
                        <a:pt x="83" y="0"/>
                      </a:moveTo>
                      <a:lnTo>
                        <a:pt x="57" y="52"/>
                      </a:lnTo>
                      <a:lnTo>
                        <a:pt x="0" y="47"/>
                      </a:lnTo>
                      <a:lnTo>
                        <a:pt x="17" y="38"/>
                      </a:lnTo>
                      <a:lnTo>
                        <a:pt x="66" y="9"/>
                      </a:lnTo>
                      <a:lnTo>
                        <a:pt x="83"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898" name="Line 2239"/>
                <p:cNvSpPr>
                  <a:spLocks noChangeShapeType="1"/>
                </p:cNvSpPr>
                <p:nvPr/>
              </p:nvSpPr>
              <p:spPr bwMode="auto">
                <a:xfrm flipH="1">
                  <a:off x="4416" y="1279"/>
                  <a:ext cx="17" cy="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99" name="Line 2240"/>
                <p:cNvSpPr>
                  <a:spLocks noChangeShapeType="1"/>
                </p:cNvSpPr>
                <p:nvPr/>
              </p:nvSpPr>
              <p:spPr bwMode="auto">
                <a:xfrm>
                  <a:off x="4416" y="1288"/>
                  <a:ext cx="57" cy="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00" name="Line 2241"/>
                <p:cNvSpPr>
                  <a:spLocks noChangeShapeType="1"/>
                </p:cNvSpPr>
                <p:nvPr/>
              </p:nvSpPr>
              <p:spPr bwMode="auto">
                <a:xfrm flipV="1">
                  <a:off x="4473" y="1241"/>
                  <a:ext cx="26" cy="5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01" name="Line 2242"/>
                <p:cNvSpPr>
                  <a:spLocks noChangeShapeType="1"/>
                </p:cNvSpPr>
                <p:nvPr/>
              </p:nvSpPr>
              <p:spPr bwMode="auto">
                <a:xfrm flipH="1">
                  <a:off x="4482" y="1241"/>
                  <a:ext cx="17" cy="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02" name="Line 2243"/>
                <p:cNvSpPr>
                  <a:spLocks noChangeShapeType="1"/>
                </p:cNvSpPr>
                <p:nvPr/>
              </p:nvSpPr>
              <p:spPr bwMode="auto">
                <a:xfrm flipH="1">
                  <a:off x="4433" y="1250"/>
                  <a:ext cx="49" cy="2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03" name="Freeform 2244"/>
                <p:cNvSpPr>
                  <a:spLocks/>
                </p:cNvSpPr>
                <p:nvPr/>
              </p:nvSpPr>
              <p:spPr bwMode="auto">
                <a:xfrm>
                  <a:off x="4471" y="1351"/>
                  <a:ext cx="86" cy="51"/>
                </a:xfrm>
                <a:custGeom>
                  <a:avLst/>
                  <a:gdLst>
                    <a:gd name="T0" fmla="*/ 86 w 86"/>
                    <a:gd name="T1" fmla="*/ 0 h 51"/>
                    <a:gd name="T2" fmla="*/ 57 w 86"/>
                    <a:gd name="T3" fmla="*/ 51 h 51"/>
                    <a:gd name="T4" fmla="*/ 0 w 86"/>
                    <a:gd name="T5" fmla="*/ 42 h 51"/>
                    <a:gd name="T6" fmla="*/ 17 w 86"/>
                    <a:gd name="T7" fmla="*/ 34 h 51"/>
                    <a:gd name="T8" fmla="*/ 69 w 86"/>
                    <a:gd name="T9" fmla="*/ 9 h 51"/>
                    <a:gd name="T10" fmla="*/ 86 w 86"/>
                    <a:gd name="T11" fmla="*/ 0 h 51"/>
                    <a:gd name="T12" fmla="*/ 0 60000 65536"/>
                    <a:gd name="T13" fmla="*/ 0 60000 65536"/>
                    <a:gd name="T14" fmla="*/ 0 60000 65536"/>
                    <a:gd name="T15" fmla="*/ 0 60000 65536"/>
                    <a:gd name="T16" fmla="*/ 0 60000 65536"/>
                    <a:gd name="T17" fmla="*/ 0 60000 65536"/>
                    <a:gd name="T18" fmla="*/ 0 w 86"/>
                    <a:gd name="T19" fmla="*/ 0 h 51"/>
                    <a:gd name="T20" fmla="*/ 86 w 8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6" h="51">
                      <a:moveTo>
                        <a:pt x="86" y="0"/>
                      </a:moveTo>
                      <a:lnTo>
                        <a:pt x="57" y="51"/>
                      </a:lnTo>
                      <a:lnTo>
                        <a:pt x="0" y="42"/>
                      </a:lnTo>
                      <a:lnTo>
                        <a:pt x="17" y="34"/>
                      </a:lnTo>
                      <a:lnTo>
                        <a:pt x="69" y="9"/>
                      </a:lnTo>
                      <a:lnTo>
                        <a:pt x="86"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904" name="Line 2245"/>
                <p:cNvSpPr>
                  <a:spLocks noChangeShapeType="1"/>
                </p:cNvSpPr>
                <p:nvPr/>
              </p:nvSpPr>
              <p:spPr bwMode="auto">
                <a:xfrm flipH="1">
                  <a:off x="4471" y="1385"/>
                  <a:ext cx="17" cy="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05" name="Line 2246"/>
                <p:cNvSpPr>
                  <a:spLocks noChangeShapeType="1"/>
                </p:cNvSpPr>
                <p:nvPr/>
              </p:nvSpPr>
              <p:spPr bwMode="auto">
                <a:xfrm>
                  <a:off x="4471" y="1393"/>
                  <a:ext cx="57" cy="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06" name="Line 2247"/>
                <p:cNvSpPr>
                  <a:spLocks noChangeShapeType="1"/>
                </p:cNvSpPr>
                <p:nvPr/>
              </p:nvSpPr>
              <p:spPr bwMode="auto">
                <a:xfrm flipV="1">
                  <a:off x="4528" y="1351"/>
                  <a:ext cx="29" cy="5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07" name="Line 2248"/>
                <p:cNvSpPr>
                  <a:spLocks noChangeShapeType="1"/>
                </p:cNvSpPr>
                <p:nvPr/>
              </p:nvSpPr>
              <p:spPr bwMode="auto">
                <a:xfrm flipH="1">
                  <a:off x="4540" y="1351"/>
                  <a:ext cx="17" cy="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08" name="Line 2249"/>
                <p:cNvSpPr>
                  <a:spLocks noChangeShapeType="1"/>
                </p:cNvSpPr>
                <p:nvPr/>
              </p:nvSpPr>
              <p:spPr bwMode="auto">
                <a:xfrm flipH="1">
                  <a:off x="4488" y="1360"/>
                  <a:ext cx="52" cy="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09" name="Freeform 2250"/>
                <p:cNvSpPr>
                  <a:spLocks/>
                </p:cNvSpPr>
                <p:nvPr/>
              </p:nvSpPr>
              <p:spPr bwMode="auto">
                <a:xfrm>
                  <a:off x="4617" y="1827"/>
                  <a:ext cx="94" cy="41"/>
                </a:xfrm>
                <a:custGeom>
                  <a:avLst/>
                  <a:gdLst>
                    <a:gd name="T0" fmla="*/ 94 w 94"/>
                    <a:gd name="T1" fmla="*/ 0 h 41"/>
                    <a:gd name="T2" fmla="*/ 53 w 94"/>
                    <a:gd name="T3" fmla="*/ 41 h 41"/>
                    <a:gd name="T4" fmla="*/ 0 w 94"/>
                    <a:gd name="T5" fmla="*/ 18 h 41"/>
                    <a:gd name="T6" fmla="*/ 18 w 94"/>
                    <a:gd name="T7" fmla="*/ 14 h 41"/>
                    <a:gd name="T8" fmla="*/ 76 w 94"/>
                    <a:gd name="T9" fmla="*/ 3 h 41"/>
                    <a:gd name="T10" fmla="*/ 94 w 94"/>
                    <a:gd name="T11" fmla="*/ 0 h 41"/>
                    <a:gd name="T12" fmla="*/ 0 60000 65536"/>
                    <a:gd name="T13" fmla="*/ 0 60000 65536"/>
                    <a:gd name="T14" fmla="*/ 0 60000 65536"/>
                    <a:gd name="T15" fmla="*/ 0 60000 65536"/>
                    <a:gd name="T16" fmla="*/ 0 60000 65536"/>
                    <a:gd name="T17" fmla="*/ 0 60000 65536"/>
                    <a:gd name="T18" fmla="*/ 0 w 94"/>
                    <a:gd name="T19" fmla="*/ 0 h 41"/>
                    <a:gd name="T20" fmla="*/ 94 w 9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94" h="41">
                      <a:moveTo>
                        <a:pt x="94" y="0"/>
                      </a:moveTo>
                      <a:lnTo>
                        <a:pt x="53" y="41"/>
                      </a:lnTo>
                      <a:lnTo>
                        <a:pt x="0" y="18"/>
                      </a:lnTo>
                      <a:lnTo>
                        <a:pt x="18" y="14"/>
                      </a:lnTo>
                      <a:lnTo>
                        <a:pt x="76" y="3"/>
                      </a:lnTo>
                      <a:lnTo>
                        <a:pt x="94"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910" name="Line 2251"/>
                <p:cNvSpPr>
                  <a:spLocks noChangeShapeType="1"/>
                </p:cNvSpPr>
                <p:nvPr/>
              </p:nvSpPr>
              <p:spPr bwMode="auto">
                <a:xfrm flipH="1">
                  <a:off x="4617" y="1841"/>
                  <a:ext cx="18" cy="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11" name="Line 2252"/>
                <p:cNvSpPr>
                  <a:spLocks noChangeShapeType="1"/>
                </p:cNvSpPr>
                <p:nvPr/>
              </p:nvSpPr>
              <p:spPr bwMode="auto">
                <a:xfrm>
                  <a:off x="4617" y="1845"/>
                  <a:ext cx="53" cy="2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12" name="Line 2253"/>
                <p:cNvSpPr>
                  <a:spLocks noChangeShapeType="1"/>
                </p:cNvSpPr>
                <p:nvPr/>
              </p:nvSpPr>
              <p:spPr bwMode="auto">
                <a:xfrm flipV="1">
                  <a:off x="4670" y="1827"/>
                  <a:ext cx="41" cy="4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13" name="Line 2254"/>
                <p:cNvSpPr>
                  <a:spLocks noChangeShapeType="1"/>
                </p:cNvSpPr>
                <p:nvPr/>
              </p:nvSpPr>
              <p:spPr bwMode="auto">
                <a:xfrm flipH="1">
                  <a:off x="4693" y="1827"/>
                  <a:ext cx="18" cy="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14" name="Line 2255"/>
                <p:cNvSpPr>
                  <a:spLocks noChangeShapeType="1"/>
                </p:cNvSpPr>
                <p:nvPr/>
              </p:nvSpPr>
              <p:spPr bwMode="auto">
                <a:xfrm flipH="1">
                  <a:off x="4635" y="1830"/>
                  <a:ext cx="58" cy="1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15" name="Freeform 2256"/>
                <p:cNvSpPr>
                  <a:spLocks/>
                </p:cNvSpPr>
                <p:nvPr/>
              </p:nvSpPr>
              <p:spPr bwMode="auto">
                <a:xfrm>
                  <a:off x="4337" y="1107"/>
                  <a:ext cx="79" cy="55"/>
                </a:xfrm>
                <a:custGeom>
                  <a:avLst/>
                  <a:gdLst>
                    <a:gd name="T0" fmla="*/ 79 w 79"/>
                    <a:gd name="T1" fmla="*/ 0 h 55"/>
                    <a:gd name="T2" fmla="*/ 58 w 79"/>
                    <a:gd name="T3" fmla="*/ 55 h 55"/>
                    <a:gd name="T4" fmla="*/ 0 w 79"/>
                    <a:gd name="T5" fmla="*/ 55 h 55"/>
                    <a:gd name="T6" fmla="*/ 16 w 79"/>
                    <a:gd name="T7" fmla="*/ 45 h 55"/>
                    <a:gd name="T8" fmla="*/ 63 w 79"/>
                    <a:gd name="T9" fmla="*/ 12 h 55"/>
                    <a:gd name="T10" fmla="*/ 79 w 79"/>
                    <a:gd name="T11" fmla="*/ 0 h 55"/>
                    <a:gd name="T12" fmla="*/ 0 60000 65536"/>
                    <a:gd name="T13" fmla="*/ 0 60000 65536"/>
                    <a:gd name="T14" fmla="*/ 0 60000 65536"/>
                    <a:gd name="T15" fmla="*/ 0 60000 65536"/>
                    <a:gd name="T16" fmla="*/ 0 60000 65536"/>
                    <a:gd name="T17" fmla="*/ 0 60000 65536"/>
                    <a:gd name="T18" fmla="*/ 0 w 79"/>
                    <a:gd name="T19" fmla="*/ 0 h 55"/>
                    <a:gd name="T20" fmla="*/ 79 w 7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79" h="55">
                      <a:moveTo>
                        <a:pt x="79" y="0"/>
                      </a:moveTo>
                      <a:lnTo>
                        <a:pt x="58" y="55"/>
                      </a:lnTo>
                      <a:lnTo>
                        <a:pt x="0" y="55"/>
                      </a:lnTo>
                      <a:lnTo>
                        <a:pt x="16" y="45"/>
                      </a:lnTo>
                      <a:lnTo>
                        <a:pt x="63" y="12"/>
                      </a:lnTo>
                      <a:lnTo>
                        <a:pt x="79"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916" name="Line 2257"/>
                <p:cNvSpPr>
                  <a:spLocks noChangeShapeType="1"/>
                </p:cNvSpPr>
                <p:nvPr/>
              </p:nvSpPr>
              <p:spPr bwMode="auto">
                <a:xfrm flipH="1">
                  <a:off x="4337" y="1152"/>
                  <a:ext cx="16" cy="1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17" name="Line 2258"/>
                <p:cNvSpPr>
                  <a:spLocks noChangeShapeType="1"/>
                </p:cNvSpPr>
                <p:nvPr/>
              </p:nvSpPr>
              <p:spPr bwMode="auto">
                <a:xfrm>
                  <a:off x="4337" y="1162"/>
                  <a:ext cx="58"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18" name="Line 2259"/>
                <p:cNvSpPr>
                  <a:spLocks noChangeShapeType="1"/>
                </p:cNvSpPr>
                <p:nvPr/>
              </p:nvSpPr>
              <p:spPr bwMode="auto">
                <a:xfrm flipV="1">
                  <a:off x="4395" y="1107"/>
                  <a:ext cx="21" cy="5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19" name="Line 2260"/>
                <p:cNvSpPr>
                  <a:spLocks noChangeShapeType="1"/>
                </p:cNvSpPr>
                <p:nvPr/>
              </p:nvSpPr>
              <p:spPr bwMode="auto">
                <a:xfrm flipH="1">
                  <a:off x="4400" y="1107"/>
                  <a:ext cx="16" cy="1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20" name="Line 2261"/>
                <p:cNvSpPr>
                  <a:spLocks noChangeShapeType="1"/>
                </p:cNvSpPr>
                <p:nvPr/>
              </p:nvSpPr>
              <p:spPr bwMode="auto">
                <a:xfrm flipH="1">
                  <a:off x="4353" y="1119"/>
                  <a:ext cx="47" cy="3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21" name="Freeform 2262"/>
                <p:cNvSpPr>
                  <a:spLocks/>
                </p:cNvSpPr>
                <p:nvPr/>
              </p:nvSpPr>
              <p:spPr bwMode="auto">
                <a:xfrm>
                  <a:off x="4188" y="910"/>
                  <a:ext cx="72" cy="64"/>
                </a:xfrm>
                <a:custGeom>
                  <a:avLst/>
                  <a:gdLst>
                    <a:gd name="T0" fmla="*/ 72 w 72"/>
                    <a:gd name="T1" fmla="*/ 0 h 64"/>
                    <a:gd name="T2" fmla="*/ 57 w 72"/>
                    <a:gd name="T3" fmla="*/ 56 h 64"/>
                    <a:gd name="T4" fmla="*/ 0 w 72"/>
                    <a:gd name="T5" fmla="*/ 64 h 64"/>
                    <a:gd name="T6" fmla="*/ 14 w 72"/>
                    <a:gd name="T7" fmla="*/ 52 h 64"/>
                    <a:gd name="T8" fmla="*/ 57 w 72"/>
                    <a:gd name="T9" fmla="*/ 13 h 64"/>
                    <a:gd name="T10" fmla="*/ 72 w 72"/>
                    <a:gd name="T11" fmla="*/ 0 h 64"/>
                    <a:gd name="T12" fmla="*/ 0 60000 65536"/>
                    <a:gd name="T13" fmla="*/ 0 60000 65536"/>
                    <a:gd name="T14" fmla="*/ 0 60000 65536"/>
                    <a:gd name="T15" fmla="*/ 0 60000 65536"/>
                    <a:gd name="T16" fmla="*/ 0 60000 65536"/>
                    <a:gd name="T17" fmla="*/ 0 60000 65536"/>
                    <a:gd name="T18" fmla="*/ 0 w 72"/>
                    <a:gd name="T19" fmla="*/ 0 h 64"/>
                    <a:gd name="T20" fmla="*/ 72 w 7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72" h="64">
                      <a:moveTo>
                        <a:pt x="72" y="0"/>
                      </a:moveTo>
                      <a:lnTo>
                        <a:pt x="57" y="56"/>
                      </a:lnTo>
                      <a:lnTo>
                        <a:pt x="0" y="64"/>
                      </a:lnTo>
                      <a:lnTo>
                        <a:pt x="14" y="52"/>
                      </a:lnTo>
                      <a:lnTo>
                        <a:pt x="57" y="13"/>
                      </a:lnTo>
                      <a:lnTo>
                        <a:pt x="72"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922" name="Line 2263"/>
                <p:cNvSpPr>
                  <a:spLocks noChangeShapeType="1"/>
                </p:cNvSpPr>
                <p:nvPr/>
              </p:nvSpPr>
              <p:spPr bwMode="auto">
                <a:xfrm flipH="1">
                  <a:off x="4188" y="962"/>
                  <a:ext cx="14" cy="1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23" name="Line 2264"/>
                <p:cNvSpPr>
                  <a:spLocks noChangeShapeType="1"/>
                </p:cNvSpPr>
                <p:nvPr/>
              </p:nvSpPr>
              <p:spPr bwMode="auto">
                <a:xfrm flipV="1">
                  <a:off x="4188" y="966"/>
                  <a:ext cx="57" cy="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24" name="Line 2265"/>
                <p:cNvSpPr>
                  <a:spLocks noChangeShapeType="1"/>
                </p:cNvSpPr>
                <p:nvPr/>
              </p:nvSpPr>
              <p:spPr bwMode="auto">
                <a:xfrm flipV="1">
                  <a:off x="4245" y="910"/>
                  <a:ext cx="15" cy="5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25" name="Line 2266"/>
                <p:cNvSpPr>
                  <a:spLocks noChangeShapeType="1"/>
                </p:cNvSpPr>
                <p:nvPr/>
              </p:nvSpPr>
              <p:spPr bwMode="auto">
                <a:xfrm flipH="1">
                  <a:off x="4245" y="910"/>
                  <a:ext cx="15" cy="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26" name="Line 2267"/>
                <p:cNvSpPr>
                  <a:spLocks noChangeShapeType="1"/>
                </p:cNvSpPr>
                <p:nvPr/>
              </p:nvSpPr>
              <p:spPr bwMode="auto">
                <a:xfrm flipH="1">
                  <a:off x="4202" y="923"/>
                  <a:ext cx="43" cy="3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27" name="Freeform 2268"/>
                <p:cNvSpPr>
                  <a:spLocks/>
                </p:cNvSpPr>
                <p:nvPr/>
              </p:nvSpPr>
              <p:spPr bwMode="auto">
                <a:xfrm>
                  <a:off x="3152" y="3901"/>
                  <a:ext cx="41" cy="94"/>
                </a:xfrm>
                <a:custGeom>
                  <a:avLst/>
                  <a:gdLst>
                    <a:gd name="T0" fmla="*/ 24 w 41"/>
                    <a:gd name="T1" fmla="*/ 0 h 94"/>
                    <a:gd name="T2" fmla="*/ 28 w 41"/>
                    <a:gd name="T3" fmla="*/ 18 h 94"/>
                    <a:gd name="T4" fmla="*/ 37 w 41"/>
                    <a:gd name="T5" fmla="*/ 76 h 94"/>
                    <a:gd name="T6" fmla="*/ 41 w 41"/>
                    <a:gd name="T7" fmla="*/ 94 h 94"/>
                    <a:gd name="T8" fmla="*/ 0 w 41"/>
                    <a:gd name="T9" fmla="*/ 52 h 94"/>
                    <a:gd name="T10" fmla="*/ 24 w 41"/>
                    <a:gd name="T11" fmla="*/ 0 h 94"/>
                    <a:gd name="T12" fmla="*/ 0 60000 65536"/>
                    <a:gd name="T13" fmla="*/ 0 60000 65536"/>
                    <a:gd name="T14" fmla="*/ 0 60000 65536"/>
                    <a:gd name="T15" fmla="*/ 0 60000 65536"/>
                    <a:gd name="T16" fmla="*/ 0 60000 65536"/>
                    <a:gd name="T17" fmla="*/ 0 60000 65536"/>
                    <a:gd name="T18" fmla="*/ 0 w 41"/>
                    <a:gd name="T19" fmla="*/ 0 h 94"/>
                    <a:gd name="T20" fmla="*/ 41 w 41"/>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1" h="94">
                      <a:moveTo>
                        <a:pt x="24" y="0"/>
                      </a:moveTo>
                      <a:lnTo>
                        <a:pt x="28" y="18"/>
                      </a:lnTo>
                      <a:lnTo>
                        <a:pt x="37" y="76"/>
                      </a:lnTo>
                      <a:lnTo>
                        <a:pt x="41" y="94"/>
                      </a:lnTo>
                      <a:lnTo>
                        <a:pt x="0" y="52"/>
                      </a:lnTo>
                      <a:lnTo>
                        <a:pt x="24"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928" name="Line 2269"/>
                <p:cNvSpPr>
                  <a:spLocks noChangeShapeType="1"/>
                </p:cNvSpPr>
                <p:nvPr/>
              </p:nvSpPr>
              <p:spPr bwMode="auto">
                <a:xfrm flipH="1" flipV="1">
                  <a:off x="3176" y="3901"/>
                  <a:ext cx="4"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29" name="Line 2270"/>
                <p:cNvSpPr>
                  <a:spLocks noChangeShapeType="1"/>
                </p:cNvSpPr>
                <p:nvPr/>
              </p:nvSpPr>
              <p:spPr bwMode="auto">
                <a:xfrm flipH="1">
                  <a:off x="3152" y="3901"/>
                  <a:ext cx="24" cy="5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30" name="Line 2271"/>
                <p:cNvSpPr>
                  <a:spLocks noChangeShapeType="1"/>
                </p:cNvSpPr>
                <p:nvPr/>
              </p:nvSpPr>
              <p:spPr bwMode="auto">
                <a:xfrm>
                  <a:off x="3152" y="3953"/>
                  <a:ext cx="41" cy="4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31" name="Line 2272"/>
                <p:cNvSpPr>
                  <a:spLocks noChangeShapeType="1"/>
                </p:cNvSpPr>
                <p:nvPr/>
              </p:nvSpPr>
              <p:spPr bwMode="auto">
                <a:xfrm flipH="1" flipV="1">
                  <a:off x="3189" y="3977"/>
                  <a:ext cx="4"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32" name="Line 2273"/>
                <p:cNvSpPr>
                  <a:spLocks noChangeShapeType="1"/>
                </p:cNvSpPr>
                <p:nvPr/>
              </p:nvSpPr>
              <p:spPr bwMode="auto">
                <a:xfrm flipH="1" flipV="1">
                  <a:off x="3180" y="3919"/>
                  <a:ext cx="9"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33" name="Freeform 2274"/>
                <p:cNvSpPr>
                  <a:spLocks/>
                </p:cNvSpPr>
                <p:nvPr/>
              </p:nvSpPr>
              <p:spPr bwMode="auto">
                <a:xfrm>
                  <a:off x="3744" y="3697"/>
                  <a:ext cx="52" cy="84"/>
                </a:xfrm>
                <a:custGeom>
                  <a:avLst/>
                  <a:gdLst>
                    <a:gd name="T0" fmla="*/ 5 w 52"/>
                    <a:gd name="T1" fmla="*/ 0 h 84"/>
                    <a:gd name="T2" fmla="*/ 14 w 52"/>
                    <a:gd name="T3" fmla="*/ 17 h 84"/>
                    <a:gd name="T4" fmla="*/ 43 w 52"/>
                    <a:gd name="T5" fmla="*/ 67 h 84"/>
                    <a:gd name="T6" fmla="*/ 52 w 52"/>
                    <a:gd name="T7" fmla="*/ 84 h 84"/>
                    <a:gd name="T8" fmla="*/ 0 w 52"/>
                    <a:gd name="T9" fmla="*/ 57 h 84"/>
                    <a:gd name="T10" fmla="*/ 5 w 52"/>
                    <a:gd name="T11" fmla="*/ 0 h 84"/>
                    <a:gd name="T12" fmla="*/ 0 60000 65536"/>
                    <a:gd name="T13" fmla="*/ 0 60000 65536"/>
                    <a:gd name="T14" fmla="*/ 0 60000 65536"/>
                    <a:gd name="T15" fmla="*/ 0 60000 65536"/>
                    <a:gd name="T16" fmla="*/ 0 60000 65536"/>
                    <a:gd name="T17" fmla="*/ 0 60000 65536"/>
                    <a:gd name="T18" fmla="*/ 0 w 52"/>
                    <a:gd name="T19" fmla="*/ 0 h 84"/>
                    <a:gd name="T20" fmla="*/ 52 w 52"/>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2" h="84">
                      <a:moveTo>
                        <a:pt x="5" y="0"/>
                      </a:moveTo>
                      <a:lnTo>
                        <a:pt x="14" y="17"/>
                      </a:lnTo>
                      <a:lnTo>
                        <a:pt x="43" y="67"/>
                      </a:lnTo>
                      <a:lnTo>
                        <a:pt x="52" y="84"/>
                      </a:lnTo>
                      <a:lnTo>
                        <a:pt x="0" y="57"/>
                      </a:lnTo>
                      <a:lnTo>
                        <a:pt x="5"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934" name="Line 2275"/>
                <p:cNvSpPr>
                  <a:spLocks noChangeShapeType="1"/>
                </p:cNvSpPr>
                <p:nvPr/>
              </p:nvSpPr>
              <p:spPr bwMode="auto">
                <a:xfrm flipH="1" flipV="1">
                  <a:off x="3749" y="3697"/>
                  <a:ext cx="9"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35" name="Line 2276"/>
                <p:cNvSpPr>
                  <a:spLocks noChangeShapeType="1"/>
                </p:cNvSpPr>
                <p:nvPr/>
              </p:nvSpPr>
              <p:spPr bwMode="auto">
                <a:xfrm flipH="1">
                  <a:off x="3744" y="3697"/>
                  <a:ext cx="5"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36" name="Line 2277"/>
                <p:cNvSpPr>
                  <a:spLocks noChangeShapeType="1"/>
                </p:cNvSpPr>
                <p:nvPr/>
              </p:nvSpPr>
              <p:spPr bwMode="auto">
                <a:xfrm>
                  <a:off x="3744" y="3754"/>
                  <a:ext cx="52" cy="2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37" name="Line 2278"/>
                <p:cNvSpPr>
                  <a:spLocks noChangeShapeType="1"/>
                </p:cNvSpPr>
                <p:nvPr/>
              </p:nvSpPr>
              <p:spPr bwMode="auto">
                <a:xfrm flipH="1" flipV="1">
                  <a:off x="3787" y="3764"/>
                  <a:ext cx="9"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38" name="Line 2279"/>
                <p:cNvSpPr>
                  <a:spLocks noChangeShapeType="1"/>
                </p:cNvSpPr>
                <p:nvPr/>
              </p:nvSpPr>
              <p:spPr bwMode="auto">
                <a:xfrm flipH="1" flipV="1">
                  <a:off x="3758" y="3714"/>
                  <a:ext cx="29" cy="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39" name="Freeform 2280"/>
                <p:cNvSpPr>
                  <a:spLocks/>
                </p:cNvSpPr>
                <p:nvPr/>
              </p:nvSpPr>
              <p:spPr bwMode="auto">
                <a:xfrm>
                  <a:off x="2997" y="3919"/>
                  <a:ext cx="36" cy="96"/>
                </a:xfrm>
                <a:custGeom>
                  <a:avLst/>
                  <a:gdLst>
                    <a:gd name="T0" fmla="*/ 28 w 36"/>
                    <a:gd name="T1" fmla="*/ 0 h 96"/>
                    <a:gd name="T2" fmla="*/ 30 w 36"/>
                    <a:gd name="T3" fmla="*/ 20 h 96"/>
                    <a:gd name="T4" fmla="*/ 35 w 36"/>
                    <a:gd name="T5" fmla="*/ 78 h 96"/>
                    <a:gd name="T6" fmla="*/ 36 w 36"/>
                    <a:gd name="T7" fmla="*/ 96 h 96"/>
                    <a:gd name="T8" fmla="*/ 0 w 36"/>
                    <a:gd name="T9" fmla="*/ 51 h 96"/>
                    <a:gd name="T10" fmla="*/ 28 w 36"/>
                    <a:gd name="T11" fmla="*/ 0 h 96"/>
                    <a:gd name="T12" fmla="*/ 0 60000 65536"/>
                    <a:gd name="T13" fmla="*/ 0 60000 65536"/>
                    <a:gd name="T14" fmla="*/ 0 60000 65536"/>
                    <a:gd name="T15" fmla="*/ 0 60000 65536"/>
                    <a:gd name="T16" fmla="*/ 0 60000 65536"/>
                    <a:gd name="T17" fmla="*/ 0 60000 65536"/>
                    <a:gd name="T18" fmla="*/ 0 w 36"/>
                    <a:gd name="T19" fmla="*/ 0 h 96"/>
                    <a:gd name="T20" fmla="*/ 36 w 3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6" h="96">
                      <a:moveTo>
                        <a:pt x="28" y="0"/>
                      </a:moveTo>
                      <a:lnTo>
                        <a:pt x="30" y="20"/>
                      </a:lnTo>
                      <a:lnTo>
                        <a:pt x="35" y="78"/>
                      </a:lnTo>
                      <a:lnTo>
                        <a:pt x="36" y="96"/>
                      </a:lnTo>
                      <a:lnTo>
                        <a:pt x="0" y="51"/>
                      </a:lnTo>
                      <a:lnTo>
                        <a:pt x="28"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940" name="Line 2281"/>
                <p:cNvSpPr>
                  <a:spLocks noChangeShapeType="1"/>
                </p:cNvSpPr>
                <p:nvPr/>
              </p:nvSpPr>
              <p:spPr bwMode="auto">
                <a:xfrm flipH="1" flipV="1">
                  <a:off x="3025" y="3919"/>
                  <a:ext cx="2" cy="2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41" name="Line 2282"/>
                <p:cNvSpPr>
                  <a:spLocks noChangeShapeType="1"/>
                </p:cNvSpPr>
                <p:nvPr/>
              </p:nvSpPr>
              <p:spPr bwMode="auto">
                <a:xfrm flipH="1">
                  <a:off x="2997" y="3919"/>
                  <a:ext cx="28" cy="5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42" name="Line 2283"/>
                <p:cNvSpPr>
                  <a:spLocks noChangeShapeType="1"/>
                </p:cNvSpPr>
                <p:nvPr/>
              </p:nvSpPr>
              <p:spPr bwMode="auto">
                <a:xfrm>
                  <a:off x="2997" y="3970"/>
                  <a:ext cx="36" cy="4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43" name="Line 2284"/>
                <p:cNvSpPr>
                  <a:spLocks noChangeShapeType="1"/>
                </p:cNvSpPr>
                <p:nvPr/>
              </p:nvSpPr>
              <p:spPr bwMode="auto">
                <a:xfrm flipH="1" flipV="1">
                  <a:off x="3032" y="3997"/>
                  <a:ext cx="1"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44" name="Line 2285"/>
                <p:cNvSpPr>
                  <a:spLocks noChangeShapeType="1"/>
                </p:cNvSpPr>
                <p:nvPr/>
              </p:nvSpPr>
              <p:spPr bwMode="auto">
                <a:xfrm flipH="1" flipV="1">
                  <a:off x="3027" y="3939"/>
                  <a:ext cx="5"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45" name="Freeform 2286"/>
                <p:cNvSpPr>
                  <a:spLocks/>
                </p:cNvSpPr>
                <p:nvPr/>
              </p:nvSpPr>
              <p:spPr bwMode="auto">
                <a:xfrm>
                  <a:off x="3603" y="3766"/>
                  <a:ext cx="49" cy="88"/>
                </a:xfrm>
                <a:custGeom>
                  <a:avLst/>
                  <a:gdLst>
                    <a:gd name="T0" fmla="*/ 10 w 49"/>
                    <a:gd name="T1" fmla="*/ 0 h 88"/>
                    <a:gd name="T2" fmla="*/ 18 w 49"/>
                    <a:gd name="T3" fmla="*/ 17 h 88"/>
                    <a:gd name="T4" fmla="*/ 42 w 49"/>
                    <a:gd name="T5" fmla="*/ 71 h 88"/>
                    <a:gd name="T6" fmla="*/ 49 w 49"/>
                    <a:gd name="T7" fmla="*/ 88 h 88"/>
                    <a:gd name="T8" fmla="*/ 0 w 49"/>
                    <a:gd name="T9" fmla="*/ 58 h 88"/>
                    <a:gd name="T10" fmla="*/ 10 w 49"/>
                    <a:gd name="T11" fmla="*/ 0 h 88"/>
                    <a:gd name="T12" fmla="*/ 0 60000 65536"/>
                    <a:gd name="T13" fmla="*/ 0 60000 65536"/>
                    <a:gd name="T14" fmla="*/ 0 60000 65536"/>
                    <a:gd name="T15" fmla="*/ 0 60000 65536"/>
                    <a:gd name="T16" fmla="*/ 0 60000 65536"/>
                    <a:gd name="T17" fmla="*/ 0 60000 65536"/>
                    <a:gd name="T18" fmla="*/ 0 w 49"/>
                    <a:gd name="T19" fmla="*/ 0 h 88"/>
                    <a:gd name="T20" fmla="*/ 49 w 49"/>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49" h="88">
                      <a:moveTo>
                        <a:pt x="10" y="0"/>
                      </a:moveTo>
                      <a:lnTo>
                        <a:pt x="18" y="17"/>
                      </a:lnTo>
                      <a:lnTo>
                        <a:pt x="42" y="71"/>
                      </a:lnTo>
                      <a:lnTo>
                        <a:pt x="49" y="88"/>
                      </a:lnTo>
                      <a:lnTo>
                        <a:pt x="0" y="58"/>
                      </a:lnTo>
                      <a:lnTo>
                        <a:pt x="1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946" name="Line 2287"/>
                <p:cNvSpPr>
                  <a:spLocks noChangeShapeType="1"/>
                </p:cNvSpPr>
                <p:nvPr/>
              </p:nvSpPr>
              <p:spPr bwMode="auto">
                <a:xfrm flipH="1" flipV="1">
                  <a:off x="3613" y="3766"/>
                  <a:ext cx="8"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47" name="Line 2288"/>
                <p:cNvSpPr>
                  <a:spLocks noChangeShapeType="1"/>
                </p:cNvSpPr>
                <p:nvPr/>
              </p:nvSpPr>
              <p:spPr bwMode="auto">
                <a:xfrm flipH="1">
                  <a:off x="3603" y="3766"/>
                  <a:ext cx="10"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48" name="Line 2289"/>
                <p:cNvSpPr>
                  <a:spLocks noChangeShapeType="1"/>
                </p:cNvSpPr>
                <p:nvPr/>
              </p:nvSpPr>
              <p:spPr bwMode="auto">
                <a:xfrm>
                  <a:off x="3603" y="3824"/>
                  <a:ext cx="49" cy="3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49" name="Line 2290"/>
                <p:cNvSpPr>
                  <a:spLocks noChangeShapeType="1"/>
                </p:cNvSpPr>
                <p:nvPr/>
              </p:nvSpPr>
              <p:spPr bwMode="auto">
                <a:xfrm flipH="1" flipV="1">
                  <a:off x="3645" y="3837"/>
                  <a:ext cx="7" cy="1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50" name="Line 2291"/>
                <p:cNvSpPr>
                  <a:spLocks noChangeShapeType="1"/>
                </p:cNvSpPr>
                <p:nvPr/>
              </p:nvSpPr>
              <p:spPr bwMode="auto">
                <a:xfrm flipH="1" flipV="1">
                  <a:off x="3621" y="3783"/>
                  <a:ext cx="24" cy="5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51" name="Freeform 2292"/>
                <p:cNvSpPr>
                  <a:spLocks/>
                </p:cNvSpPr>
                <p:nvPr/>
              </p:nvSpPr>
              <p:spPr bwMode="auto">
                <a:xfrm>
                  <a:off x="4114" y="3423"/>
                  <a:ext cx="67" cy="68"/>
                </a:xfrm>
                <a:custGeom>
                  <a:avLst/>
                  <a:gdLst>
                    <a:gd name="T0" fmla="*/ 0 w 67"/>
                    <a:gd name="T1" fmla="*/ 0 h 68"/>
                    <a:gd name="T2" fmla="*/ 14 w 67"/>
                    <a:gd name="T3" fmla="*/ 13 h 68"/>
                    <a:gd name="T4" fmla="*/ 54 w 67"/>
                    <a:gd name="T5" fmla="*/ 55 h 68"/>
                    <a:gd name="T6" fmla="*/ 67 w 67"/>
                    <a:gd name="T7" fmla="*/ 68 h 68"/>
                    <a:gd name="T8" fmla="*/ 10 w 67"/>
                    <a:gd name="T9" fmla="*/ 57 h 68"/>
                    <a:gd name="T10" fmla="*/ 0 w 67"/>
                    <a:gd name="T11" fmla="*/ 0 h 68"/>
                    <a:gd name="T12" fmla="*/ 0 60000 65536"/>
                    <a:gd name="T13" fmla="*/ 0 60000 65536"/>
                    <a:gd name="T14" fmla="*/ 0 60000 65536"/>
                    <a:gd name="T15" fmla="*/ 0 60000 65536"/>
                    <a:gd name="T16" fmla="*/ 0 60000 65536"/>
                    <a:gd name="T17" fmla="*/ 0 60000 65536"/>
                    <a:gd name="T18" fmla="*/ 0 w 67"/>
                    <a:gd name="T19" fmla="*/ 0 h 68"/>
                    <a:gd name="T20" fmla="*/ 67 w 6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7" h="68">
                      <a:moveTo>
                        <a:pt x="0" y="0"/>
                      </a:moveTo>
                      <a:lnTo>
                        <a:pt x="14" y="13"/>
                      </a:lnTo>
                      <a:lnTo>
                        <a:pt x="54" y="55"/>
                      </a:lnTo>
                      <a:lnTo>
                        <a:pt x="67" y="68"/>
                      </a:lnTo>
                      <a:lnTo>
                        <a:pt x="10" y="57"/>
                      </a:lnTo>
                      <a:lnTo>
                        <a:pt x="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952" name="Line 2293"/>
                <p:cNvSpPr>
                  <a:spLocks noChangeShapeType="1"/>
                </p:cNvSpPr>
                <p:nvPr/>
              </p:nvSpPr>
              <p:spPr bwMode="auto">
                <a:xfrm flipH="1" flipV="1">
                  <a:off x="4114" y="3423"/>
                  <a:ext cx="14" cy="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53" name="Line 2294"/>
                <p:cNvSpPr>
                  <a:spLocks noChangeShapeType="1"/>
                </p:cNvSpPr>
                <p:nvPr/>
              </p:nvSpPr>
              <p:spPr bwMode="auto">
                <a:xfrm>
                  <a:off x="4114" y="3423"/>
                  <a:ext cx="10"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54" name="Line 2295"/>
                <p:cNvSpPr>
                  <a:spLocks noChangeShapeType="1"/>
                </p:cNvSpPr>
                <p:nvPr/>
              </p:nvSpPr>
              <p:spPr bwMode="auto">
                <a:xfrm>
                  <a:off x="4124" y="3480"/>
                  <a:ext cx="57" cy="1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55" name="Line 2296"/>
                <p:cNvSpPr>
                  <a:spLocks noChangeShapeType="1"/>
                </p:cNvSpPr>
                <p:nvPr/>
              </p:nvSpPr>
              <p:spPr bwMode="auto">
                <a:xfrm flipH="1" flipV="1">
                  <a:off x="4168" y="3478"/>
                  <a:ext cx="13" cy="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56" name="Line 2297"/>
                <p:cNvSpPr>
                  <a:spLocks noChangeShapeType="1"/>
                </p:cNvSpPr>
                <p:nvPr/>
              </p:nvSpPr>
              <p:spPr bwMode="auto">
                <a:xfrm flipH="1" flipV="1">
                  <a:off x="4128" y="3436"/>
                  <a:ext cx="40" cy="4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57" name="Freeform 2298"/>
                <p:cNvSpPr>
                  <a:spLocks/>
                </p:cNvSpPr>
                <p:nvPr/>
              </p:nvSpPr>
              <p:spPr bwMode="auto">
                <a:xfrm>
                  <a:off x="3305" y="3868"/>
                  <a:ext cx="45" cy="93"/>
                </a:xfrm>
                <a:custGeom>
                  <a:avLst/>
                  <a:gdLst>
                    <a:gd name="T0" fmla="*/ 20 w 45"/>
                    <a:gd name="T1" fmla="*/ 0 h 93"/>
                    <a:gd name="T2" fmla="*/ 25 w 45"/>
                    <a:gd name="T3" fmla="*/ 19 h 93"/>
                    <a:gd name="T4" fmla="*/ 40 w 45"/>
                    <a:gd name="T5" fmla="*/ 75 h 93"/>
                    <a:gd name="T6" fmla="*/ 45 w 45"/>
                    <a:gd name="T7" fmla="*/ 93 h 93"/>
                    <a:gd name="T8" fmla="*/ 0 w 45"/>
                    <a:gd name="T9" fmla="*/ 55 h 93"/>
                    <a:gd name="T10" fmla="*/ 20 w 45"/>
                    <a:gd name="T11" fmla="*/ 0 h 93"/>
                    <a:gd name="T12" fmla="*/ 0 60000 65536"/>
                    <a:gd name="T13" fmla="*/ 0 60000 65536"/>
                    <a:gd name="T14" fmla="*/ 0 60000 65536"/>
                    <a:gd name="T15" fmla="*/ 0 60000 65536"/>
                    <a:gd name="T16" fmla="*/ 0 60000 65536"/>
                    <a:gd name="T17" fmla="*/ 0 60000 65536"/>
                    <a:gd name="T18" fmla="*/ 0 w 45"/>
                    <a:gd name="T19" fmla="*/ 0 h 93"/>
                    <a:gd name="T20" fmla="*/ 45 w 4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5" h="93">
                      <a:moveTo>
                        <a:pt x="20" y="0"/>
                      </a:moveTo>
                      <a:lnTo>
                        <a:pt x="25" y="19"/>
                      </a:lnTo>
                      <a:lnTo>
                        <a:pt x="40" y="75"/>
                      </a:lnTo>
                      <a:lnTo>
                        <a:pt x="45" y="93"/>
                      </a:lnTo>
                      <a:lnTo>
                        <a:pt x="0" y="55"/>
                      </a:lnTo>
                      <a:lnTo>
                        <a:pt x="2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958" name="Line 2299"/>
                <p:cNvSpPr>
                  <a:spLocks noChangeShapeType="1"/>
                </p:cNvSpPr>
                <p:nvPr/>
              </p:nvSpPr>
              <p:spPr bwMode="auto">
                <a:xfrm flipH="1" flipV="1">
                  <a:off x="3325" y="3868"/>
                  <a:ext cx="5" cy="1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59" name="Line 2300"/>
                <p:cNvSpPr>
                  <a:spLocks noChangeShapeType="1"/>
                </p:cNvSpPr>
                <p:nvPr/>
              </p:nvSpPr>
              <p:spPr bwMode="auto">
                <a:xfrm flipH="1">
                  <a:off x="3305" y="3868"/>
                  <a:ext cx="20" cy="5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60" name="Line 2301"/>
                <p:cNvSpPr>
                  <a:spLocks noChangeShapeType="1"/>
                </p:cNvSpPr>
                <p:nvPr/>
              </p:nvSpPr>
              <p:spPr bwMode="auto">
                <a:xfrm>
                  <a:off x="3305" y="3923"/>
                  <a:ext cx="45" cy="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61" name="Line 2302"/>
                <p:cNvSpPr>
                  <a:spLocks noChangeShapeType="1"/>
                </p:cNvSpPr>
                <p:nvPr/>
              </p:nvSpPr>
              <p:spPr bwMode="auto">
                <a:xfrm flipH="1" flipV="1">
                  <a:off x="3345" y="3943"/>
                  <a:ext cx="5"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62" name="Line 2303"/>
                <p:cNvSpPr>
                  <a:spLocks noChangeShapeType="1"/>
                </p:cNvSpPr>
                <p:nvPr/>
              </p:nvSpPr>
              <p:spPr bwMode="auto">
                <a:xfrm flipH="1" flipV="1">
                  <a:off x="3330" y="3887"/>
                  <a:ext cx="15" cy="5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63" name="Freeform 2304"/>
                <p:cNvSpPr>
                  <a:spLocks/>
                </p:cNvSpPr>
                <p:nvPr/>
              </p:nvSpPr>
              <p:spPr bwMode="auto">
                <a:xfrm>
                  <a:off x="3879" y="3617"/>
                  <a:ext cx="54" cy="79"/>
                </a:xfrm>
                <a:custGeom>
                  <a:avLst/>
                  <a:gdLst>
                    <a:gd name="T0" fmla="*/ 0 w 54"/>
                    <a:gd name="T1" fmla="*/ 0 h 79"/>
                    <a:gd name="T2" fmla="*/ 10 w 54"/>
                    <a:gd name="T3" fmla="*/ 16 h 79"/>
                    <a:gd name="T4" fmla="*/ 43 w 54"/>
                    <a:gd name="T5" fmla="*/ 63 h 79"/>
                    <a:gd name="T6" fmla="*/ 54 w 54"/>
                    <a:gd name="T7" fmla="*/ 79 h 79"/>
                    <a:gd name="T8" fmla="*/ 0 w 54"/>
                    <a:gd name="T9" fmla="*/ 58 h 79"/>
                    <a:gd name="T10" fmla="*/ 0 w 54"/>
                    <a:gd name="T11" fmla="*/ 0 h 79"/>
                    <a:gd name="T12" fmla="*/ 0 60000 65536"/>
                    <a:gd name="T13" fmla="*/ 0 60000 65536"/>
                    <a:gd name="T14" fmla="*/ 0 60000 65536"/>
                    <a:gd name="T15" fmla="*/ 0 60000 65536"/>
                    <a:gd name="T16" fmla="*/ 0 60000 65536"/>
                    <a:gd name="T17" fmla="*/ 0 60000 65536"/>
                    <a:gd name="T18" fmla="*/ 0 w 54"/>
                    <a:gd name="T19" fmla="*/ 0 h 79"/>
                    <a:gd name="T20" fmla="*/ 54 w 54"/>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54" h="79">
                      <a:moveTo>
                        <a:pt x="0" y="0"/>
                      </a:moveTo>
                      <a:lnTo>
                        <a:pt x="10" y="16"/>
                      </a:lnTo>
                      <a:lnTo>
                        <a:pt x="43" y="63"/>
                      </a:lnTo>
                      <a:lnTo>
                        <a:pt x="54" y="79"/>
                      </a:lnTo>
                      <a:lnTo>
                        <a:pt x="0" y="58"/>
                      </a:lnTo>
                      <a:lnTo>
                        <a:pt x="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964" name="Line 2305"/>
                <p:cNvSpPr>
                  <a:spLocks noChangeShapeType="1"/>
                </p:cNvSpPr>
                <p:nvPr/>
              </p:nvSpPr>
              <p:spPr bwMode="auto">
                <a:xfrm flipH="1" flipV="1">
                  <a:off x="3879" y="3617"/>
                  <a:ext cx="10" cy="1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65" name="Line 2306"/>
                <p:cNvSpPr>
                  <a:spLocks noChangeShapeType="1"/>
                </p:cNvSpPr>
                <p:nvPr/>
              </p:nvSpPr>
              <p:spPr bwMode="auto">
                <a:xfrm>
                  <a:off x="3879" y="3617"/>
                  <a:ext cx="0"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66" name="Line 2307"/>
                <p:cNvSpPr>
                  <a:spLocks noChangeShapeType="1"/>
                </p:cNvSpPr>
                <p:nvPr/>
              </p:nvSpPr>
              <p:spPr bwMode="auto">
                <a:xfrm>
                  <a:off x="3879" y="3675"/>
                  <a:ext cx="54" cy="2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67" name="Line 2308"/>
                <p:cNvSpPr>
                  <a:spLocks noChangeShapeType="1"/>
                </p:cNvSpPr>
                <p:nvPr/>
              </p:nvSpPr>
              <p:spPr bwMode="auto">
                <a:xfrm flipH="1" flipV="1">
                  <a:off x="3922" y="3680"/>
                  <a:ext cx="11" cy="1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68" name="Line 2309"/>
                <p:cNvSpPr>
                  <a:spLocks noChangeShapeType="1"/>
                </p:cNvSpPr>
                <p:nvPr/>
              </p:nvSpPr>
              <p:spPr bwMode="auto">
                <a:xfrm flipH="1" flipV="1">
                  <a:off x="3889" y="3633"/>
                  <a:ext cx="33" cy="4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69" name="Freeform 2310"/>
                <p:cNvSpPr>
                  <a:spLocks/>
                </p:cNvSpPr>
                <p:nvPr/>
              </p:nvSpPr>
              <p:spPr bwMode="auto">
                <a:xfrm>
                  <a:off x="4395" y="3069"/>
                  <a:ext cx="82" cy="52"/>
                </a:xfrm>
                <a:custGeom>
                  <a:avLst/>
                  <a:gdLst>
                    <a:gd name="T0" fmla="*/ 0 w 82"/>
                    <a:gd name="T1" fmla="*/ 0 h 52"/>
                    <a:gd name="T2" fmla="*/ 15 w 82"/>
                    <a:gd name="T3" fmla="*/ 9 h 52"/>
                    <a:gd name="T4" fmla="*/ 65 w 82"/>
                    <a:gd name="T5" fmla="*/ 39 h 52"/>
                    <a:gd name="T6" fmla="*/ 82 w 82"/>
                    <a:gd name="T7" fmla="*/ 48 h 52"/>
                    <a:gd name="T8" fmla="*/ 23 w 82"/>
                    <a:gd name="T9" fmla="*/ 52 h 52"/>
                    <a:gd name="T10" fmla="*/ 0 w 82"/>
                    <a:gd name="T11" fmla="*/ 0 h 52"/>
                    <a:gd name="T12" fmla="*/ 0 60000 65536"/>
                    <a:gd name="T13" fmla="*/ 0 60000 65536"/>
                    <a:gd name="T14" fmla="*/ 0 60000 65536"/>
                    <a:gd name="T15" fmla="*/ 0 60000 65536"/>
                    <a:gd name="T16" fmla="*/ 0 60000 65536"/>
                    <a:gd name="T17" fmla="*/ 0 60000 65536"/>
                    <a:gd name="T18" fmla="*/ 0 w 82"/>
                    <a:gd name="T19" fmla="*/ 0 h 52"/>
                    <a:gd name="T20" fmla="*/ 82 w 8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82" h="52">
                      <a:moveTo>
                        <a:pt x="0" y="0"/>
                      </a:moveTo>
                      <a:lnTo>
                        <a:pt x="15" y="9"/>
                      </a:lnTo>
                      <a:lnTo>
                        <a:pt x="65" y="39"/>
                      </a:lnTo>
                      <a:lnTo>
                        <a:pt x="82" y="48"/>
                      </a:lnTo>
                      <a:lnTo>
                        <a:pt x="23" y="52"/>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970" name="Line 2311"/>
                <p:cNvSpPr>
                  <a:spLocks noChangeShapeType="1"/>
                </p:cNvSpPr>
                <p:nvPr/>
              </p:nvSpPr>
              <p:spPr bwMode="auto">
                <a:xfrm flipH="1" flipV="1">
                  <a:off x="4395" y="3069"/>
                  <a:ext cx="15" cy="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71" name="Line 2312"/>
                <p:cNvSpPr>
                  <a:spLocks noChangeShapeType="1"/>
                </p:cNvSpPr>
                <p:nvPr/>
              </p:nvSpPr>
              <p:spPr bwMode="auto">
                <a:xfrm>
                  <a:off x="4395" y="3069"/>
                  <a:ext cx="23" cy="5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72" name="Line 2313"/>
                <p:cNvSpPr>
                  <a:spLocks noChangeShapeType="1"/>
                </p:cNvSpPr>
                <p:nvPr/>
              </p:nvSpPr>
              <p:spPr bwMode="auto">
                <a:xfrm flipV="1">
                  <a:off x="4418" y="3117"/>
                  <a:ext cx="59" cy="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73" name="Line 2314"/>
                <p:cNvSpPr>
                  <a:spLocks noChangeShapeType="1"/>
                </p:cNvSpPr>
                <p:nvPr/>
              </p:nvSpPr>
              <p:spPr bwMode="auto">
                <a:xfrm flipH="1" flipV="1">
                  <a:off x="4460" y="3108"/>
                  <a:ext cx="17" cy="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74" name="Line 2315"/>
                <p:cNvSpPr>
                  <a:spLocks noChangeShapeType="1"/>
                </p:cNvSpPr>
                <p:nvPr/>
              </p:nvSpPr>
              <p:spPr bwMode="auto">
                <a:xfrm flipH="1" flipV="1">
                  <a:off x="4410" y="3078"/>
                  <a:ext cx="50" cy="3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75" name="Freeform 2316"/>
                <p:cNvSpPr>
                  <a:spLocks/>
                </p:cNvSpPr>
                <p:nvPr/>
              </p:nvSpPr>
              <p:spPr bwMode="auto">
                <a:xfrm>
                  <a:off x="4577" y="2650"/>
                  <a:ext cx="91" cy="44"/>
                </a:xfrm>
                <a:custGeom>
                  <a:avLst/>
                  <a:gdLst>
                    <a:gd name="T0" fmla="*/ 0 w 91"/>
                    <a:gd name="T1" fmla="*/ 0 h 44"/>
                    <a:gd name="T2" fmla="*/ 18 w 91"/>
                    <a:gd name="T3" fmla="*/ 5 h 44"/>
                    <a:gd name="T4" fmla="*/ 73 w 91"/>
                    <a:gd name="T5" fmla="*/ 21 h 44"/>
                    <a:gd name="T6" fmla="*/ 91 w 91"/>
                    <a:gd name="T7" fmla="*/ 26 h 44"/>
                    <a:gd name="T8" fmla="*/ 36 w 91"/>
                    <a:gd name="T9" fmla="*/ 44 h 44"/>
                    <a:gd name="T10" fmla="*/ 0 w 91"/>
                    <a:gd name="T11" fmla="*/ 0 h 44"/>
                    <a:gd name="T12" fmla="*/ 0 60000 65536"/>
                    <a:gd name="T13" fmla="*/ 0 60000 65536"/>
                    <a:gd name="T14" fmla="*/ 0 60000 65536"/>
                    <a:gd name="T15" fmla="*/ 0 60000 65536"/>
                    <a:gd name="T16" fmla="*/ 0 60000 65536"/>
                    <a:gd name="T17" fmla="*/ 0 60000 65536"/>
                    <a:gd name="T18" fmla="*/ 0 w 91"/>
                    <a:gd name="T19" fmla="*/ 0 h 44"/>
                    <a:gd name="T20" fmla="*/ 91 w 9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91" h="44">
                      <a:moveTo>
                        <a:pt x="0" y="0"/>
                      </a:moveTo>
                      <a:lnTo>
                        <a:pt x="18" y="5"/>
                      </a:lnTo>
                      <a:lnTo>
                        <a:pt x="73" y="21"/>
                      </a:lnTo>
                      <a:lnTo>
                        <a:pt x="91" y="26"/>
                      </a:lnTo>
                      <a:lnTo>
                        <a:pt x="36" y="44"/>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976" name="Line 2317"/>
                <p:cNvSpPr>
                  <a:spLocks noChangeShapeType="1"/>
                </p:cNvSpPr>
                <p:nvPr/>
              </p:nvSpPr>
              <p:spPr bwMode="auto">
                <a:xfrm flipH="1" flipV="1">
                  <a:off x="4577" y="2650"/>
                  <a:ext cx="18" cy="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77" name="Line 2318"/>
                <p:cNvSpPr>
                  <a:spLocks noChangeShapeType="1"/>
                </p:cNvSpPr>
                <p:nvPr/>
              </p:nvSpPr>
              <p:spPr bwMode="auto">
                <a:xfrm>
                  <a:off x="4577" y="2650"/>
                  <a:ext cx="36" cy="4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78" name="Line 2319"/>
                <p:cNvSpPr>
                  <a:spLocks noChangeShapeType="1"/>
                </p:cNvSpPr>
                <p:nvPr/>
              </p:nvSpPr>
              <p:spPr bwMode="auto">
                <a:xfrm flipV="1">
                  <a:off x="4613" y="2676"/>
                  <a:ext cx="55"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79" name="Line 2320"/>
                <p:cNvSpPr>
                  <a:spLocks noChangeShapeType="1"/>
                </p:cNvSpPr>
                <p:nvPr/>
              </p:nvSpPr>
              <p:spPr bwMode="auto">
                <a:xfrm flipH="1" flipV="1">
                  <a:off x="4650" y="2671"/>
                  <a:ext cx="18" cy="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80" name="Line 2321"/>
                <p:cNvSpPr>
                  <a:spLocks noChangeShapeType="1"/>
                </p:cNvSpPr>
                <p:nvPr/>
              </p:nvSpPr>
              <p:spPr bwMode="auto">
                <a:xfrm flipH="1" flipV="1">
                  <a:off x="4595" y="2655"/>
                  <a:ext cx="55" cy="1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81" name="Freeform 2322"/>
                <p:cNvSpPr>
                  <a:spLocks/>
                </p:cNvSpPr>
                <p:nvPr/>
              </p:nvSpPr>
              <p:spPr bwMode="auto">
                <a:xfrm>
                  <a:off x="4645" y="2198"/>
                  <a:ext cx="97" cy="33"/>
                </a:xfrm>
                <a:custGeom>
                  <a:avLst/>
                  <a:gdLst>
                    <a:gd name="T0" fmla="*/ 0 w 97"/>
                    <a:gd name="T1" fmla="*/ 0 h 33"/>
                    <a:gd name="T2" fmla="*/ 19 w 97"/>
                    <a:gd name="T3" fmla="*/ 0 h 33"/>
                    <a:gd name="T4" fmla="*/ 77 w 97"/>
                    <a:gd name="T5" fmla="*/ 1 h 33"/>
                    <a:gd name="T6" fmla="*/ 97 w 97"/>
                    <a:gd name="T7" fmla="*/ 1 h 33"/>
                    <a:gd name="T8" fmla="*/ 47 w 97"/>
                    <a:gd name="T9" fmla="*/ 33 h 33"/>
                    <a:gd name="T10" fmla="*/ 0 w 97"/>
                    <a:gd name="T11" fmla="*/ 0 h 33"/>
                    <a:gd name="T12" fmla="*/ 0 60000 65536"/>
                    <a:gd name="T13" fmla="*/ 0 60000 65536"/>
                    <a:gd name="T14" fmla="*/ 0 60000 65536"/>
                    <a:gd name="T15" fmla="*/ 0 60000 65536"/>
                    <a:gd name="T16" fmla="*/ 0 60000 65536"/>
                    <a:gd name="T17" fmla="*/ 0 60000 65536"/>
                    <a:gd name="T18" fmla="*/ 0 w 97"/>
                    <a:gd name="T19" fmla="*/ 0 h 33"/>
                    <a:gd name="T20" fmla="*/ 97 w 9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97" h="33">
                      <a:moveTo>
                        <a:pt x="0" y="0"/>
                      </a:moveTo>
                      <a:lnTo>
                        <a:pt x="19" y="0"/>
                      </a:lnTo>
                      <a:lnTo>
                        <a:pt x="77" y="1"/>
                      </a:lnTo>
                      <a:lnTo>
                        <a:pt x="97" y="1"/>
                      </a:lnTo>
                      <a:lnTo>
                        <a:pt x="47" y="33"/>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982" name="Line 2323"/>
                <p:cNvSpPr>
                  <a:spLocks noChangeShapeType="1"/>
                </p:cNvSpPr>
                <p:nvPr/>
              </p:nvSpPr>
              <p:spPr bwMode="auto">
                <a:xfrm flipH="1">
                  <a:off x="4645" y="2198"/>
                  <a:ext cx="19"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83" name="Line 2324"/>
                <p:cNvSpPr>
                  <a:spLocks noChangeShapeType="1"/>
                </p:cNvSpPr>
                <p:nvPr/>
              </p:nvSpPr>
              <p:spPr bwMode="auto">
                <a:xfrm>
                  <a:off x="4645" y="2198"/>
                  <a:ext cx="47" cy="3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84" name="Line 2325"/>
                <p:cNvSpPr>
                  <a:spLocks noChangeShapeType="1"/>
                </p:cNvSpPr>
                <p:nvPr/>
              </p:nvSpPr>
              <p:spPr bwMode="auto">
                <a:xfrm flipV="1">
                  <a:off x="4692" y="2199"/>
                  <a:ext cx="50" cy="3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85" name="Line 2326"/>
                <p:cNvSpPr>
                  <a:spLocks noChangeShapeType="1"/>
                </p:cNvSpPr>
                <p:nvPr/>
              </p:nvSpPr>
              <p:spPr bwMode="auto">
                <a:xfrm flipH="1">
                  <a:off x="4722" y="2199"/>
                  <a:ext cx="20"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86" name="Line 2327"/>
                <p:cNvSpPr>
                  <a:spLocks noChangeShapeType="1"/>
                </p:cNvSpPr>
                <p:nvPr/>
              </p:nvSpPr>
              <p:spPr bwMode="auto">
                <a:xfrm flipH="1" flipV="1">
                  <a:off x="4664" y="2198"/>
                  <a:ext cx="58" cy="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87" name="Freeform 2328"/>
                <p:cNvSpPr>
                  <a:spLocks/>
                </p:cNvSpPr>
                <p:nvPr/>
              </p:nvSpPr>
              <p:spPr bwMode="auto">
                <a:xfrm>
                  <a:off x="4311" y="3195"/>
                  <a:ext cx="77" cy="57"/>
                </a:xfrm>
                <a:custGeom>
                  <a:avLst/>
                  <a:gdLst>
                    <a:gd name="T0" fmla="*/ 0 w 77"/>
                    <a:gd name="T1" fmla="*/ 0 h 57"/>
                    <a:gd name="T2" fmla="*/ 14 w 77"/>
                    <a:gd name="T3" fmla="*/ 12 h 57"/>
                    <a:gd name="T4" fmla="*/ 61 w 77"/>
                    <a:gd name="T5" fmla="*/ 45 h 57"/>
                    <a:gd name="T6" fmla="*/ 77 w 77"/>
                    <a:gd name="T7" fmla="*/ 57 h 57"/>
                    <a:gd name="T8" fmla="*/ 18 w 77"/>
                    <a:gd name="T9" fmla="*/ 54 h 57"/>
                    <a:gd name="T10" fmla="*/ 0 w 77"/>
                    <a:gd name="T11" fmla="*/ 0 h 57"/>
                    <a:gd name="T12" fmla="*/ 0 60000 65536"/>
                    <a:gd name="T13" fmla="*/ 0 60000 65536"/>
                    <a:gd name="T14" fmla="*/ 0 60000 65536"/>
                    <a:gd name="T15" fmla="*/ 0 60000 65536"/>
                    <a:gd name="T16" fmla="*/ 0 60000 65536"/>
                    <a:gd name="T17" fmla="*/ 0 60000 65536"/>
                    <a:gd name="T18" fmla="*/ 0 w 77"/>
                    <a:gd name="T19" fmla="*/ 0 h 57"/>
                    <a:gd name="T20" fmla="*/ 77 w 7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7" h="57">
                      <a:moveTo>
                        <a:pt x="0" y="0"/>
                      </a:moveTo>
                      <a:lnTo>
                        <a:pt x="14" y="12"/>
                      </a:lnTo>
                      <a:lnTo>
                        <a:pt x="61" y="45"/>
                      </a:lnTo>
                      <a:lnTo>
                        <a:pt x="77" y="57"/>
                      </a:lnTo>
                      <a:lnTo>
                        <a:pt x="18" y="54"/>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988" name="Line 2329"/>
                <p:cNvSpPr>
                  <a:spLocks noChangeShapeType="1"/>
                </p:cNvSpPr>
                <p:nvPr/>
              </p:nvSpPr>
              <p:spPr bwMode="auto">
                <a:xfrm flipH="1" flipV="1">
                  <a:off x="4311" y="3195"/>
                  <a:ext cx="14" cy="1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89" name="Line 2330"/>
                <p:cNvSpPr>
                  <a:spLocks noChangeShapeType="1"/>
                </p:cNvSpPr>
                <p:nvPr/>
              </p:nvSpPr>
              <p:spPr bwMode="auto">
                <a:xfrm>
                  <a:off x="4311" y="3195"/>
                  <a:ext cx="18" cy="5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90" name="Line 2331"/>
                <p:cNvSpPr>
                  <a:spLocks noChangeShapeType="1"/>
                </p:cNvSpPr>
                <p:nvPr/>
              </p:nvSpPr>
              <p:spPr bwMode="auto">
                <a:xfrm>
                  <a:off x="4329" y="3249"/>
                  <a:ext cx="59" cy="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91" name="Line 2332"/>
                <p:cNvSpPr>
                  <a:spLocks noChangeShapeType="1"/>
                </p:cNvSpPr>
                <p:nvPr/>
              </p:nvSpPr>
              <p:spPr bwMode="auto">
                <a:xfrm flipH="1" flipV="1">
                  <a:off x="4372" y="3240"/>
                  <a:ext cx="16" cy="1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92" name="Line 2333"/>
                <p:cNvSpPr>
                  <a:spLocks noChangeShapeType="1"/>
                </p:cNvSpPr>
                <p:nvPr/>
              </p:nvSpPr>
              <p:spPr bwMode="auto">
                <a:xfrm flipH="1" flipV="1">
                  <a:off x="4325" y="3207"/>
                  <a:ext cx="47" cy="3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93" name="Freeform 2334"/>
                <p:cNvSpPr>
                  <a:spLocks/>
                </p:cNvSpPr>
                <p:nvPr/>
              </p:nvSpPr>
              <p:spPr bwMode="auto">
                <a:xfrm>
                  <a:off x="4528" y="2794"/>
                  <a:ext cx="89" cy="48"/>
                </a:xfrm>
                <a:custGeom>
                  <a:avLst/>
                  <a:gdLst>
                    <a:gd name="T0" fmla="*/ 0 w 89"/>
                    <a:gd name="T1" fmla="*/ 0 h 48"/>
                    <a:gd name="T2" fmla="*/ 18 w 89"/>
                    <a:gd name="T3" fmla="*/ 7 h 48"/>
                    <a:gd name="T4" fmla="*/ 72 w 89"/>
                    <a:gd name="T5" fmla="*/ 27 h 48"/>
                    <a:gd name="T6" fmla="*/ 89 w 89"/>
                    <a:gd name="T7" fmla="*/ 35 h 48"/>
                    <a:gd name="T8" fmla="*/ 33 w 89"/>
                    <a:gd name="T9" fmla="*/ 48 h 48"/>
                    <a:gd name="T10" fmla="*/ 0 w 89"/>
                    <a:gd name="T11" fmla="*/ 0 h 48"/>
                    <a:gd name="T12" fmla="*/ 0 60000 65536"/>
                    <a:gd name="T13" fmla="*/ 0 60000 65536"/>
                    <a:gd name="T14" fmla="*/ 0 60000 65536"/>
                    <a:gd name="T15" fmla="*/ 0 60000 65536"/>
                    <a:gd name="T16" fmla="*/ 0 60000 65536"/>
                    <a:gd name="T17" fmla="*/ 0 60000 65536"/>
                    <a:gd name="T18" fmla="*/ 0 w 89"/>
                    <a:gd name="T19" fmla="*/ 0 h 48"/>
                    <a:gd name="T20" fmla="*/ 89 w 8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9" h="48">
                      <a:moveTo>
                        <a:pt x="0" y="0"/>
                      </a:moveTo>
                      <a:lnTo>
                        <a:pt x="18" y="7"/>
                      </a:lnTo>
                      <a:lnTo>
                        <a:pt x="72" y="27"/>
                      </a:lnTo>
                      <a:lnTo>
                        <a:pt x="89" y="35"/>
                      </a:lnTo>
                      <a:lnTo>
                        <a:pt x="33" y="48"/>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994" name="Line 2335"/>
                <p:cNvSpPr>
                  <a:spLocks noChangeShapeType="1"/>
                </p:cNvSpPr>
                <p:nvPr/>
              </p:nvSpPr>
              <p:spPr bwMode="auto">
                <a:xfrm flipH="1" flipV="1">
                  <a:off x="4528" y="2794"/>
                  <a:ext cx="18" cy="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95" name="Line 2336"/>
                <p:cNvSpPr>
                  <a:spLocks noChangeShapeType="1"/>
                </p:cNvSpPr>
                <p:nvPr/>
              </p:nvSpPr>
              <p:spPr bwMode="auto">
                <a:xfrm>
                  <a:off x="4528" y="2794"/>
                  <a:ext cx="33" cy="4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96" name="Line 2337"/>
                <p:cNvSpPr>
                  <a:spLocks noChangeShapeType="1"/>
                </p:cNvSpPr>
                <p:nvPr/>
              </p:nvSpPr>
              <p:spPr bwMode="auto">
                <a:xfrm flipV="1">
                  <a:off x="4561" y="2829"/>
                  <a:ext cx="56" cy="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97" name="Line 2338"/>
                <p:cNvSpPr>
                  <a:spLocks noChangeShapeType="1"/>
                </p:cNvSpPr>
                <p:nvPr/>
              </p:nvSpPr>
              <p:spPr bwMode="auto">
                <a:xfrm flipH="1" flipV="1">
                  <a:off x="4600" y="2821"/>
                  <a:ext cx="17" cy="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98" name="Line 2339"/>
                <p:cNvSpPr>
                  <a:spLocks noChangeShapeType="1"/>
                </p:cNvSpPr>
                <p:nvPr/>
              </p:nvSpPr>
              <p:spPr bwMode="auto">
                <a:xfrm flipH="1" flipV="1">
                  <a:off x="4546" y="2801"/>
                  <a:ext cx="54" cy="2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999" name="Freeform 2340"/>
                <p:cNvSpPr>
                  <a:spLocks/>
                </p:cNvSpPr>
                <p:nvPr/>
              </p:nvSpPr>
              <p:spPr bwMode="auto">
                <a:xfrm>
                  <a:off x="4635" y="2350"/>
                  <a:ext cx="96" cy="38"/>
                </a:xfrm>
                <a:custGeom>
                  <a:avLst/>
                  <a:gdLst>
                    <a:gd name="T0" fmla="*/ 0 w 96"/>
                    <a:gd name="T1" fmla="*/ 0 h 38"/>
                    <a:gd name="T2" fmla="*/ 20 w 96"/>
                    <a:gd name="T3" fmla="*/ 2 h 38"/>
                    <a:gd name="T4" fmla="*/ 76 w 96"/>
                    <a:gd name="T5" fmla="*/ 9 h 38"/>
                    <a:gd name="T6" fmla="*/ 96 w 96"/>
                    <a:gd name="T7" fmla="*/ 10 h 38"/>
                    <a:gd name="T8" fmla="*/ 45 w 96"/>
                    <a:gd name="T9" fmla="*/ 38 h 38"/>
                    <a:gd name="T10" fmla="*/ 0 w 96"/>
                    <a:gd name="T11" fmla="*/ 0 h 38"/>
                    <a:gd name="T12" fmla="*/ 0 60000 65536"/>
                    <a:gd name="T13" fmla="*/ 0 60000 65536"/>
                    <a:gd name="T14" fmla="*/ 0 60000 65536"/>
                    <a:gd name="T15" fmla="*/ 0 60000 65536"/>
                    <a:gd name="T16" fmla="*/ 0 60000 65536"/>
                    <a:gd name="T17" fmla="*/ 0 60000 65536"/>
                    <a:gd name="T18" fmla="*/ 0 w 96"/>
                    <a:gd name="T19" fmla="*/ 0 h 38"/>
                    <a:gd name="T20" fmla="*/ 96 w 9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6" h="38">
                      <a:moveTo>
                        <a:pt x="0" y="0"/>
                      </a:moveTo>
                      <a:lnTo>
                        <a:pt x="20" y="2"/>
                      </a:lnTo>
                      <a:lnTo>
                        <a:pt x="76" y="9"/>
                      </a:lnTo>
                      <a:lnTo>
                        <a:pt x="96" y="10"/>
                      </a:lnTo>
                      <a:lnTo>
                        <a:pt x="45" y="38"/>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2000" name="Line 2341"/>
                <p:cNvSpPr>
                  <a:spLocks noChangeShapeType="1"/>
                </p:cNvSpPr>
                <p:nvPr/>
              </p:nvSpPr>
              <p:spPr bwMode="auto">
                <a:xfrm flipH="1" flipV="1">
                  <a:off x="4635" y="2350"/>
                  <a:ext cx="20" cy="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01" name="Line 2342"/>
                <p:cNvSpPr>
                  <a:spLocks noChangeShapeType="1"/>
                </p:cNvSpPr>
                <p:nvPr/>
              </p:nvSpPr>
              <p:spPr bwMode="auto">
                <a:xfrm>
                  <a:off x="4635" y="2350"/>
                  <a:ext cx="45" cy="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02" name="Line 2343"/>
                <p:cNvSpPr>
                  <a:spLocks noChangeShapeType="1"/>
                </p:cNvSpPr>
                <p:nvPr/>
              </p:nvSpPr>
              <p:spPr bwMode="auto">
                <a:xfrm flipV="1">
                  <a:off x="4680" y="2360"/>
                  <a:ext cx="51" cy="2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03" name="Line 2344"/>
                <p:cNvSpPr>
                  <a:spLocks noChangeShapeType="1"/>
                </p:cNvSpPr>
                <p:nvPr/>
              </p:nvSpPr>
              <p:spPr bwMode="auto">
                <a:xfrm flipH="1" flipV="1">
                  <a:off x="4711" y="2359"/>
                  <a:ext cx="20" cy="1"/>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04" name="Line 2345"/>
                <p:cNvSpPr>
                  <a:spLocks noChangeShapeType="1"/>
                </p:cNvSpPr>
                <p:nvPr/>
              </p:nvSpPr>
              <p:spPr bwMode="auto">
                <a:xfrm flipH="1" flipV="1">
                  <a:off x="4655" y="2352"/>
                  <a:ext cx="56" cy="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05" name="Freeform 2346"/>
                <p:cNvSpPr>
                  <a:spLocks/>
                </p:cNvSpPr>
                <p:nvPr/>
              </p:nvSpPr>
              <p:spPr bwMode="auto">
                <a:xfrm>
                  <a:off x="4612" y="2500"/>
                  <a:ext cx="94" cy="42"/>
                </a:xfrm>
                <a:custGeom>
                  <a:avLst/>
                  <a:gdLst>
                    <a:gd name="T0" fmla="*/ 0 w 94"/>
                    <a:gd name="T1" fmla="*/ 0 h 42"/>
                    <a:gd name="T2" fmla="*/ 20 w 94"/>
                    <a:gd name="T3" fmla="*/ 4 h 42"/>
                    <a:gd name="T4" fmla="*/ 76 w 94"/>
                    <a:gd name="T5" fmla="*/ 16 h 42"/>
                    <a:gd name="T6" fmla="*/ 94 w 94"/>
                    <a:gd name="T7" fmla="*/ 20 h 42"/>
                    <a:gd name="T8" fmla="*/ 41 w 94"/>
                    <a:gd name="T9" fmla="*/ 42 h 42"/>
                    <a:gd name="T10" fmla="*/ 0 w 94"/>
                    <a:gd name="T11" fmla="*/ 0 h 42"/>
                    <a:gd name="T12" fmla="*/ 0 60000 65536"/>
                    <a:gd name="T13" fmla="*/ 0 60000 65536"/>
                    <a:gd name="T14" fmla="*/ 0 60000 65536"/>
                    <a:gd name="T15" fmla="*/ 0 60000 65536"/>
                    <a:gd name="T16" fmla="*/ 0 60000 65536"/>
                    <a:gd name="T17" fmla="*/ 0 60000 65536"/>
                    <a:gd name="T18" fmla="*/ 0 w 94"/>
                    <a:gd name="T19" fmla="*/ 0 h 42"/>
                    <a:gd name="T20" fmla="*/ 94 w 9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94" h="42">
                      <a:moveTo>
                        <a:pt x="0" y="0"/>
                      </a:moveTo>
                      <a:lnTo>
                        <a:pt x="20" y="4"/>
                      </a:lnTo>
                      <a:lnTo>
                        <a:pt x="76" y="16"/>
                      </a:lnTo>
                      <a:lnTo>
                        <a:pt x="94" y="20"/>
                      </a:lnTo>
                      <a:lnTo>
                        <a:pt x="41" y="42"/>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2006" name="Line 2347"/>
                <p:cNvSpPr>
                  <a:spLocks noChangeShapeType="1"/>
                </p:cNvSpPr>
                <p:nvPr/>
              </p:nvSpPr>
              <p:spPr bwMode="auto">
                <a:xfrm flipH="1" flipV="1">
                  <a:off x="4612" y="2500"/>
                  <a:ext cx="20" cy="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07" name="Line 2348"/>
                <p:cNvSpPr>
                  <a:spLocks noChangeShapeType="1"/>
                </p:cNvSpPr>
                <p:nvPr/>
              </p:nvSpPr>
              <p:spPr bwMode="auto">
                <a:xfrm>
                  <a:off x="4612" y="2500"/>
                  <a:ext cx="41" cy="4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08" name="Line 2349"/>
                <p:cNvSpPr>
                  <a:spLocks noChangeShapeType="1"/>
                </p:cNvSpPr>
                <p:nvPr/>
              </p:nvSpPr>
              <p:spPr bwMode="auto">
                <a:xfrm flipV="1">
                  <a:off x="4653" y="2520"/>
                  <a:ext cx="53" cy="2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09" name="Line 2350"/>
                <p:cNvSpPr>
                  <a:spLocks noChangeShapeType="1"/>
                </p:cNvSpPr>
                <p:nvPr/>
              </p:nvSpPr>
              <p:spPr bwMode="auto">
                <a:xfrm flipH="1" flipV="1">
                  <a:off x="4688" y="2516"/>
                  <a:ext cx="18" cy="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10" name="Line 2351"/>
                <p:cNvSpPr>
                  <a:spLocks noChangeShapeType="1"/>
                </p:cNvSpPr>
                <p:nvPr/>
              </p:nvSpPr>
              <p:spPr bwMode="auto">
                <a:xfrm flipH="1" flipV="1">
                  <a:off x="4632" y="2504"/>
                  <a:ext cx="56" cy="1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11" name="Freeform 2352"/>
                <p:cNvSpPr>
                  <a:spLocks/>
                </p:cNvSpPr>
                <p:nvPr/>
              </p:nvSpPr>
              <p:spPr bwMode="auto">
                <a:xfrm>
                  <a:off x="4642" y="2040"/>
                  <a:ext cx="96" cy="35"/>
                </a:xfrm>
                <a:custGeom>
                  <a:avLst/>
                  <a:gdLst>
                    <a:gd name="T0" fmla="*/ 96 w 96"/>
                    <a:gd name="T1" fmla="*/ 0 h 35"/>
                    <a:gd name="T2" fmla="*/ 50 w 96"/>
                    <a:gd name="T3" fmla="*/ 35 h 35"/>
                    <a:gd name="T4" fmla="*/ 0 w 96"/>
                    <a:gd name="T5" fmla="*/ 5 h 35"/>
                    <a:gd name="T6" fmla="*/ 20 w 96"/>
                    <a:gd name="T7" fmla="*/ 3 h 35"/>
                    <a:gd name="T8" fmla="*/ 77 w 96"/>
                    <a:gd name="T9" fmla="*/ 0 h 35"/>
                    <a:gd name="T10" fmla="*/ 96 w 96"/>
                    <a:gd name="T11" fmla="*/ 0 h 35"/>
                    <a:gd name="T12" fmla="*/ 0 60000 65536"/>
                    <a:gd name="T13" fmla="*/ 0 60000 65536"/>
                    <a:gd name="T14" fmla="*/ 0 60000 65536"/>
                    <a:gd name="T15" fmla="*/ 0 60000 65536"/>
                    <a:gd name="T16" fmla="*/ 0 60000 65536"/>
                    <a:gd name="T17" fmla="*/ 0 60000 65536"/>
                    <a:gd name="T18" fmla="*/ 0 w 96"/>
                    <a:gd name="T19" fmla="*/ 0 h 35"/>
                    <a:gd name="T20" fmla="*/ 96 w 9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6" h="35">
                      <a:moveTo>
                        <a:pt x="96" y="0"/>
                      </a:moveTo>
                      <a:lnTo>
                        <a:pt x="50" y="35"/>
                      </a:lnTo>
                      <a:lnTo>
                        <a:pt x="0" y="5"/>
                      </a:lnTo>
                      <a:lnTo>
                        <a:pt x="20" y="3"/>
                      </a:lnTo>
                      <a:lnTo>
                        <a:pt x="77" y="0"/>
                      </a:lnTo>
                      <a:lnTo>
                        <a:pt x="96"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2012" name="Line 2353"/>
                <p:cNvSpPr>
                  <a:spLocks noChangeShapeType="1"/>
                </p:cNvSpPr>
                <p:nvPr/>
              </p:nvSpPr>
              <p:spPr bwMode="auto">
                <a:xfrm flipH="1">
                  <a:off x="4642" y="2043"/>
                  <a:ext cx="20" cy="2"/>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13" name="Line 2354"/>
                <p:cNvSpPr>
                  <a:spLocks noChangeShapeType="1"/>
                </p:cNvSpPr>
                <p:nvPr/>
              </p:nvSpPr>
              <p:spPr bwMode="auto">
                <a:xfrm>
                  <a:off x="4642" y="2045"/>
                  <a:ext cx="50" cy="3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14" name="Line 2355"/>
                <p:cNvSpPr>
                  <a:spLocks noChangeShapeType="1"/>
                </p:cNvSpPr>
                <p:nvPr/>
              </p:nvSpPr>
              <p:spPr bwMode="auto">
                <a:xfrm flipV="1">
                  <a:off x="4692" y="2040"/>
                  <a:ext cx="46" cy="3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15" name="Line 2356"/>
                <p:cNvSpPr>
                  <a:spLocks noChangeShapeType="1"/>
                </p:cNvSpPr>
                <p:nvPr/>
              </p:nvSpPr>
              <p:spPr bwMode="auto">
                <a:xfrm flipH="1">
                  <a:off x="4719" y="2040"/>
                  <a:ext cx="19"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16" name="Line 2357"/>
                <p:cNvSpPr>
                  <a:spLocks noChangeShapeType="1"/>
                </p:cNvSpPr>
                <p:nvPr/>
              </p:nvSpPr>
              <p:spPr bwMode="auto">
                <a:xfrm flipH="1">
                  <a:off x="4662" y="2040"/>
                  <a:ext cx="57" cy="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17" name="Freeform 2358"/>
                <p:cNvSpPr>
                  <a:spLocks/>
                </p:cNvSpPr>
                <p:nvPr/>
              </p:nvSpPr>
              <p:spPr bwMode="auto">
                <a:xfrm>
                  <a:off x="1638" y="3476"/>
                  <a:ext cx="64" cy="72"/>
                </a:xfrm>
                <a:custGeom>
                  <a:avLst/>
                  <a:gdLst>
                    <a:gd name="T0" fmla="*/ 64 w 64"/>
                    <a:gd name="T1" fmla="*/ 0 h 72"/>
                    <a:gd name="T2" fmla="*/ 52 w 64"/>
                    <a:gd name="T3" fmla="*/ 14 h 72"/>
                    <a:gd name="T4" fmla="*/ 13 w 64"/>
                    <a:gd name="T5" fmla="*/ 57 h 72"/>
                    <a:gd name="T6" fmla="*/ 0 w 64"/>
                    <a:gd name="T7" fmla="*/ 72 h 72"/>
                    <a:gd name="T8" fmla="*/ 9 w 64"/>
                    <a:gd name="T9" fmla="*/ 14 h 72"/>
                    <a:gd name="T10" fmla="*/ 64 w 64"/>
                    <a:gd name="T11" fmla="*/ 0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0"/>
                      </a:moveTo>
                      <a:lnTo>
                        <a:pt x="52" y="14"/>
                      </a:lnTo>
                      <a:lnTo>
                        <a:pt x="13" y="57"/>
                      </a:lnTo>
                      <a:lnTo>
                        <a:pt x="0" y="72"/>
                      </a:lnTo>
                      <a:lnTo>
                        <a:pt x="9" y="14"/>
                      </a:lnTo>
                      <a:lnTo>
                        <a:pt x="64"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2018" name="Line 2359"/>
                <p:cNvSpPr>
                  <a:spLocks noChangeShapeType="1"/>
                </p:cNvSpPr>
                <p:nvPr/>
              </p:nvSpPr>
              <p:spPr bwMode="auto">
                <a:xfrm flipV="1">
                  <a:off x="1690" y="3476"/>
                  <a:ext cx="12" cy="1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19" name="Line 2360"/>
                <p:cNvSpPr>
                  <a:spLocks noChangeShapeType="1"/>
                </p:cNvSpPr>
                <p:nvPr/>
              </p:nvSpPr>
              <p:spPr bwMode="auto">
                <a:xfrm flipH="1">
                  <a:off x="1647" y="3476"/>
                  <a:ext cx="55" cy="1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20" name="Line 2361"/>
                <p:cNvSpPr>
                  <a:spLocks noChangeShapeType="1"/>
                </p:cNvSpPr>
                <p:nvPr/>
              </p:nvSpPr>
              <p:spPr bwMode="auto">
                <a:xfrm flipH="1">
                  <a:off x="1638" y="3490"/>
                  <a:ext cx="9"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21" name="Line 2362"/>
                <p:cNvSpPr>
                  <a:spLocks noChangeShapeType="1"/>
                </p:cNvSpPr>
                <p:nvPr/>
              </p:nvSpPr>
              <p:spPr bwMode="auto">
                <a:xfrm flipV="1">
                  <a:off x="1638" y="3533"/>
                  <a:ext cx="13" cy="1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22" name="Line 2363"/>
                <p:cNvSpPr>
                  <a:spLocks noChangeShapeType="1"/>
                </p:cNvSpPr>
                <p:nvPr/>
              </p:nvSpPr>
              <p:spPr bwMode="auto">
                <a:xfrm flipV="1">
                  <a:off x="1651" y="3490"/>
                  <a:ext cx="39" cy="4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23" name="Freeform 2364"/>
                <p:cNvSpPr>
                  <a:spLocks/>
                </p:cNvSpPr>
                <p:nvPr/>
              </p:nvSpPr>
              <p:spPr bwMode="auto">
                <a:xfrm>
                  <a:off x="1686" y="3515"/>
                  <a:ext cx="62" cy="73"/>
                </a:xfrm>
                <a:custGeom>
                  <a:avLst/>
                  <a:gdLst>
                    <a:gd name="T0" fmla="*/ 62 w 62"/>
                    <a:gd name="T1" fmla="*/ 0 h 73"/>
                    <a:gd name="T2" fmla="*/ 50 w 62"/>
                    <a:gd name="T3" fmla="*/ 14 h 73"/>
                    <a:gd name="T4" fmla="*/ 13 w 62"/>
                    <a:gd name="T5" fmla="*/ 59 h 73"/>
                    <a:gd name="T6" fmla="*/ 0 w 62"/>
                    <a:gd name="T7" fmla="*/ 73 h 73"/>
                    <a:gd name="T8" fmla="*/ 7 w 62"/>
                    <a:gd name="T9" fmla="*/ 16 h 73"/>
                    <a:gd name="T10" fmla="*/ 62 w 62"/>
                    <a:gd name="T11" fmla="*/ 0 h 73"/>
                    <a:gd name="T12" fmla="*/ 0 60000 65536"/>
                    <a:gd name="T13" fmla="*/ 0 60000 65536"/>
                    <a:gd name="T14" fmla="*/ 0 60000 65536"/>
                    <a:gd name="T15" fmla="*/ 0 60000 65536"/>
                    <a:gd name="T16" fmla="*/ 0 60000 65536"/>
                    <a:gd name="T17" fmla="*/ 0 60000 65536"/>
                    <a:gd name="T18" fmla="*/ 0 w 62"/>
                    <a:gd name="T19" fmla="*/ 0 h 73"/>
                    <a:gd name="T20" fmla="*/ 62 w 62"/>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2" h="73">
                      <a:moveTo>
                        <a:pt x="62" y="0"/>
                      </a:moveTo>
                      <a:lnTo>
                        <a:pt x="50" y="14"/>
                      </a:lnTo>
                      <a:lnTo>
                        <a:pt x="13" y="59"/>
                      </a:lnTo>
                      <a:lnTo>
                        <a:pt x="0" y="73"/>
                      </a:lnTo>
                      <a:lnTo>
                        <a:pt x="7" y="16"/>
                      </a:lnTo>
                      <a:lnTo>
                        <a:pt x="62"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2024" name="Line 2365"/>
                <p:cNvSpPr>
                  <a:spLocks noChangeShapeType="1"/>
                </p:cNvSpPr>
                <p:nvPr/>
              </p:nvSpPr>
              <p:spPr bwMode="auto">
                <a:xfrm flipV="1">
                  <a:off x="1736" y="3515"/>
                  <a:ext cx="12" cy="1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25" name="Line 2366"/>
                <p:cNvSpPr>
                  <a:spLocks noChangeShapeType="1"/>
                </p:cNvSpPr>
                <p:nvPr/>
              </p:nvSpPr>
              <p:spPr bwMode="auto">
                <a:xfrm flipH="1">
                  <a:off x="1693" y="3515"/>
                  <a:ext cx="55" cy="1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26" name="Line 2367"/>
                <p:cNvSpPr>
                  <a:spLocks noChangeShapeType="1"/>
                </p:cNvSpPr>
                <p:nvPr/>
              </p:nvSpPr>
              <p:spPr bwMode="auto">
                <a:xfrm flipH="1">
                  <a:off x="1686" y="3531"/>
                  <a:ext cx="7" cy="5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27" name="Line 2368"/>
                <p:cNvSpPr>
                  <a:spLocks noChangeShapeType="1"/>
                </p:cNvSpPr>
                <p:nvPr/>
              </p:nvSpPr>
              <p:spPr bwMode="auto">
                <a:xfrm flipV="1">
                  <a:off x="1686" y="3574"/>
                  <a:ext cx="13" cy="14"/>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28" name="Line 2369"/>
                <p:cNvSpPr>
                  <a:spLocks noChangeShapeType="1"/>
                </p:cNvSpPr>
                <p:nvPr/>
              </p:nvSpPr>
              <p:spPr bwMode="auto">
                <a:xfrm flipV="1">
                  <a:off x="1699" y="3529"/>
                  <a:ext cx="37" cy="4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29" name="Freeform 2370"/>
                <p:cNvSpPr>
                  <a:spLocks/>
                </p:cNvSpPr>
                <p:nvPr/>
              </p:nvSpPr>
              <p:spPr bwMode="auto">
                <a:xfrm>
                  <a:off x="4634" y="1949"/>
                  <a:ext cx="96" cy="38"/>
                </a:xfrm>
                <a:custGeom>
                  <a:avLst/>
                  <a:gdLst>
                    <a:gd name="T0" fmla="*/ 96 w 96"/>
                    <a:gd name="T1" fmla="*/ 0 h 38"/>
                    <a:gd name="T2" fmla="*/ 51 w 96"/>
                    <a:gd name="T3" fmla="*/ 38 h 38"/>
                    <a:gd name="T4" fmla="*/ 0 w 96"/>
                    <a:gd name="T5" fmla="*/ 12 h 38"/>
                    <a:gd name="T6" fmla="*/ 20 w 96"/>
                    <a:gd name="T7" fmla="*/ 9 h 38"/>
                    <a:gd name="T8" fmla="*/ 76 w 96"/>
                    <a:gd name="T9" fmla="*/ 3 h 38"/>
                    <a:gd name="T10" fmla="*/ 96 w 96"/>
                    <a:gd name="T11" fmla="*/ 0 h 38"/>
                    <a:gd name="T12" fmla="*/ 0 60000 65536"/>
                    <a:gd name="T13" fmla="*/ 0 60000 65536"/>
                    <a:gd name="T14" fmla="*/ 0 60000 65536"/>
                    <a:gd name="T15" fmla="*/ 0 60000 65536"/>
                    <a:gd name="T16" fmla="*/ 0 60000 65536"/>
                    <a:gd name="T17" fmla="*/ 0 60000 65536"/>
                    <a:gd name="T18" fmla="*/ 0 w 96"/>
                    <a:gd name="T19" fmla="*/ 0 h 38"/>
                    <a:gd name="T20" fmla="*/ 96 w 9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6" h="38">
                      <a:moveTo>
                        <a:pt x="96" y="0"/>
                      </a:moveTo>
                      <a:lnTo>
                        <a:pt x="51" y="38"/>
                      </a:lnTo>
                      <a:lnTo>
                        <a:pt x="0" y="12"/>
                      </a:lnTo>
                      <a:lnTo>
                        <a:pt x="20" y="9"/>
                      </a:lnTo>
                      <a:lnTo>
                        <a:pt x="76" y="3"/>
                      </a:lnTo>
                      <a:lnTo>
                        <a:pt x="96"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2030" name="Line 2371"/>
                <p:cNvSpPr>
                  <a:spLocks noChangeShapeType="1"/>
                </p:cNvSpPr>
                <p:nvPr/>
              </p:nvSpPr>
              <p:spPr bwMode="auto">
                <a:xfrm flipH="1">
                  <a:off x="4634" y="1958"/>
                  <a:ext cx="20" cy="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31" name="Line 2372"/>
                <p:cNvSpPr>
                  <a:spLocks noChangeShapeType="1"/>
                </p:cNvSpPr>
                <p:nvPr/>
              </p:nvSpPr>
              <p:spPr bwMode="auto">
                <a:xfrm>
                  <a:off x="4634" y="1961"/>
                  <a:ext cx="51" cy="2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32" name="Line 2373"/>
                <p:cNvSpPr>
                  <a:spLocks noChangeShapeType="1"/>
                </p:cNvSpPr>
                <p:nvPr/>
              </p:nvSpPr>
              <p:spPr bwMode="auto">
                <a:xfrm flipV="1">
                  <a:off x="4685" y="1949"/>
                  <a:ext cx="45" cy="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33" name="Line 2374"/>
                <p:cNvSpPr>
                  <a:spLocks noChangeShapeType="1"/>
                </p:cNvSpPr>
                <p:nvPr/>
              </p:nvSpPr>
              <p:spPr bwMode="auto">
                <a:xfrm flipH="1">
                  <a:off x="4710" y="1949"/>
                  <a:ext cx="20" cy="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34" name="Line 2375"/>
                <p:cNvSpPr>
                  <a:spLocks noChangeShapeType="1"/>
                </p:cNvSpPr>
                <p:nvPr/>
              </p:nvSpPr>
              <p:spPr bwMode="auto">
                <a:xfrm flipH="1">
                  <a:off x="4654" y="1952"/>
                  <a:ext cx="56" cy="6"/>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35" name="Freeform 2376"/>
                <p:cNvSpPr>
                  <a:spLocks/>
                </p:cNvSpPr>
                <p:nvPr/>
              </p:nvSpPr>
              <p:spPr bwMode="auto">
                <a:xfrm>
                  <a:off x="2839" y="3926"/>
                  <a:ext cx="33" cy="96"/>
                </a:xfrm>
                <a:custGeom>
                  <a:avLst/>
                  <a:gdLst>
                    <a:gd name="T0" fmla="*/ 33 w 33"/>
                    <a:gd name="T1" fmla="*/ 0 h 96"/>
                    <a:gd name="T2" fmla="*/ 33 w 33"/>
                    <a:gd name="T3" fmla="*/ 18 h 96"/>
                    <a:gd name="T4" fmla="*/ 33 w 33"/>
                    <a:gd name="T5" fmla="*/ 76 h 96"/>
                    <a:gd name="T6" fmla="*/ 33 w 33"/>
                    <a:gd name="T7" fmla="*/ 96 h 96"/>
                    <a:gd name="T8" fmla="*/ 0 w 33"/>
                    <a:gd name="T9" fmla="*/ 47 h 96"/>
                    <a:gd name="T10" fmla="*/ 33 w 33"/>
                    <a:gd name="T11" fmla="*/ 0 h 96"/>
                    <a:gd name="T12" fmla="*/ 0 60000 65536"/>
                    <a:gd name="T13" fmla="*/ 0 60000 65536"/>
                    <a:gd name="T14" fmla="*/ 0 60000 65536"/>
                    <a:gd name="T15" fmla="*/ 0 60000 65536"/>
                    <a:gd name="T16" fmla="*/ 0 60000 65536"/>
                    <a:gd name="T17" fmla="*/ 0 60000 65536"/>
                    <a:gd name="T18" fmla="*/ 0 w 33"/>
                    <a:gd name="T19" fmla="*/ 0 h 96"/>
                    <a:gd name="T20" fmla="*/ 33 w 33"/>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3" h="96">
                      <a:moveTo>
                        <a:pt x="33" y="0"/>
                      </a:moveTo>
                      <a:lnTo>
                        <a:pt x="33" y="18"/>
                      </a:lnTo>
                      <a:lnTo>
                        <a:pt x="33" y="76"/>
                      </a:lnTo>
                      <a:lnTo>
                        <a:pt x="33" y="96"/>
                      </a:lnTo>
                      <a:lnTo>
                        <a:pt x="0" y="47"/>
                      </a:lnTo>
                      <a:lnTo>
                        <a:pt x="33"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2036" name="Line 2377"/>
                <p:cNvSpPr>
                  <a:spLocks noChangeShapeType="1"/>
                </p:cNvSpPr>
                <p:nvPr/>
              </p:nvSpPr>
              <p:spPr bwMode="auto">
                <a:xfrm flipV="1">
                  <a:off x="2872" y="3926"/>
                  <a:ext cx="0" cy="1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37" name="Line 2378"/>
                <p:cNvSpPr>
                  <a:spLocks noChangeShapeType="1"/>
                </p:cNvSpPr>
                <p:nvPr/>
              </p:nvSpPr>
              <p:spPr bwMode="auto">
                <a:xfrm flipH="1">
                  <a:off x="2839" y="3926"/>
                  <a:ext cx="33" cy="47"/>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38" name="Line 2379"/>
                <p:cNvSpPr>
                  <a:spLocks noChangeShapeType="1"/>
                </p:cNvSpPr>
                <p:nvPr/>
              </p:nvSpPr>
              <p:spPr bwMode="auto">
                <a:xfrm>
                  <a:off x="2839" y="3973"/>
                  <a:ext cx="33" cy="49"/>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39" name="Line 2380"/>
                <p:cNvSpPr>
                  <a:spLocks noChangeShapeType="1"/>
                </p:cNvSpPr>
                <p:nvPr/>
              </p:nvSpPr>
              <p:spPr bwMode="auto">
                <a:xfrm flipV="1">
                  <a:off x="2872" y="4002"/>
                  <a:ext cx="0" cy="2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40" name="Line 2381"/>
                <p:cNvSpPr>
                  <a:spLocks noChangeShapeType="1"/>
                </p:cNvSpPr>
                <p:nvPr/>
              </p:nvSpPr>
              <p:spPr bwMode="auto">
                <a:xfrm flipV="1">
                  <a:off x="2872" y="3944"/>
                  <a:ext cx="0" cy="5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2041" name="Freeform 2382"/>
                <p:cNvSpPr>
                  <a:spLocks/>
                </p:cNvSpPr>
                <p:nvPr/>
              </p:nvSpPr>
              <p:spPr bwMode="auto">
                <a:xfrm>
                  <a:off x="4215" y="3315"/>
                  <a:ext cx="74" cy="62"/>
                </a:xfrm>
                <a:custGeom>
                  <a:avLst/>
                  <a:gdLst>
                    <a:gd name="T0" fmla="*/ 0 w 74"/>
                    <a:gd name="T1" fmla="*/ 0 h 62"/>
                    <a:gd name="T2" fmla="*/ 15 w 74"/>
                    <a:gd name="T3" fmla="*/ 13 h 62"/>
                    <a:gd name="T4" fmla="*/ 59 w 74"/>
                    <a:gd name="T5" fmla="*/ 51 h 62"/>
                    <a:gd name="T6" fmla="*/ 74 w 74"/>
                    <a:gd name="T7" fmla="*/ 62 h 62"/>
                    <a:gd name="T8" fmla="*/ 16 w 74"/>
                    <a:gd name="T9" fmla="*/ 56 h 62"/>
                    <a:gd name="T10" fmla="*/ 0 w 74"/>
                    <a:gd name="T11" fmla="*/ 0 h 62"/>
                    <a:gd name="T12" fmla="*/ 0 60000 65536"/>
                    <a:gd name="T13" fmla="*/ 0 60000 65536"/>
                    <a:gd name="T14" fmla="*/ 0 60000 65536"/>
                    <a:gd name="T15" fmla="*/ 0 60000 65536"/>
                    <a:gd name="T16" fmla="*/ 0 60000 65536"/>
                    <a:gd name="T17" fmla="*/ 0 60000 65536"/>
                    <a:gd name="T18" fmla="*/ 0 w 74"/>
                    <a:gd name="T19" fmla="*/ 0 h 62"/>
                    <a:gd name="T20" fmla="*/ 74 w 74"/>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74" h="62">
                      <a:moveTo>
                        <a:pt x="0" y="0"/>
                      </a:moveTo>
                      <a:lnTo>
                        <a:pt x="15" y="13"/>
                      </a:lnTo>
                      <a:lnTo>
                        <a:pt x="59" y="51"/>
                      </a:lnTo>
                      <a:lnTo>
                        <a:pt x="74" y="62"/>
                      </a:lnTo>
                      <a:lnTo>
                        <a:pt x="16" y="56"/>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grpSp>
          <p:sp>
            <p:nvSpPr>
              <p:cNvPr id="1219" name="Line 2384"/>
              <p:cNvSpPr>
                <a:spLocks noChangeShapeType="1"/>
              </p:cNvSpPr>
              <p:nvPr/>
            </p:nvSpPr>
            <p:spPr bwMode="auto">
              <a:xfrm flipH="1" flipV="1">
                <a:off x="6691313" y="5170488"/>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20" name="Line 2385"/>
              <p:cNvSpPr>
                <a:spLocks noChangeShapeType="1"/>
              </p:cNvSpPr>
              <p:nvPr/>
            </p:nvSpPr>
            <p:spPr bwMode="auto">
              <a:xfrm>
                <a:off x="6691313" y="5170488"/>
                <a:ext cx="25400"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21" name="Line 2386"/>
              <p:cNvSpPr>
                <a:spLocks noChangeShapeType="1"/>
              </p:cNvSpPr>
              <p:nvPr/>
            </p:nvSpPr>
            <p:spPr bwMode="auto">
              <a:xfrm>
                <a:off x="6716713" y="5259388"/>
                <a:ext cx="920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22" name="Line 2387"/>
              <p:cNvSpPr>
                <a:spLocks noChangeShapeType="1"/>
              </p:cNvSpPr>
              <p:nvPr/>
            </p:nvSpPr>
            <p:spPr bwMode="auto">
              <a:xfrm flipH="1" flipV="1">
                <a:off x="6784975" y="5251450"/>
                <a:ext cx="23813"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23" name="Line 2388"/>
              <p:cNvSpPr>
                <a:spLocks noChangeShapeType="1"/>
              </p:cNvSpPr>
              <p:nvPr/>
            </p:nvSpPr>
            <p:spPr bwMode="auto">
              <a:xfrm flipH="1" flipV="1">
                <a:off x="6715125" y="5191125"/>
                <a:ext cx="69850"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24" name="Freeform 2389"/>
              <p:cNvSpPr>
                <a:spLocks/>
              </p:cNvSpPr>
              <p:nvPr/>
            </p:nvSpPr>
            <p:spPr bwMode="auto">
              <a:xfrm>
                <a:off x="1616075" y="3371850"/>
                <a:ext cx="153988" cy="53975"/>
              </a:xfrm>
              <a:custGeom>
                <a:avLst/>
                <a:gdLst>
                  <a:gd name="T0" fmla="*/ 2147483647 w 97"/>
                  <a:gd name="T1" fmla="*/ 0 h 34"/>
                  <a:gd name="T2" fmla="*/ 2147483647 w 97"/>
                  <a:gd name="T3" fmla="*/ 2147483647 h 34"/>
                  <a:gd name="T4" fmla="*/ 2147483647 w 97"/>
                  <a:gd name="T5" fmla="*/ 2147483647 h 34"/>
                  <a:gd name="T6" fmla="*/ 2147483647 w 97"/>
                  <a:gd name="T7" fmla="*/ 2147483647 h 34"/>
                  <a:gd name="T8" fmla="*/ 0 w 97"/>
                  <a:gd name="T9" fmla="*/ 2147483647 h 34"/>
                  <a:gd name="T10" fmla="*/ 2147483647 w 97"/>
                  <a:gd name="T11" fmla="*/ 0 h 34"/>
                  <a:gd name="T12" fmla="*/ 0 60000 65536"/>
                  <a:gd name="T13" fmla="*/ 0 60000 65536"/>
                  <a:gd name="T14" fmla="*/ 0 60000 65536"/>
                  <a:gd name="T15" fmla="*/ 0 60000 65536"/>
                  <a:gd name="T16" fmla="*/ 0 60000 65536"/>
                  <a:gd name="T17" fmla="*/ 0 60000 65536"/>
                  <a:gd name="T18" fmla="*/ 0 w 97"/>
                  <a:gd name="T19" fmla="*/ 0 h 34"/>
                  <a:gd name="T20" fmla="*/ 97 w 9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7" h="34">
                    <a:moveTo>
                      <a:pt x="49" y="0"/>
                    </a:moveTo>
                    <a:lnTo>
                      <a:pt x="97" y="30"/>
                    </a:lnTo>
                    <a:lnTo>
                      <a:pt x="78" y="32"/>
                    </a:lnTo>
                    <a:lnTo>
                      <a:pt x="20" y="33"/>
                    </a:lnTo>
                    <a:lnTo>
                      <a:pt x="0" y="34"/>
                    </a:lnTo>
                    <a:lnTo>
                      <a:pt x="49"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225" name="Line 2390"/>
              <p:cNvSpPr>
                <a:spLocks noChangeShapeType="1"/>
              </p:cNvSpPr>
              <p:nvPr/>
            </p:nvSpPr>
            <p:spPr bwMode="auto">
              <a:xfrm flipV="1">
                <a:off x="1739900" y="3419475"/>
                <a:ext cx="30163"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26" name="Line 2391"/>
              <p:cNvSpPr>
                <a:spLocks noChangeShapeType="1"/>
              </p:cNvSpPr>
              <p:nvPr/>
            </p:nvSpPr>
            <p:spPr bwMode="auto">
              <a:xfrm flipH="1" flipV="1">
                <a:off x="1693863" y="3371850"/>
                <a:ext cx="76200" cy="476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27" name="Line 2392"/>
              <p:cNvSpPr>
                <a:spLocks noChangeShapeType="1"/>
              </p:cNvSpPr>
              <p:nvPr/>
            </p:nvSpPr>
            <p:spPr bwMode="auto">
              <a:xfrm flipH="1">
                <a:off x="1616075" y="3371850"/>
                <a:ext cx="77788"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28" name="Line 2393"/>
              <p:cNvSpPr>
                <a:spLocks noChangeShapeType="1"/>
              </p:cNvSpPr>
              <p:nvPr/>
            </p:nvSpPr>
            <p:spPr bwMode="auto">
              <a:xfrm flipV="1">
                <a:off x="1616075" y="3424238"/>
                <a:ext cx="31750"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29" name="Line 2394"/>
              <p:cNvSpPr>
                <a:spLocks noChangeShapeType="1"/>
              </p:cNvSpPr>
              <p:nvPr/>
            </p:nvSpPr>
            <p:spPr bwMode="auto">
              <a:xfrm flipV="1">
                <a:off x="1647825" y="3422650"/>
                <a:ext cx="92075"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30" name="Freeform 2395"/>
              <p:cNvSpPr>
                <a:spLocks/>
              </p:cNvSpPr>
              <p:nvPr/>
            </p:nvSpPr>
            <p:spPr bwMode="auto">
              <a:xfrm>
                <a:off x="2217738" y="5032375"/>
                <a:ext cx="122238" cy="92075"/>
              </a:xfrm>
              <a:custGeom>
                <a:avLst/>
                <a:gdLst>
                  <a:gd name="T0" fmla="*/ 2147483647 w 77"/>
                  <a:gd name="T1" fmla="*/ 0 h 58"/>
                  <a:gd name="T2" fmla="*/ 2147483647 w 77"/>
                  <a:gd name="T3" fmla="*/ 2147483647 h 58"/>
                  <a:gd name="T4" fmla="*/ 2147483647 w 77"/>
                  <a:gd name="T5" fmla="*/ 2147483647 h 58"/>
                  <a:gd name="T6" fmla="*/ 0 w 77"/>
                  <a:gd name="T7" fmla="*/ 2147483647 h 58"/>
                  <a:gd name="T8" fmla="*/ 2147483647 w 77"/>
                  <a:gd name="T9" fmla="*/ 2147483647 h 58"/>
                  <a:gd name="T10" fmla="*/ 2147483647 w 77"/>
                  <a:gd name="T11" fmla="*/ 0 h 58"/>
                  <a:gd name="T12" fmla="*/ 0 60000 65536"/>
                  <a:gd name="T13" fmla="*/ 0 60000 65536"/>
                  <a:gd name="T14" fmla="*/ 0 60000 65536"/>
                  <a:gd name="T15" fmla="*/ 0 60000 65536"/>
                  <a:gd name="T16" fmla="*/ 0 60000 65536"/>
                  <a:gd name="T17" fmla="*/ 0 60000 65536"/>
                  <a:gd name="T18" fmla="*/ 0 w 77"/>
                  <a:gd name="T19" fmla="*/ 0 h 58"/>
                  <a:gd name="T20" fmla="*/ 77 w 77"/>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7" h="58">
                    <a:moveTo>
                      <a:pt x="77" y="0"/>
                    </a:moveTo>
                    <a:lnTo>
                      <a:pt x="61" y="11"/>
                    </a:lnTo>
                    <a:lnTo>
                      <a:pt x="16" y="46"/>
                    </a:lnTo>
                    <a:lnTo>
                      <a:pt x="0" y="58"/>
                    </a:lnTo>
                    <a:lnTo>
                      <a:pt x="19" y="3"/>
                    </a:lnTo>
                    <a:lnTo>
                      <a:pt x="77"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231" name="Line 2396"/>
              <p:cNvSpPr>
                <a:spLocks noChangeShapeType="1"/>
              </p:cNvSpPr>
              <p:nvPr/>
            </p:nvSpPr>
            <p:spPr bwMode="auto">
              <a:xfrm flipV="1">
                <a:off x="2314575" y="5032375"/>
                <a:ext cx="25400"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32" name="Line 2397"/>
              <p:cNvSpPr>
                <a:spLocks noChangeShapeType="1"/>
              </p:cNvSpPr>
              <p:nvPr/>
            </p:nvSpPr>
            <p:spPr bwMode="auto">
              <a:xfrm flipH="1">
                <a:off x="2247900" y="5032375"/>
                <a:ext cx="920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33" name="Line 2398"/>
              <p:cNvSpPr>
                <a:spLocks noChangeShapeType="1"/>
              </p:cNvSpPr>
              <p:nvPr/>
            </p:nvSpPr>
            <p:spPr bwMode="auto">
              <a:xfrm flipH="1">
                <a:off x="2217738" y="5037138"/>
                <a:ext cx="30163"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34" name="Line 2399"/>
              <p:cNvSpPr>
                <a:spLocks noChangeShapeType="1"/>
              </p:cNvSpPr>
              <p:nvPr/>
            </p:nvSpPr>
            <p:spPr bwMode="auto">
              <a:xfrm flipV="1">
                <a:off x="2217738" y="5105400"/>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35" name="Line 2400"/>
              <p:cNvSpPr>
                <a:spLocks noChangeShapeType="1"/>
              </p:cNvSpPr>
              <p:nvPr/>
            </p:nvSpPr>
            <p:spPr bwMode="auto">
              <a:xfrm flipV="1">
                <a:off x="2243138" y="5049838"/>
                <a:ext cx="71438"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36" name="Freeform 2401"/>
              <p:cNvSpPr>
                <a:spLocks/>
              </p:cNvSpPr>
              <p:nvPr/>
            </p:nvSpPr>
            <p:spPr bwMode="auto">
              <a:xfrm>
                <a:off x="1679575" y="3879850"/>
                <a:ext cx="149225" cy="63500"/>
              </a:xfrm>
              <a:custGeom>
                <a:avLst/>
                <a:gdLst>
                  <a:gd name="T0" fmla="*/ 2147483647 w 94"/>
                  <a:gd name="T1" fmla="*/ 0 h 40"/>
                  <a:gd name="T2" fmla="*/ 2147483647 w 94"/>
                  <a:gd name="T3" fmla="*/ 2147483647 h 40"/>
                  <a:gd name="T4" fmla="*/ 2147483647 w 94"/>
                  <a:gd name="T5" fmla="*/ 2147483647 h 40"/>
                  <a:gd name="T6" fmla="*/ 2147483647 w 94"/>
                  <a:gd name="T7" fmla="*/ 2147483647 h 40"/>
                  <a:gd name="T8" fmla="*/ 0 w 94"/>
                  <a:gd name="T9" fmla="*/ 2147483647 h 40"/>
                  <a:gd name="T10" fmla="*/ 2147483647 w 94"/>
                  <a:gd name="T11" fmla="*/ 0 h 40"/>
                  <a:gd name="T12" fmla="*/ 0 60000 65536"/>
                  <a:gd name="T13" fmla="*/ 0 60000 65536"/>
                  <a:gd name="T14" fmla="*/ 0 60000 65536"/>
                  <a:gd name="T15" fmla="*/ 0 60000 65536"/>
                  <a:gd name="T16" fmla="*/ 0 60000 65536"/>
                  <a:gd name="T17" fmla="*/ 0 60000 65536"/>
                  <a:gd name="T18" fmla="*/ 0 w 94"/>
                  <a:gd name="T19" fmla="*/ 0 h 40"/>
                  <a:gd name="T20" fmla="*/ 94 w 9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4" h="40">
                    <a:moveTo>
                      <a:pt x="40" y="0"/>
                    </a:moveTo>
                    <a:lnTo>
                      <a:pt x="94" y="21"/>
                    </a:lnTo>
                    <a:lnTo>
                      <a:pt x="76" y="25"/>
                    </a:lnTo>
                    <a:lnTo>
                      <a:pt x="19" y="36"/>
                    </a:lnTo>
                    <a:lnTo>
                      <a:pt x="0" y="40"/>
                    </a:lnTo>
                    <a:lnTo>
                      <a:pt x="40"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237" name="Line 2402"/>
              <p:cNvSpPr>
                <a:spLocks noChangeShapeType="1"/>
              </p:cNvSpPr>
              <p:nvPr/>
            </p:nvSpPr>
            <p:spPr bwMode="auto">
              <a:xfrm flipV="1">
                <a:off x="1800225" y="3913188"/>
                <a:ext cx="285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38" name="Line 2403"/>
              <p:cNvSpPr>
                <a:spLocks noChangeShapeType="1"/>
              </p:cNvSpPr>
              <p:nvPr/>
            </p:nvSpPr>
            <p:spPr bwMode="auto">
              <a:xfrm flipH="1" flipV="1">
                <a:off x="1743075" y="3879850"/>
                <a:ext cx="85725"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39" name="Line 2404"/>
              <p:cNvSpPr>
                <a:spLocks noChangeShapeType="1"/>
              </p:cNvSpPr>
              <p:nvPr/>
            </p:nvSpPr>
            <p:spPr bwMode="auto">
              <a:xfrm flipH="1">
                <a:off x="1679575" y="3879850"/>
                <a:ext cx="63500"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40" name="Line 2405"/>
              <p:cNvSpPr>
                <a:spLocks noChangeShapeType="1"/>
              </p:cNvSpPr>
              <p:nvPr/>
            </p:nvSpPr>
            <p:spPr bwMode="auto">
              <a:xfrm flipV="1">
                <a:off x="1679575" y="3937000"/>
                <a:ext cx="301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41" name="Line 2406"/>
              <p:cNvSpPr>
                <a:spLocks noChangeShapeType="1"/>
              </p:cNvSpPr>
              <p:nvPr/>
            </p:nvSpPr>
            <p:spPr bwMode="auto">
              <a:xfrm flipV="1">
                <a:off x="1709738" y="3919538"/>
                <a:ext cx="90488"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42" name="Freeform 2407"/>
              <p:cNvSpPr>
                <a:spLocks/>
              </p:cNvSpPr>
              <p:nvPr/>
            </p:nvSpPr>
            <p:spPr bwMode="auto">
              <a:xfrm>
                <a:off x="1941513" y="4602163"/>
                <a:ext cx="134938" cy="79375"/>
              </a:xfrm>
              <a:custGeom>
                <a:avLst/>
                <a:gdLst>
                  <a:gd name="T0" fmla="*/ 2147483647 w 85"/>
                  <a:gd name="T1" fmla="*/ 0 h 50"/>
                  <a:gd name="T2" fmla="*/ 2147483647 w 85"/>
                  <a:gd name="T3" fmla="*/ 2147483647 h 50"/>
                  <a:gd name="T4" fmla="*/ 2147483647 w 85"/>
                  <a:gd name="T5" fmla="*/ 2147483647 h 50"/>
                  <a:gd name="T6" fmla="*/ 2147483647 w 85"/>
                  <a:gd name="T7" fmla="*/ 2147483647 h 50"/>
                  <a:gd name="T8" fmla="*/ 0 w 85"/>
                  <a:gd name="T9" fmla="*/ 2147483647 h 50"/>
                  <a:gd name="T10" fmla="*/ 2147483647 w 85"/>
                  <a:gd name="T11" fmla="*/ 0 h 50"/>
                  <a:gd name="T12" fmla="*/ 0 60000 65536"/>
                  <a:gd name="T13" fmla="*/ 0 60000 65536"/>
                  <a:gd name="T14" fmla="*/ 0 60000 65536"/>
                  <a:gd name="T15" fmla="*/ 0 60000 65536"/>
                  <a:gd name="T16" fmla="*/ 0 60000 65536"/>
                  <a:gd name="T17" fmla="*/ 0 60000 65536"/>
                  <a:gd name="T18" fmla="*/ 0 w 85"/>
                  <a:gd name="T19" fmla="*/ 0 h 50"/>
                  <a:gd name="T20" fmla="*/ 85 w 8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5" h="50">
                    <a:moveTo>
                      <a:pt x="27" y="0"/>
                    </a:moveTo>
                    <a:lnTo>
                      <a:pt x="85" y="7"/>
                    </a:lnTo>
                    <a:lnTo>
                      <a:pt x="68" y="15"/>
                    </a:lnTo>
                    <a:lnTo>
                      <a:pt x="17" y="41"/>
                    </a:lnTo>
                    <a:lnTo>
                      <a:pt x="0" y="50"/>
                    </a:lnTo>
                    <a:lnTo>
                      <a:pt x="27"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243" name="Line 2408"/>
              <p:cNvSpPr>
                <a:spLocks noChangeShapeType="1"/>
              </p:cNvSpPr>
              <p:nvPr/>
            </p:nvSpPr>
            <p:spPr bwMode="auto">
              <a:xfrm flipV="1">
                <a:off x="2049463" y="4613275"/>
                <a:ext cx="269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44" name="Line 2409"/>
              <p:cNvSpPr>
                <a:spLocks noChangeShapeType="1"/>
              </p:cNvSpPr>
              <p:nvPr/>
            </p:nvSpPr>
            <p:spPr bwMode="auto">
              <a:xfrm flipH="1" flipV="1">
                <a:off x="1984375" y="4602163"/>
                <a:ext cx="920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45" name="Line 2410"/>
              <p:cNvSpPr>
                <a:spLocks noChangeShapeType="1"/>
              </p:cNvSpPr>
              <p:nvPr/>
            </p:nvSpPr>
            <p:spPr bwMode="auto">
              <a:xfrm flipH="1">
                <a:off x="1941513" y="4602163"/>
                <a:ext cx="42863"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46" name="Line 2411"/>
              <p:cNvSpPr>
                <a:spLocks noChangeShapeType="1"/>
              </p:cNvSpPr>
              <p:nvPr/>
            </p:nvSpPr>
            <p:spPr bwMode="auto">
              <a:xfrm flipV="1">
                <a:off x="1941513" y="4667250"/>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47" name="Line 2412"/>
              <p:cNvSpPr>
                <a:spLocks noChangeShapeType="1"/>
              </p:cNvSpPr>
              <p:nvPr/>
            </p:nvSpPr>
            <p:spPr bwMode="auto">
              <a:xfrm flipV="1">
                <a:off x="1968500" y="4625975"/>
                <a:ext cx="80963" cy="412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48" name="Freeform 2413"/>
              <p:cNvSpPr>
                <a:spLocks/>
              </p:cNvSpPr>
              <p:nvPr/>
            </p:nvSpPr>
            <p:spPr bwMode="auto">
              <a:xfrm>
                <a:off x="4081463" y="423863"/>
                <a:ext cx="61913" cy="149225"/>
              </a:xfrm>
              <a:custGeom>
                <a:avLst/>
                <a:gdLst>
                  <a:gd name="T0" fmla="*/ 0 w 39"/>
                  <a:gd name="T1" fmla="*/ 0 h 94"/>
                  <a:gd name="T2" fmla="*/ 2147483647 w 39"/>
                  <a:gd name="T3" fmla="*/ 2147483647 h 94"/>
                  <a:gd name="T4" fmla="*/ 2147483647 w 39"/>
                  <a:gd name="T5" fmla="*/ 2147483647 h 94"/>
                  <a:gd name="T6" fmla="*/ 2147483647 w 39"/>
                  <a:gd name="T7" fmla="*/ 2147483647 h 94"/>
                  <a:gd name="T8" fmla="*/ 2147483647 w 39"/>
                  <a:gd name="T9" fmla="*/ 2147483647 h 94"/>
                  <a:gd name="T10" fmla="*/ 0 w 39"/>
                  <a:gd name="T11" fmla="*/ 0 h 94"/>
                  <a:gd name="T12" fmla="*/ 0 60000 65536"/>
                  <a:gd name="T13" fmla="*/ 0 60000 65536"/>
                  <a:gd name="T14" fmla="*/ 0 60000 65536"/>
                  <a:gd name="T15" fmla="*/ 0 60000 65536"/>
                  <a:gd name="T16" fmla="*/ 0 60000 65536"/>
                  <a:gd name="T17" fmla="*/ 0 60000 65536"/>
                  <a:gd name="T18" fmla="*/ 0 w 39"/>
                  <a:gd name="T19" fmla="*/ 0 h 94"/>
                  <a:gd name="T20" fmla="*/ 39 w 39"/>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39" h="94">
                    <a:moveTo>
                      <a:pt x="0" y="0"/>
                    </a:moveTo>
                    <a:lnTo>
                      <a:pt x="39" y="42"/>
                    </a:lnTo>
                    <a:lnTo>
                      <a:pt x="16" y="94"/>
                    </a:lnTo>
                    <a:lnTo>
                      <a:pt x="13" y="74"/>
                    </a:lnTo>
                    <a:lnTo>
                      <a:pt x="4"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249" name="Line 2414"/>
              <p:cNvSpPr>
                <a:spLocks noChangeShapeType="1"/>
              </p:cNvSpPr>
              <p:nvPr/>
            </p:nvSpPr>
            <p:spPr bwMode="auto">
              <a:xfrm>
                <a:off x="4102100" y="541338"/>
                <a:ext cx="4763"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50" name="Line 2415"/>
              <p:cNvSpPr>
                <a:spLocks noChangeShapeType="1"/>
              </p:cNvSpPr>
              <p:nvPr/>
            </p:nvSpPr>
            <p:spPr bwMode="auto">
              <a:xfrm flipV="1">
                <a:off x="4106863" y="490538"/>
                <a:ext cx="36513"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51" name="Line 2416"/>
              <p:cNvSpPr>
                <a:spLocks noChangeShapeType="1"/>
              </p:cNvSpPr>
              <p:nvPr/>
            </p:nvSpPr>
            <p:spPr bwMode="auto">
              <a:xfrm flipH="1" flipV="1">
                <a:off x="4081463" y="423863"/>
                <a:ext cx="61913"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52" name="Line 2417"/>
              <p:cNvSpPr>
                <a:spLocks noChangeShapeType="1"/>
              </p:cNvSpPr>
              <p:nvPr/>
            </p:nvSpPr>
            <p:spPr bwMode="auto">
              <a:xfrm>
                <a:off x="4081463" y="423863"/>
                <a:ext cx="635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53" name="Line 2418"/>
              <p:cNvSpPr>
                <a:spLocks noChangeShapeType="1"/>
              </p:cNvSpPr>
              <p:nvPr/>
            </p:nvSpPr>
            <p:spPr bwMode="auto">
              <a:xfrm>
                <a:off x="4087813" y="452438"/>
                <a:ext cx="1428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54" name="Freeform 2419"/>
              <p:cNvSpPr>
                <a:spLocks/>
              </p:cNvSpPr>
              <p:nvPr/>
            </p:nvSpPr>
            <p:spPr bwMode="auto">
              <a:xfrm>
                <a:off x="3844925" y="473075"/>
                <a:ext cx="68263" cy="147638"/>
              </a:xfrm>
              <a:custGeom>
                <a:avLst/>
                <a:gdLst>
                  <a:gd name="T0" fmla="*/ 0 w 43"/>
                  <a:gd name="T1" fmla="*/ 0 h 93"/>
                  <a:gd name="T2" fmla="*/ 2147483647 w 43"/>
                  <a:gd name="T3" fmla="*/ 2147483647 h 93"/>
                  <a:gd name="T4" fmla="*/ 2147483647 w 43"/>
                  <a:gd name="T5" fmla="*/ 2147483647 h 93"/>
                  <a:gd name="T6" fmla="*/ 2147483647 w 43"/>
                  <a:gd name="T7" fmla="*/ 2147483647 h 93"/>
                  <a:gd name="T8" fmla="*/ 2147483647 w 43"/>
                  <a:gd name="T9" fmla="*/ 2147483647 h 93"/>
                  <a:gd name="T10" fmla="*/ 0 w 43"/>
                  <a:gd name="T11" fmla="*/ 0 h 93"/>
                  <a:gd name="T12" fmla="*/ 0 60000 65536"/>
                  <a:gd name="T13" fmla="*/ 0 60000 65536"/>
                  <a:gd name="T14" fmla="*/ 0 60000 65536"/>
                  <a:gd name="T15" fmla="*/ 0 60000 65536"/>
                  <a:gd name="T16" fmla="*/ 0 60000 65536"/>
                  <a:gd name="T17" fmla="*/ 0 60000 65536"/>
                  <a:gd name="T18" fmla="*/ 0 w 43"/>
                  <a:gd name="T19" fmla="*/ 0 h 93"/>
                  <a:gd name="T20" fmla="*/ 43 w 43"/>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3" h="93">
                    <a:moveTo>
                      <a:pt x="0" y="0"/>
                    </a:moveTo>
                    <a:lnTo>
                      <a:pt x="43" y="38"/>
                    </a:lnTo>
                    <a:lnTo>
                      <a:pt x="23" y="93"/>
                    </a:lnTo>
                    <a:lnTo>
                      <a:pt x="19" y="73"/>
                    </a:lnTo>
                    <a:lnTo>
                      <a:pt x="5"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255" name="Line 2420"/>
              <p:cNvSpPr>
                <a:spLocks noChangeShapeType="1"/>
              </p:cNvSpPr>
              <p:nvPr/>
            </p:nvSpPr>
            <p:spPr bwMode="auto">
              <a:xfrm>
                <a:off x="3875088" y="588963"/>
                <a:ext cx="635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56" name="Line 2421"/>
              <p:cNvSpPr>
                <a:spLocks noChangeShapeType="1"/>
              </p:cNvSpPr>
              <p:nvPr/>
            </p:nvSpPr>
            <p:spPr bwMode="auto">
              <a:xfrm flipV="1">
                <a:off x="3881438" y="533400"/>
                <a:ext cx="31750"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57" name="Line 2422"/>
              <p:cNvSpPr>
                <a:spLocks noChangeShapeType="1"/>
              </p:cNvSpPr>
              <p:nvPr/>
            </p:nvSpPr>
            <p:spPr bwMode="auto">
              <a:xfrm flipH="1" flipV="1">
                <a:off x="3844925" y="473075"/>
                <a:ext cx="68263"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58" name="Line 2423"/>
              <p:cNvSpPr>
                <a:spLocks noChangeShapeType="1"/>
              </p:cNvSpPr>
              <p:nvPr/>
            </p:nvSpPr>
            <p:spPr bwMode="auto">
              <a:xfrm>
                <a:off x="3844925" y="473075"/>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59" name="Line 2424"/>
              <p:cNvSpPr>
                <a:spLocks noChangeShapeType="1"/>
              </p:cNvSpPr>
              <p:nvPr/>
            </p:nvSpPr>
            <p:spPr bwMode="auto">
              <a:xfrm>
                <a:off x="3852863" y="501650"/>
                <a:ext cx="22225"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60" name="Freeform 2425"/>
              <p:cNvSpPr>
                <a:spLocks/>
              </p:cNvSpPr>
              <p:nvPr/>
            </p:nvSpPr>
            <p:spPr bwMode="auto">
              <a:xfrm>
                <a:off x="3611563" y="541338"/>
                <a:ext cx="73025" cy="144463"/>
              </a:xfrm>
              <a:custGeom>
                <a:avLst/>
                <a:gdLst>
                  <a:gd name="T0" fmla="*/ 0 w 46"/>
                  <a:gd name="T1" fmla="*/ 0 h 91"/>
                  <a:gd name="T2" fmla="*/ 2147483647 w 46"/>
                  <a:gd name="T3" fmla="*/ 2147483647 h 91"/>
                  <a:gd name="T4" fmla="*/ 2147483647 w 46"/>
                  <a:gd name="T5" fmla="*/ 2147483647 h 91"/>
                  <a:gd name="T6" fmla="*/ 2147483647 w 46"/>
                  <a:gd name="T7" fmla="*/ 2147483647 h 91"/>
                  <a:gd name="T8" fmla="*/ 2147483647 w 46"/>
                  <a:gd name="T9" fmla="*/ 2147483647 h 91"/>
                  <a:gd name="T10" fmla="*/ 0 w 46"/>
                  <a:gd name="T11" fmla="*/ 0 h 91"/>
                  <a:gd name="T12" fmla="*/ 0 60000 65536"/>
                  <a:gd name="T13" fmla="*/ 0 60000 65536"/>
                  <a:gd name="T14" fmla="*/ 0 60000 65536"/>
                  <a:gd name="T15" fmla="*/ 0 60000 65536"/>
                  <a:gd name="T16" fmla="*/ 0 60000 65536"/>
                  <a:gd name="T17" fmla="*/ 0 60000 65536"/>
                  <a:gd name="T18" fmla="*/ 0 w 46"/>
                  <a:gd name="T19" fmla="*/ 0 h 91"/>
                  <a:gd name="T20" fmla="*/ 46 w 46"/>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46" h="91">
                    <a:moveTo>
                      <a:pt x="0" y="0"/>
                    </a:moveTo>
                    <a:lnTo>
                      <a:pt x="46" y="36"/>
                    </a:lnTo>
                    <a:lnTo>
                      <a:pt x="32" y="91"/>
                    </a:lnTo>
                    <a:lnTo>
                      <a:pt x="25" y="72"/>
                    </a:lnTo>
                    <a:lnTo>
                      <a:pt x="7" y="19"/>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261" name="Line 2426"/>
              <p:cNvSpPr>
                <a:spLocks noChangeShapeType="1"/>
              </p:cNvSpPr>
              <p:nvPr/>
            </p:nvSpPr>
            <p:spPr bwMode="auto">
              <a:xfrm>
                <a:off x="3651250" y="655638"/>
                <a:ext cx="111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62" name="Line 2427"/>
              <p:cNvSpPr>
                <a:spLocks noChangeShapeType="1"/>
              </p:cNvSpPr>
              <p:nvPr/>
            </p:nvSpPr>
            <p:spPr bwMode="auto">
              <a:xfrm flipV="1">
                <a:off x="3662363" y="598488"/>
                <a:ext cx="22225"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63" name="Line 2428"/>
              <p:cNvSpPr>
                <a:spLocks noChangeShapeType="1"/>
              </p:cNvSpPr>
              <p:nvPr/>
            </p:nvSpPr>
            <p:spPr bwMode="auto">
              <a:xfrm flipH="1" flipV="1">
                <a:off x="3611563" y="541338"/>
                <a:ext cx="73025" cy="571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64" name="Line 2429"/>
              <p:cNvSpPr>
                <a:spLocks noChangeShapeType="1"/>
              </p:cNvSpPr>
              <p:nvPr/>
            </p:nvSpPr>
            <p:spPr bwMode="auto">
              <a:xfrm>
                <a:off x="3611563" y="541338"/>
                <a:ext cx="111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65" name="Line 2430"/>
              <p:cNvSpPr>
                <a:spLocks noChangeShapeType="1"/>
              </p:cNvSpPr>
              <p:nvPr/>
            </p:nvSpPr>
            <p:spPr bwMode="auto">
              <a:xfrm>
                <a:off x="3622675" y="571500"/>
                <a:ext cx="28575"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66" name="Freeform 2431"/>
              <p:cNvSpPr>
                <a:spLocks/>
              </p:cNvSpPr>
              <p:nvPr/>
            </p:nvSpPr>
            <p:spPr bwMode="auto">
              <a:xfrm>
                <a:off x="3387725" y="628650"/>
                <a:ext cx="76200" cy="139700"/>
              </a:xfrm>
              <a:custGeom>
                <a:avLst/>
                <a:gdLst>
                  <a:gd name="T0" fmla="*/ 0 w 48"/>
                  <a:gd name="T1" fmla="*/ 0 h 88"/>
                  <a:gd name="T2" fmla="*/ 2147483647 w 48"/>
                  <a:gd name="T3" fmla="*/ 2147483647 h 88"/>
                  <a:gd name="T4" fmla="*/ 2147483647 w 48"/>
                  <a:gd name="T5" fmla="*/ 2147483647 h 88"/>
                  <a:gd name="T6" fmla="*/ 2147483647 w 48"/>
                  <a:gd name="T7" fmla="*/ 2147483647 h 88"/>
                  <a:gd name="T8" fmla="*/ 2147483647 w 48"/>
                  <a:gd name="T9" fmla="*/ 2147483647 h 88"/>
                  <a:gd name="T10" fmla="*/ 0 w 48"/>
                  <a:gd name="T11" fmla="*/ 0 h 88"/>
                  <a:gd name="T12" fmla="*/ 0 60000 65536"/>
                  <a:gd name="T13" fmla="*/ 0 60000 65536"/>
                  <a:gd name="T14" fmla="*/ 0 60000 65536"/>
                  <a:gd name="T15" fmla="*/ 0 60000 65536"/>
                  <a:gd name="T16" fmla="*/ 0 60000 65536"/>
                  <a:gd name="T17" fmla="*/ 0 60000 65536"/>
                  <a:gd name="T18" fmla="*/ 0 w 48"/>
                  <a:gd name="T19" fmla="*/ 0 h 88"/>
                  <a:gd name="T20" fmla="*/ 48 w 4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48" h="88">
                    <a:moveTo>
                      <a:pt x="0" y="0"/>
                    </a:moveTo>
                    <a:lnTo>
                      <a:pt x="48" y="32"/>
                    </a:lnTo>
                    <a:lnTo>
                      <a:pt x="38" y="88"/>
                    </a:lnTo>
                    <a:lnTo>
                      <a:pt x="30" y="71"/>
                    </a:lnTo>
                    <a:lnTo>
                      <a:pt x="8" y="19"/>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267" name="Line 2432"/>
              <p:cNvSpPr>
                <a:spLocks noChangeShapeType="1"/>
              </p:cNvSpPr>
              <p:nvPr/>
            </p:nvSpPr>
            <p:spPr bwMode="auto">
              <a:xfrm>
                <a:off x="3435350" y="741363"/>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68" name="Line 2433"/>
              <p:cNvSpPr>
                <a:spLocks noChangeShapeType="1"/>
              </p:cNvSpPr>
              <p:nvPr/>
            </p:nvSpPr>
            <p:spPr bwMode="auto">
              <a:xfrm flipV="1">
                <a:off x="3448050" y="679450"/>
                <a:ext cx="15875"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69" name="Line 2434"/>
              <p:cNvSpPr>
                <a:spLocks noChangeShapeType="1"/>
              </p:cNvSpPr>
              <p:nvPr/>
            </p:nvSpPr>
            <p:spPr bwMode="auto">
              <a:xfrm flipH="1" flipV="1">
                <a:off x="3387725" y="628650"/>
                <a:ext cx="76200" cy="508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70" name="Line 2435"/>
              <p:cNvSpPr>
                <a:spLocks noChangeShapeType="1"/>
              </p:cNvSpPr>
              <p:nvPr/>
            </p:nvSpPr>
            <p:spPr bwMode="auto">
              <a:xfrm>
                <a:off x="3387725" y="628650"/>
                <a:ext cx="1270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71" name="Line 2436"/>
              <p:cNvSpPr>
                <a:spLocks noChangeShapeType="1"/>
              </p:cNvSpPr>
              <p:nvPr/>
            </p:nvSpPr>
            <p:spPr bwMode="auto">
              <a:xfrm>
                <a:off x="3400425" y="658813"/>
                <a:ext cx="34925"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72" name="Freeform 2437"/>
              <p:cNvSpPr>
                <a:spLocks/>
              </p:cNvSpPr>
              <p:nvPr/>
            </p:nvSpPr>
            <p:spPr bwMode="auto">
              <a:xfrm>
                <a:off x="3168650" y="735013"/>
                <a:ext cx="80963" cy="134938"/>
              </a:xfrm>
              <a:custGeom>
                <a:avLst/>
                <a:gdLst>
                  <a:gd name="T0" fmla="*/ 0 w 51"/>
                  <a:gd name="T1" fmla="*/ 0 h 85"/>
                  <a:gd name="T2" fmla="*/ 2147483647 w 51"/>
                  <a:gd name="T3" fmla="*/ 2147483647 h 85"/>
                  <a:gd name="T4" fmla="*/ 2147483647 w 51"/>
                  <a:gd name="T5" fmla="*/ 2147483647 h 85"/>
                  <a:gd name="T6" fmla="*/ 2147483647 w 51"/>
                  <a:gd name="T7" fmla="*/ 2147483647 h 85"/>
                  <a:gd name="T8" fmla="*/ 2147483647 w 51"/>
                  <a:gd name="T9" fmla="*/ 2147483647 h 85"/>
                  <a:gd name="T10" fmla="*/ 0 w 51"/>
                  <a:gd name="T11" fmla="*/ 0 h 85"/>
                  <a:gd name="T12" fmla="*/ 0 60000 65536"/>
                  <a:gd name="T13" fmla="*/ 0 60000 65536"/>
                  <a:gd name="T14" fmla="*/ 0 60000 65536"/>
                  <a:gd name="T15" fmla="*/ 0 60000 65536"/>
                  <a:gd name="T16" fmla="*/ 0 60000 65536"/>
                  <a:gd name="T17" fmla="*/ 0 60000 65536"/>
                  <a:gd name="T18" fmla="*/ 0 w 51"/>
                  <a:gd name="T19" fmla="*/ 0 h 85"/>
                  <a:gd name="T20" fmla="*/ 51 w 51"/>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51" h="85">
                    <a:moveTo>
                      <a:pt x="0" y="0"/>
                    </a:moveTo>
                    <a:lnTo>
                      <a:pt x="51" y="28"/>
                    </a:lnTo>
                    <a:lnTo>
                      <a:pt x="46" y="85"/>
                    </a:lnTo>
                    <a:lnTo>
                      <a:pt x="37" y="68"/>
                    </a:lnTo>
                    <a:lnTo>
                      <a:pt x="10" y="17"/>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273" name="Line 2438"/>
              <p:cNvSpPr>
                <a:spLocks noChangeShapeType="1"/>
              </p:cNvSpPr>
              <p:nvPr/>
            </p:nvSpPr>
            <p:spPr bwMode="auto">
              <a:xfrm>
                <a:off x="3227388" y="842963"/>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74" name="Line 2439"/>
              <p:cNvSpPr>
                <a:spLocks noChangeShapeType="1"/>
              </p:cNvSpPr>
              <p:nvPr/>
            </p:nvSpPr>
            <p:spPr bwMode="auto">
              <a:xfrm flipV="1">
                <a:off x="3241675" y="779463"/>
                <a:ext cx="793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75" name="Line 2440"/>
              <p:cNvSpPr>
                <a:spLocks noChangeShapeType="1"/>
              </p:cNvSpPr>
              <p:nvPr/>
            </p:nvSpPr>
            <p:spPr bwMode="auto">
              <a:xfrm flipH="1" flipV="1">
                <a:off x="3168650" y="735013"/>
                <a:ext cx="80963"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76" name="Line 2441"/>
              <p:cNvSpPr>
                <a:spLocks noChangeShapeType="1"/>
              </p:cNvSpPr>
              <p:nvPr/>
            </p:nvSpPr>
            <p:spPr bwMode="auto">
              <a:xfrm>
                <a:off x="3168650" y="735013"/>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77" name="Line 2442"/>
              <p:cNvSpPr>
                <a:spLocks noChangeShapeType="1"/>
              </p:cNvSpPr>
              <p:nvPr/>
            </p:nvSpPr>
            <p:spPr bwMode="auto">
              <a:xfrm>
                <a:off x="3184525" y="762000"/>
                <a:ext cx="4286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78" name="Freeform 2443"/>
              <p:cNvSpPr>
                <a:spLocks/>
              </p:cNvSpPr>
              <p:nvPr/>
            </p:nvSpPr>
            <p:spPr bwMode="auto">
              <a:xfrm>
                <a:off x="2960688" y="860425"/>
                <a:ext cx="84138" cy="125413"/>
              </a:xfrm>
              <a:custGeom>
                <a:avLst/>
                <a:gdLst>
                  <a:gd name="T0" fmla="*/ 0 w 53"/>
                  <a:gd name="T1" fmla="*/ 0 h 79"/>
                  <a:gd name="T2" fmla="*/ 2147483647 w 53"/>
                  <a:gd name="T3" fmla="*/ 2147483647 h 79"/>
                  <a:gd name="T4" fmla="*/ 2147483647 w 53"/>
                  <a:gd name="T5" fmla="*/ 2147483647 h 79"/>
                  <a:gd name="T6" fmla="*/ 2147483647 w 53"/>
                  <a:gd name="T7" fmla="*/ 2147483647 h 79"/>
                  <a:gd name="T8" fmla="*/ 2147483647 w 53"/>
                  <a:gd name="T9" fmla="*/ 2147483647 h 79"/>
                  <a:gd name="T10" fmla="*/ 0 w 53"/>
                  <a:gd name="T11" fmla="*/ 0 h 79"/>
                  <a:gd name="T12" fmla="*/ 0 60000 65536"/>
                  <a:gd name="T13" fmla="*/ 0 60000 65536"/>
                  <a:gd name="T14" fmla="*/ 0 60000 65536"/>
                  <a:gd name="T15" fmla="*/ 0 60000 65536"/>
                  <a:gd name="T16" fmla="*/ 0 60000 65536"/>
                  <a:gd name="T17" fmla="*/ 0 60000 65536"/>
                  <a:gd name="T18" fmla="*/ 0 w 53"/>
                  <a:gd name="T19" fmla="*/ 0 h 79"/>
                  <a:gd name="T20" fmla="*/ 53 w 53"/>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53" h="79">
                    <a:moveTo>
                      <a:pt x="0" y="0"/>
                    </a:moveTo>
                    <a:lnTo>
                      <a:pt x="53" y="22"/>
                    </a:lnTo>
                    <a:lnTo>
                      <a:pt x="53" y="79"/>
                    </a:lnTo>
                    <a:lnTo>
                      <a:pt x="42" y="64"/>
                    </a:lnTo>
                    <a:lnTo>
                      <a:pt x="11" y="15"/>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279" name="Line 2444"/>
              <p:cNvSpPr>
                <a:spLocks noChangeShapeType="1"/>
              </p:cNvSpPr>
              <p:nvPr/>
            </p:nvSpPr>
            <p:spPr bwMode="auto">
              <a:xfrm>
                <a:off x="3027363" y="962025"/>
                <a:ext cx="17463"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80" name="Line 2445"/>
              <p:cNvSpPr>
                <a:spLocks noChangeShapeType="1"/>
              </p:cNvSpPr>
              <p:nvPr/>
            </p:nvSpPr>
            <p:spPr bwMode="auto">
              <a:xfrm flipV="1">
                <a:off x="3044825" y="895350"/>
                <a:ext cx="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81" name="Line 2446"/>
              <p:cNvSpPr>
                <a:spLocks noChangeShapeType="1"/>
              </p:cNvSpPr>
              <p:nvPr/>
            </p:nvSpPr>
            <p:spPr bwMode="auto">
              <a:xfrm flipH="1" flipV="1">
                <a:off x="2960688" y="860425"/>
                <a:ext cx="84138"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82" name="Line 2447"/>
              <p:cNvSpPr>
                <a:spLocks noChangeShapeType="1"/>
              </p:cNvSpPr>
              <p:nvPr/>
            </p:nvSpPr>
            <p:spPr bwMode="auto">
              <a:xfrm>
                <a:off x="2960688" y="860425"/>
                <a:ext cx="17463"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83" name="Line 2448"/>
              <p:cNvSpPr>
                <a:spLocks noChangeShapeType="1"/>
              </p:cNvSpPr>
              <p:nvPr/>
            </p:nvSpPr>
            <p:spPr bwMode="auto">
              <a:xfrm>
                <a:off x="2978150" y="884238"/>
                <a:ext cx="49213"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84" name="Freeform 2449"/>
              <p:cNvSpPr>
                <a:spLocks/>
              </p:cNvSpPr>
              <p:nvPr/>
            </p:nvSpPr>
            <p:spPr bwMode="auto">
              <a:xfrm>
                <a:off x="2763838" y="998538"/>
                <a:ext cx="93663" cy="120650"/>
              </a:xfrm>
              <a:custGeom>
                <a:avLst/>
                <a:gdLst>
                  <a:gd name="T0" fmla="*/ 0 w 59"/>
                  <a:gd name="T1" fmla="*/ 0 h 76"/>
                  <a:gd name="T2" fmla="*/ 2147483647 w 59"/>
                  <a:gd name="T3" fmla="*/ 2147483647 h 76"/>
                  <a:gd name="T4" fmla="*/ 2147483647 w 59"/>
                  <a:gd name="T5" fmla="*/ 2147483647 h 76"/>
                  <a:gd name="T6" fmla="*/ 2147483647 w 59"/>
                  <a:gd name="T7" fmla="*/ 2147483647 h 76"/>
                  <a:gd name="T8" fmla="*/ 2147483647 w 59"/>
                  <a:gd name="T9" fmla="*/ 2147483647 h 76"/>
                  <a:gd name="T10" fmla="*/ 0 w 59"/>
                  <a:gd name="T11" fmla="*/ 0 h 76"/>
                  <a:gd name="T12" fmla="*/ 0 60000 65536"/>
                  <a:gd name="T13" fmla="*/ 0 60000 65536"/>
                  <a:gd name="T14" fmla="*/ 0 60000 65536"/>
                  <a:gd name="T15" fmla="*/ 0 60000 65536"/>
                  <a:gd name="T16" fmla="*/ 0 60000 65536"/>
                  <a:gd name="T17" fmla="*/ 0 60000 65536"/>
                  <a:gd name="T18" fmla="*/ 0 w 59"/>
                  <a:gd name="T19" fmla="*/ 0 h 76"/>
                  <a:gd name="T20" fmla="*/ 59 w 59"/>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59" h="76">
                    <a:moveTo>
                      <a:pt x="0" y="0"/>
                    </a:moveTo>
                    <a:lnTo>
                      <a:pt x="55" y="20"/>
                    </a:lnTo>
                    <a:lnTo>
                      <a:pt x="59" y="76"/>
                    </a:lnTo>
                    <a:lnTo>
                      <a:pt x="47" y="62"/>
                    </a:lnTo>
                    <a:lnTo>
                      <a:pt x="12" y="16"/>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285" name="Line 2450"/>
              <p:cNvSpPr>
                <a:spLocks noChangeShapeType="1"/>
              </p:cNvSpPr>
              <p:nvPr/>
            </p:nvSpPr>
            <p:spPr bwMode="auto">
              <a:xfrm>
                <a:off x="2838450" y="1096963"/>
                <a:ext cx="19050"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86" name="Line 2451"/>
              <p:cNvSpPr>
                <a:spLocks noChangeShapeType="1"/>
              </p:cNvSpPr>
              <p:nvPr/>
            </p:nvSpPr>
            <p:spPr bwMode="auto">
              <a:xfrm flipH="1" flipV="1">
                <a:off x="2851150" y="1030288"/>
                <a:ext cx="6350"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87" name="Line 2452"/>
              <p:cNvSpPr>
                <a:spLocks noChangeShapeType="1"/>
              </p:cNvSpPr>
              <p:nvPr/>
            </p:nvSpPr>
            <p:spPr bwMode="auto">
              <a:xfrm flipH="1" flipV="1">
                <a:off x="2763838" y="998538"/>
                <a:ext cx="87313"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88" name="Line 2453"/>
              <p:cNvSpPr>
                <a:spLocks noChangeShapeType="1"/>
              </p:cNvSpPr>
              <p:nvPr/>
            </p:nvSpPr>
            <p:spPr bwMode="auto">
              <a:xfrm>
                <a:off x="2763838" y="998538"/>
                <a:ext cx="19050"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89" name="Line 2454"/>
              <p:cNvSpPr>
                <a:spLocks noChangeShapeType="1"/>
              </p:cNvSpPr>
              <p:nvPr/>
            </p:nvSpPr>
            <p:spPr bwMode="auto">
              <a:xfrm>
                <a:off x="2782888" y="1023938"/>
                <a:ext cx="55563"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90" name="Freeform 2455"/>
              <p:cNvSpPr>
                <a:spLocks/>
              </p:cNvSpPr>
              <p:nvPr/>
            </p:nvSpPr>
            <p:spPr bwMode="auto">
              <a:xfrm>
                <a:off x="2579688" y="1154113"/>
                <a:ext cx="101600" cy="112713"/>
              </a:xfrm>
              <a:custGeom>
                <a:avLst/>
                <a:gdLst>
                  <a:gd name="T0" fmla="*/ 0 w 64"/>
                  <a:gd name="T1" fmla="*/ 0 h 71"/>
                  <a:gd name="T2" fmla="*/ 2147483647 w 64"/>
                  <a:gd name="T3" fmla="*/ 2147483647 h 71"/>
                  <a:gd name="T4" fmla="*/ 2147483647 w 64"/>
                  <a:gd name="T5" fmla="*/ 2147483647 h 71"/>
                  <a:gd name="T6" fmla="*/ 2147483647 w 64"/>
                  <a:gd name="T7" fmla="*/ 2147483647 h 71"/>
                  <a:gd name="T8" fmla="*/ 2147483647 w 64"/>
                  <a:gd name="T9" fmla="*/ 2147483647 h 71"/>
                  <a:gd name="T10" fmla="*/ 0 w 64"/>
                  <a:gd name="T11" fmla="*/ 0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0" y="0"/>
                    </a:moveTo>
                    <a:lnTo>
                      <a:pt x="55" y="15"/>
                    </a:lnTo>
                    <a:lnTo>
                      <a:pt x="64" y="71"/>
                    </a:lnTo>
                    <a:lnTo>
                      <a:pt x="51" y="58"/>
                    </a:lnTo>
                    <a:lnTo>
                      <a:pt x="11" y="15"/>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291" name="Line 2456"/>
              <p:cNvSpPr>
                <a:spLocks noChangeShapeType="1"/>
              </p:cNvSpPr>
              <p:nvPr/>
            </p:nvSpPr>
            <p:spPr bwMode="auto">
              <a:xfrm>
                <a:off x="2660650" y="1246188"/>
                <a:ext cx="20638"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92" name="Line 2457"/>
              <p:cNvSpPr>
                <a:spLocks noChangeShapeType="1"/>
              </p:cNvSpPr>
              <p:nvPr/>
            </p:nvSpPr>
            <p:spPr bwMode="auto">
              <a:xfrm flipH="1" flipV="1">
                <a:off x="2667000" y="1177925"/>
                <a:ext cx="1428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93" name="Line 2458"/>
              <p:cNvSpPr>
                <a:spLocks noChangeShapeType="1"/>
              </p:cNvSpPr>
              <p:nvPr/>
            </p:nvSpPr>
            <p:spPr bwMode="auto">
              <a:xfrm flipH="1" flipV="1">
                <a:off x="2579688" y="1154113"/>
                <a:ext cx="87313"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94" name="Line 2459"/>
              <p:cNvSpPr>
                <a:spLocks noChangeShapeType="1"/>
              </p:cNvSpPr>
              <p:nvPr/>
            </p:nvSpPr>
            <p:spPr bwMode="auto">
              <a:xfrm>
                <a:off x="2579688" y="1154113"/>
                <a:ext cx="17463"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95" name="Line 2460"/>
              <p:cNvSpPr>
                <a:spLocks noChangeShapeType="1"/>
              </p:cNvSpPr>
              <p:nvPr/>
            </p:nvSpPr>
            <p:spPr bwMode="auto">
              <a:xfrm>
                <a:off x="2597150" y="1177925"/>
                <a:ext cx="63500"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96" name="Freeform 2461"/>
              <p:cNvSpPr>
                <a:spLocks/>
              </p:cNvSpPr>
              <p:nvPr/>
            </p:nvSpPr>
            <p:spPr bwMode="auto">
              <a:xfrm>
                <a:off x="2406650" y="1325563"/>
                <a:ext cx="112713" cy="103188"/>
              </a:xfrm>
              <a:custGeom>
                <a:avLst/>
                <a:gdLst>
                  <a:gd name="T0" fmla="*/ 0 w 71"/>
                  <a:gd name="T1" fmla="*/ 0 h 65"/>
                  <a:gd name="T2" fmla="*/ 2147483647 w 71"/>
                  <a:gd name="T3" fmla="*/ 2147483647 h 65"/>
                  <a:gd name="T4" fmla="*/ 2147483647 w 71"/>
                  <a:gd name="T5" fmla="*/ 2147483647 h 65"/>
                  <a:gd name="T6" fmla="*/ 2147483647 w 71"/>
                  <a:gd name="T7" fmla="*/ 2147483647 h 65"/>
                  <a:gd name="T8" fmla="*/ 2147483647 w 71"/>
                  <a:gd name="T9" fmla="*/ 2147483647 h 65"/>
                  <a:gd name="T10" fmla="*/ 0 w 71"/>
                  <a:gd name="T11" fmla="*/ 0 h 65"/>
                  <a:gd name="T12" fmla="*/ 0 60000 65536"/>
                  <a:gd name="T13" fmla="*/ 0 60000 65536"/>
                  <a:gd name="T14" fmla="*/ 0 60000 65536"/>
                  <a:gd name="T15" fmla="*/ 0 60000 65536"/>
                  <a:gd name="T16" fmla="*/ 0 60000 65536"/>
                  <a:gd name="T17" fmla="*/ 0 60000 65536"/>
                  <a:gd name="T18" fmla="*/ 0 w 71"/>
                  <a:gd name="T19" fmla="*/ 0 h 65"/>
                  <a:gd name="T20" fmla="*/ 71 w 7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1" h="65">
                    <a:moveTo>
                      <a:pt x="0" y="0"/>
                    </a:moveTo>
                    <a:lnTo>
                      <a:pt x="56" y="10"/>
                    </a:lnTo>
                    <a:lnTo>
                      <a:pt x="71" y="65"/>
                    </a:lnTo>
                    <a:lnTo>
                      <a:pt x="56" y="52"/>
                    </a:lnTo>
                    <a:lnTo>
                      <a:pt x="14" y="13"/>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297" name="Line 2462"/>
              <p:cNvSpPr>
                <a:spLocks noChangeShapeType="1"/>
              </p:cNvSpPr>
              <p:nvPr/>
            </p:nvSpPr>
            <p:spPr bwMode="auto">
              <a:xfrm>
                <a:off x="2495550" y="1408113"/>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98" name="Line 2463"/>
              <p:cNvSpPr>
                <a:spLocks noChangeShapeType="1"/>
              </p:cNvSpPr>
              <p:nvPr/>
            </p:nvSpPr>
            <p:spPr bwMode="auto">
              <a:xfrm flipH="1" flipV="1">
                <a:off x="2495550" y="1341438"/>
                <a:ext cx="23813"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299" name="Line 2464"/>
              <p:cNvSpPr>
                <a:spLocks noChangeShapeType="1"/>
              </p:cNvSpPr>
              <p:nvPr/>
            </p:nvSpPr>
            <p:spPr bwMode="auto">
              <a:xfrm flipH="1" flipV="1">
                <a:off x="2406650" y="1325563"/>
                <a:ext cx="889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00" name="Line 2465"/>
              <p:cNvSpPr>
                <a:spLocks noChangeShapeType="1"/>
              </p:cNvSpPr>
              <p:nvPr/>
            </p:nvSpPr>
            <p:spPr bwMode="auto">
              <a:xfrm>
                <a:off x="2406650" y="1325563"/>
                <a:ext cx="22225"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01" name="Line 2466"/>
              <p:cNvSpPr>
                <a:spLocks noChangeShapeType="1"/>
              </p:cNvSpPr>
              <p:nvPr/>
            </p:nvSpPr>
            <p:spPr bwMode="auto">
              <a:xfrm>
                <a:off x="2428875" y="1346200"/>
                <a:ext cx="66675"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02" name="Freeform 2467"/>
              <p:cNvSpPr>
                <a:spLocks/>
              </p:cNvSpPr>
              <p:nvPr/>
            </p:nvSpPr>
            <p:spPr bwMode="auto">
              <a:xfrm>
                <a:off x="3559175" y="5978525"/>
                <a:ext cx="73025" cy="142875"/>
              </a:xfrm>
              <a:custGeom>
                <a:avLst/>
                <a:gdLst>
                  <a:gd name="T0" fmla="*/ 2147483647 w 46"/>
                  <a:gd name="T1" fmla="*/ 0 h 90"/>
                  <a:gd name="T2" fmla="*/ 2147483647 w 46"/>
                  <a:gd name="T3" fmla="*/ 2147483647 h 90"/>
                  <a:gd name="T4" fmla="*/ 2147483647 w 46"/>
                  <a:gd name="T5" fmla="*/ 2147483647 h 90"/>
                  <a:gd name="T6" fmla="*/ 2147483647 w 46"/>
                  <a:gd name="T7" fmla="*/ 2147483647 h 90"/>
                  <a:gd name="T8" fmla="*/ 0 w 46"/>
                  <a:gd name="T9" fmla="*/ 2147483647 h 90"/>
                  <a:gd name="T10" fmla="*/ 2147483647 w 46"/>
                  <a:gd name="T11" fmla="*/ 0 h 90"/>
                  <a:gd name="T12" fmla="*/ 0 60000 65536"/>
                  <a:gd name="T13" fmla="*/ 0 60000 65536"/>
                  <a:gd name="T14" fmla="*/ 0 60000 65536"/>
                  <a:gd name="T15" fmla="*/ 0 60000 65536"/>
                  <a:gd name="T16" fmla="*/ 0 60000 65536"/>
                  <a:gd name="T17" fmla="*/ 0 60000 65536"/>
                  <a:gd name="T18" fmla="*/ 0 w 46"/>
                  <a:gd name="T19" fmla="*/ 0 h 90"/>
                  <a:gd name="T20" fmla="*/ 46 w 46"/>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46" h="90">
                    <a:moveTo>
                      <a:pt x="46" y="0"/>
                    </a:moveTo>
                    <a:lnTo>
                      <a:pt x="40" y="18"/>
                    </a:lnTo>
                    <a:lnTo>
                      <a:pt x="20" y="72"/>
                    </a:lnTo>
                    <a:lnTo>
                      <a:pt x="15" y="90"/>
                    </a:lnTo>
                    <a:lnTo>
                      <a:pt x="0" y="34"/>
                    </a:lnTo>
                    <a:lnTo>
                      <a:pt x="46"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303" name="Line 2468"/>
              <p:cNvSpPr>
                <a:spLocks noChangeShapeType="1"/>
              </p:cNvSpPr>
              <p:nvPr/>
            </p:nvSpPr>
            <p:spPr bwMode="auto">
              <a:xfrm flipV="1">
                <a:off x="3622675" y="5978525"/>
                <a:ext cx="952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04" name="Line 2469"/>
              <p:cNvSpPr>
                <a:spLocks noChangeShapeType="1"/>
              </p:cNvSpPr>
              <p:nvPr/>
            </p:nvSpPr>
            <p:spPr bwMode="auto">
              <a:xfrm flipH="1">
                <a:off x="3559175" y="5978525"/>
                <a:ext cx="73025"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05" name="Line 2470"/>
              <p:cNvSpPr>
                <a:spLocks noChangeShapeType="1"/>
              </p:cNvSpPr>
              <p:nvPr/>
            </p:nvSpPr>
            <p:spPr bwMode="auto">
              <a:xfrm>
                <a:off x="3559175" y="6032500"/>
                <a:ext cx="23813"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06" name="Line 2471"/>
              <p:cNvSpPr>
                <a:spLocks noChangeShapeType="1"/>
              </p:cNvSpPr>
              <p:nvPr/>
            </p:nvSpPr>
            <p:spPr bwMode="auto">
              <a:xfrm flipV="1">
                <a:off x="3582988" y="6092825"/>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07" name="Line 2472"/>
              <p:cNvSpPr>
                <a:spLocks noChangeShapeType="1"/>
              </p:cNvSpPr>
              <p:nvPr/>
            </p:nvSpPr>
            <p:spPr bwMode="auto">
              <a:xfrm flipV="1">
                <a:off x="3590925" y="6007100"/>
                <a:ext cx="31750"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08" name="Freeform 2473"/>
              <p:cNvSpPr>
                <a:spLocks/>
              </p:cNvSpPr>
              <p:nvPr/>
            </p:nvSpPr>
            <p:spPr bwMode="auto">
              <a:xfrm>
                <a:off x="3335338" y="5889625"/>
                <a:ext cx="79375" cy="138113"/>
              </a:xfrm>
              <a:custGeom>
                <a:avLst/>
                <a:gdLst>
                  <a:gd name="T0" fmla="*/ 2147483647 w 50"/>
                  <a:gd name="T1" fmla="*/ 0 h 87"/>
                  <a:gd name="T2" fmla="*/ 2147483647 w 50"/>
                  <a:gd name="T3" fmla="*/ 2147483647 h 87"/>
                  <a:gd name="T4" fmla="*/ 2147483647 w 50"/>
                  <a:gd name="T5" fmla="*/ 2147483647 h 87"/>
                  <a:gd name="T6" fmla="*/ 2147483647 w 50"/>
                  <a:gd name="T7" fmla="*/ 2147483647 h 87"/>
                  <a:gd name="T8" fmla="*/ 0 w 50"/>
                  <a:gd name="T9" fmla="*/ 2147483647 h 87"/>
                  <a:gd name="T10" fmla="*/ 2147483647 w 50"/>
                  <a:gd name="T11" fmla="*/ 0 h 87"/>
                  <a:gd name="T12" fmla="*/ 0 60000 65536"/>
                  <a:gd name="T13" fmla="*/ 0 60000 65536"/>
                  <a:gd name="T14" fmla="*/ 0 60000 65536"/>
                  <a:gd name="T15" fmla="*/ 0 60000 65536"/>
                  <a:gd name="T16" fmla="*/ 0 60000 65536"/>
                  <a:gd name="T17" fmla="*/ 0 60000 65536"/>
                  <a:gd name="T18" fmla="*/ 0 w 50"/>
                  <a:gd name="T19" fmla="*/ 0 h 87"/>
                  <a:gd name="T20" fmla="*/ 50 w 50"/>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50" h="87">
                    <a:moveTo>
                      <a:pt x="50" y="0"/>
                    </a:moveTo>
                    <a:lnTo>
                      <a:pt x="42" y="18"/>
                    </a:lnTo>
                    <a:lnTo>
                      <a:pt x="17" y="70"/>
                    </a:lnTo>
                    <a:lnTo>
                      <a:pt x="9" y="87"/>
                    </a:lnTo>
                    <a:lnTo>
                      <a:pt x="0" y="30"/>
                    </a:lnTo>
                    <a:lnTo>
                      <a:pt x="50"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309" name="Line 2474"/>
              <p:cNvSpPr>
                <a:spLocks noChangeShapeType="1"/>
              </p:cNvSpPr>
              <p:nvPr/>
            </p:nvSpPr>
            <p:spPr bwMode="auto">
              <a:xfrm flipV="1">
                <a:off x="3402013" y="5889625"/>
                <a:ext cx="1270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10" name="Line 2475"/>
              <p:cNvSpPr>
                <a:spLocks noChangeShapeType="1"/>
              </p:cNvSpPr>
              <p:nvPr/>
            </p:nvSpPr>
            <p:spPr bwMode="auto">
              <a:xfrm flipH="1">
                <a:off x="3335338" y="5889625"/>
                <a:ext cx="79375" cy="476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11" name="Line 2476"/>
              <p:cNvSpPr>
                <a:spLocks noChangeShapeType="1"/>
              </p:cNvSpPr>
              <p:nvPr/>
            </p:nvSpPr>
            <p:spPr bwMode="auto">
              <a:xfrm>
                <a:off x="3335338" y="5937250"/>
                <a:ext cx="1428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12" name="Line 2477"/>
              <p:cNvSpPr>
                <a:spLocks noChangeShapeType="1"/>
              </p:cNvSpPr>
              <p:nvPr/>
            </p:nvSpPr>
            <p:spPr bwMode="auto">
              <a:xfrm flipV="1">
                <a:off x="3349625" y="6000750"/>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13" name="Line 2478"/>
              <p:cNvSpPr>
                <a:spLocks noChangeShapeType="1"/>
              </p:cNvSpPr>
              <p:nvPr/>
            </p:nvSpPr>
            <p:spPr bwMode="auto">
              <a:xfrm flipV="1">
                <a:off x="3362325" y="5918200"/>
                <a:ext cx="39688"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14" name="Freeform 2479"/>
              <p:cNvSpPr>
                <a:spLocks/>
              </p:cNvSpPr>
              <p:nvPr/>
            </p:nvSpPr>
            <p:spPr bwMode="auto">
              <a:xfrm>
                <a:off x="4268788" y="6129338"/>
                <a:ext cx="55563" cy="152400"/>
              </a:xfrm>
              <a:custGeom>
                <a:avLst/>
                <a:gdLst>
                  <a:gd name="T0" fmla="*/ 2147483647 w 35"/>
                  <a:gd name="T1" fmla="*/ 0 h 96"/>
                  <a:gd name="T2" fmla="*/ 2147483647 w 35"/>
                  <a:gd name="T3" fmla="*/ 2147483647 h 96"/>
                  <a:gd name="T4" fmla="*/ 2147483647 w 35"/>
                  <a:gd name="T5" fmla="*/ 2147483647 h 96"/>
                  <a:gd name="T6" fmla="*/ 2147483647 w 35"/>
                  <a:gd name="T7" fmla="*/ 2147483647 h 96"/>
                  <a:gd name="T8" fmla="*/ 0 w 35"/>
                  <a:gd name="T9" fmla="*/ 2147483647 h 96"/>
                  <a:gd name="T10" fmla="*/ 2147483647 w 35"/>
                  <a:gd name="T11" fmla="*/ 0 h 96"/>
                  <a:gd name="T12" fmla="*/ 0 60000 65536"/>
                  <a:gd name="T13" fmla="*/ 0 60000 65536"/>
                  <a:gd name="T14" fmla="*/ 0 60000 65536"/>
                  <a:gd name="T15" fmla="*/ 0 60000 65536"/>
                  <a:gd name="T16" fmla="*/ 0 60000 65536"/>
                  <a:gd name="T17" fmla="*/ 0 60000 65536"/>
                  <a:gd name="T18" fmla="*/ 0 w 35"/>
                  <a:gd name="T19" fmla="*/ 0 h 96"/>
                  <a:gd name="T20" fmla="*/ 35 w 35"/>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5" h="96">
                    <a:moveTo>
                      <a:pt x="35" y="0"/>
                    </a:moveTo>
                    <a:lnTo>
                      <a:pt x="34" y="19"/>
                    </a:lnTo>
                    <a:lnTo>
                      <a:pt x="29" y="76"/>
                    </a:lnTo>
                    <a:lnTo>
                      <a:pt x="27" y="96"/>
                    </a:lnTo>
                    <a:lnTo>
                      <a:pt x="0" y="45"/>
                    </a:lnTo>
                    <a:lnTo>
                      <a:pt x="35"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315" name="Line 2480"/>
              <p:cNvSpPr>
                <a:spLocks noChangeShapeType="1"/>
              </p:cNvSpPr>
              <p:nvPr/>
            </p:nvSpPr>
            <p:spPr bwMode="auto">
              <a:xfrm flipV="1">
                <a:off x="4322763" y="6129338"/>
                <a:ext cx="1588"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16" name="Line 2481"/>
              <p:cNvSpPr>
                <a:spLocks noChangeShapeType="1"/>
              </p:cNvSpPr>
              <p:nvPr/>
            </p:nvSpPr>
            <p:spPr bwMode="auto">
              <a:xfrm flipH="1">
                <a:off x="4268788" y="6129338"/>
                <a:ext cx="55563"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17" name="Line 2482"/>
              <p:cNvSpPr>
                <a:spLocks noChangeShapeType="1"/>
              </p:cNvSpPr>
              <p:nvPr/>
            </p:nvSpPr>
            <p:spPr bwMode="auto">
              <a:xfrm>
                <a:off x="4268788" y="6200775"/>
                <a:ext cx="4286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18" name="Line 2483"/>
              <p:cNvSpPr>
                <a:spLocks noChangeShapeType="1"/>
              </p:cNvSpPr>
              <p:nvPr/>
            </p:nvSpPr>
            <p:spPr bwMode="auto">
              <a:xfrm flipV="1">
                <a:off x="4311650" y="6249988"/>
                <a:ext cx="317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19" name="Line 2484"/>
              <p:cNvSpPr>
                <a:spLocks noChangeShapeType="1"/>
              </p:cNvSpPr>
              <p:nvPr/>
            </p:nvSpPr>
            <p:spPr bwMode="auto">
              <a:xfrm flipV="1">
                <a:off x="4314825" y="6159500"/>
                <a:ext cx="793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20" name="Freeform 2485"/>
              <p:cNvSpPr>
                <a:spLocks/>
              </p:cNvSpPr>
              <p:nvPr/>
            </p:nvSpPr>
            <p:spPr bwMode="auto">
              <a:xfrm>
                <a:off x="2916238" y="5657850"/>
                <a:ext cx="84138" cy="127000"/>
              </a:xfrm>
              <a:custGeom>
                <a:avLst/>
                <a:gdLst>
                  <a:gd name="T0" fmla="*/ 2147483647 w 53"/>
                  <a:gd name="T1" fmla="*/ 0 h 80"/>
                  <a:gd name="T2" fmla="*/ 2147483647 w 53"/>
                  <a:gd name="T3" fmla="*/ 2147483647 h 80"/>
                  <a:gd name="T4" fmla="*/ 2147483647 w 53"/>
                  <a:gd name="T5" fmla="*/ 2147483647 h 80"/>
                  <a:gd name="T6" fmla="*/ 0 w 53"/>
                  <a:gd name="T7" fmla="*/ 2147483647 h 80"/>
                  <a:gd name="T8" fmla="*/ 0 w 53"/>
                  <a:gd name="T9" fmla="*/ 2147483647 h 80"/>
                  <a:gd name="T10" fmla="*/ 2147483647 w 53"/>
                  <a:gd name="T11" fmla="*/ 0 h 80"/>
                  <a:gd name="T12" fmla="*/ 0 60000 65536"/>
                  <a:gd name="T13" fmla="*/ 0 60000 65536"/>
                  <a:gd name="T14" fmla="*/ 0 60000 65536"/>
                  <a:gd name="T15" fmla="*/ 0 60000 65536"/>
                  <a:gd name="T16" fmla="*/ 0 60000 65536"/>
                  <a:gd name="T17" fmla="*/ 0 60000 65536"/>
                  <a:gd name="T18" fmla="*/ 0 w 53"/>
                  <a:gd name="T19" fmla="*/ 0 h 80"/>
                  <a:gd name="T20" fmla="*/ 53 w 53"/>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53" h="80">
                    <a:moveTo>
                      <a:pt x="53" y="0"/>
                    </a:moveTo>
                    <a:lnTo>
                      <a:pt x="43" y="16"/>
                    </a:lnTo>
                    <a:lnTo>
                      <a:pt x="10" y="64"/>
                    </a:lnTo>
                    <a:lnTo>
                      <a:pt x="0" y="80"/>
                    </a:lnTo>
                    <a:lnTo>
                      <a:pt x="0" y="23"/>
                    </a:lnTo>
                    <a:lnTo>
                      <a:pt x="53"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321" name="Line 2486"/>
              <p:cNvSpPr>
                <a:spLocks noChangeShapeType="1"/>
              </p:cNvSpPr>
              <p:nvPr/>
            </p:nvSpPr>
            <p:spPr bwMode="auto">
              <a:xfrm flipV="1">
                <a:off x="2984500" y="5657850"/>
                <a:ext cx="15875"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22" name="Line 2487"/>
              <p:cNvSpPr>
                <a:spLocks noChangeShapeType="1"/>
              </p:cNvSpPr>
              <p:nvPr/>
            </p:nvSpPr>
            <p:spPr bwMode="auto">
              <a:xfrm flipH="1">
                <a:off x="2916238" y="5657850"/>
                <a:ext cx="84138" cy="365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23" name="Line 2488"/>
              <p:cNvSpPr>
                <a:spLocks noChangeShapeType="1"/>
              </p:cNvSpPr>
              <p:nvPr/>
            </p:nvSpPr>
            <p:spPr bwMode="auto">
              <a:xfrm>
                <a:off x="2916238" y="5694363"/>
                <a:ext cx="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24" name="Line 2489"/>
              <p:cNvSpPr>
                <a:spLocks noChangeShapeType="1"/>
              </p:cNvSpPr>
              <p:nvPr/>
            </p:nvSpPr>
            <p:spPr bwMode="auto">
              <a:xfrm flipV="1">
                <a:off x="2916238" y="5759450"/>
                <a:ext cx="15875"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25" name="Line 2490"/>
              <p:cNvSpPr>
                <a:spLocks noChangeShapeType="1"/>
              </p:cNvSpPr>
              <p:nvPr/>
            </p:nvSpPr>
            <p:spPr bwMode="auto">
              <a:xfrm flipV="1">
                <a:off x="2932113" y="5683250"/>
                <a:ext cx="52388" cy="762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26" name="Freeform 2491"/>
              <p:cNvSpPr>
                <a:spLocks/>
              </p:cNvSpPr>
              <p:nvPr/>
            </p:nvSpPr>
            <p:spPr bwMode="auto">
              <a:xfrm>
                <a:off x="4027488" y="6099175"/>
                <a:ext cx="61913" cy="149225"/>
              </a:xfrm>
              <a:custGeom>
                <a:avLst/>
                <a:gdLst>
                  <a:gd name="T0" fmla="*/ 2147483647 w 39"/>
                  <a:gd name="T1" fmla="*/ 0 h 94"/>
                  <a:gd name="T2" fmla="*/ 2147483647 w 39"/>
                  <a:gd name="T3" fmla="*/ 2147483647 h 94"/>
                  <a:gd name="T4" fmla="*/ 2147483647 w 39"/>
                  <a:gd name="T5" fmla="*/ 2147483647 h 94"/>
                  <a:gd name="T6" fmla="*/ 2147483647 w 39"/>
                  <a:gd name="T7" fmla="*/ 2147483647 h 94"/>
                  <a:gd name="T8" fmla="*/ 0 w 39"/>
                  <a:gd name="T9" fmla="*/ 2147483647 h 94"/>
                  <a:gd name="T10" fmla="*/ 2147483647 w 39"/>
                  <a:gd name="T11" fmla="*/ 0 h 94"/>
                  <a:gd name="T12" fmla="*/ 0 60000 65536"/>
                  <a:gd name="T13" fmla="*/ 0 60000 65536"/>
                  <a:gd name="T14" fmla="*/ 0 60000 65536"/>
                  <a:gd name="T15" fmla="*/ 0 60000 65536"/>
                  <a:gd name="T16" fmla="*/ 0 60000 65536"/>
                  <a:gd name="T17" fmla="*/ 0 60000 65536"/>
                  <a:gd name="T18" fmla="*/ 0 w 39"/>
                  <a:gd name="T19" fmla="*/ 0 h 94"/>
                  <a:gd name="T20" fmla="*/ 39 w 39"/>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39" h="94">
                    <a:moveTo>
                      <a:pt x="39" y="0"/>
                    </a:moveTo>
                    <a:lnTo>
                      <a:pt x="37" y="18"/>
                    </a:lnTo>
                    <a:lnTo>
                      <a:pt x="26" y="76"/>
                    </a:lnTo>
                    <a:lnTo>
                      <a:pt x="24" y="94"/>
                    </a:lnTo>
                    <a:lnTo>
                      <a:pt x="0" y="40"/>
                    </a:lnTo>
                    <a:lnTo>
                      <a:pt x="39"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327" name="Line 2492"/>
              <p:cNvSpPr>
                <a:spLocks noChangeShapeType="1"/>
              </p:cNvSpPr>
              <p:nvPr/>
            </p:nvSpPr>
            <p:spPr bwMode="auto">
              <a:xfrm flipV="1">
                <a:off x="4086225" y="6099175"/>
                <a:ext cx="317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28" name="Line 2493"/>
              <p:cNvSpPr>
                <a:spLocks noChangeShapeType="1"/>
              </p:cNvSpPr>
              <p:nvPr/>
            </p:nvSpPr>
            <p:spPr bwMode="auto">
              <a:xfrm flipH="1">
                <a:off x="4027488" y="6099175"/>
                <a:ext cx="61913"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29" name="Line 2494"/>
              <p:cNvSpPr>
                <a:spLocks noChangeShapeType="1"/>
              </p:cNvSpPr>
              <p:nvPr/>
            </p:nvSpPr>
            <p:spPr bwMode="auto">
              <a:xfrm>
                <a:off x="4027488" y="6162675"/>
                <a:ext cx="38100"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30" name="Line 2495"/>
              <p:cNvSpPr>
                <a:spLocks noChangeShapeType="1"/>
              </p:cNvSpPr>
              <p:nvPr/>
            </p:nvSpPr>
            <p:spPr bwMode="auto">
              <a:xfrm flipV="1">
                <a:off x="4065588" y="6219825"/>
                <a:ext cx="317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31" name="Line 2496"/>
              <p:cNvSpPr>
                <a:spLocks noChangeShapeType="1"/>
              </p:cNvSpPr>
              <p:nvPr/>
            </p:nvSpPr>
            <p:spPr bwMode="auto">
              <a:xfrm flipV="1">
                <a:off x="4068763" y="6127750"/>
                <a:ext cx="174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32" name="Freeform 2497"/>
              <p:cNvSpPr>
                <a:spLocks/>
              </p:cNvSpPr>
              <p:nvPr/>
            </p:nvSpPr>
            <p:spPr bwMode="auto">
              <a:xfrm>
                <a:off x="7235825" y="2420938"/>
                <a:ext cx="146050" cy="73025"/>
              </a:xfrm>
              <a:custGeom>
                <a:avLst/>
                <a:gdLst>
                  <a:gd name="T0" fmla="*/ 2147483647 w 92"/>
                  <a:gd name="T1" fmla="*/ 0 h 46"/>
                  <a:gd name="T2" fmla="*/ 2147483647 w 92"/>
                  <a:gd name="T3" fmla="*/ 2147483647 h 46"/>
                  <a:gd name="T4" fmla="*/ 0 w 92"/>
                  <a:gd name="T5" fmla="*/ 2147483647 h 46"/>
                  <a:gd name="T6" fmla="*/ 2147483647 w 92"/>
                  <a:gd name="T7" fmla="*/ 2147483647 h 46"/>
                  <a:gd name="T8" fmla="*/ 2147483647 w 92"/>
                  <a:gd name="T9" fmla="*/ 2147483647 h 46"/>
                  <a:gd name="T10" fmla="*/ 2147483647 w 92"/>
                  <a:gd name="T11" fmla="*/ 0 h 46"/>
                  <a:gd name="T12" fmla="*/ 0 60000 65536"/>
                  <a:gd name="T13" fmla="*/ 0 60000 65536"/>
                  <a:gd name="T14" fmla="*/ 0 60000 65536"/>
                  <a:gd name="T15" fmla="*/ 0 60000 65536"/>
                  <a:gd name="T16" fmla="*/ 0 60000 65536"/>
                  <a:gd name="T17" fmla="*/ 0 60000 65536"/>
                  <a:gd name="T18" fmla="*/ 0 w 92"/>
                  <a:gd name="T19" fmla="*/ 0 h 46"/>
                  <a:gd name="T20" fmla="*/ 92 w 9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92" h="46">
                    <a:moveTo>
                      <a:pt x="92" y="0"/>
                    </a:moveTo>
                    <a:lnTo>
                      <a:pt x="57" y="46"/>
                    </a:lnTo>
                    <a:lnTo>
                      <a:pt x="0" y="30"/>
                    </a:lnTo>
                    <a:lnTo>
                      <a:pt x="19" y="25"/>
                    </a:lnTo>
                    <a:lnTo>
                      <a:pt x="74" y="6"/>
                    </a:lnTo>
                    <a:lnTo>
                      <a:pt x="92"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333" name="Line 2498"/>
              <p:cNvSpPr>
                <a:spLocks noChangeShapeType="1"/>
              </p:cNvSpPr>
              <p:nvPr/>
            </p:nvSpPr>
            <p:spPr bwMode="auto">
              <a:xfrm flipH="1">
                <a:off x="7235825" y="2460625"/>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34" name="Line 2499"/>
              <p:cNvSpPr>
                <a:spLocks noChangeShapeType="1"/>
              </p:cNvSpPr>
              <p:nvPr/>
            </p:nvSpPr>
            <p:spPr bwMode="auto">
              <a:xfrm>
                <a:off x="7235825" y="2468563"/>
                <a:ext cx="90488"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35" name="Line 2500"/>
              <p:cNvSpPr>
                <a:spLocks noChangeShapeType="1"/>
              </p:cNvSpPr>
              <p:nvPr/>
            </p:nvSpPr>
            <p:spPr bwMode="auto">
              <a:xfrm flipV="1">
                <a:off x="7326313" y="2420938"/>
                <a:ext cx="55563"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36" name="Line 2501"/>
              <p:cNvSpPr>
                <a:spLocks noChangeShapeType="1"/>
              </p:cNvSpPr>
              <p:nvPr/>
            </p:nvSpPr>
            <p:spPr bwMode="auto">
              <a:xfrm flipH="1">
                <a:off x="7353300" y="2420938"/>
                <a:ext cx="285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37" name="Line 2502"/>
              <p:cNvSpPr>
                <a:spLocks noChangeShapeType="1"/>
              </p:cNvSpPr>
              <p:nvPr/>
            </p:nvSpPr>
            <p:spPr bwMode="auto">
              <a:xfrm flipH="1">
                <a:off x="7265988" y="2430463"/>
                <a:ext cx="873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38" name="Freeform 2503"/>
              <p:cNvSpPr>
                <a:spLocks/>
              </p:cNvSpPr>
              <p:nvPr/>
            </p:nvSpPr>
            <p:spPr bwMode="auto">
              <a:xfrm>
                <a:off x="7154863" y="2187575"/>
                <a:ext cx="139700" cy="77788"/>
              </a:xfrm>
              <a:custGeom>
                <a:avLst/>
                <a:gdLst>
                  <a:gd name="T0" fmla="*/ 2147483647 w 88"/>
                  <a:gd name="T1" fmla="*/ 0 h 49"/>
                  <a:gd name="T2" fmla="*/ 2147483647 w 88"/>
                  <a:gd name="T3" fmla="*/ 2147483647 h 49"/>
                  <a:gd name="T4" fmla="*/ 0 w 88"/>
                  <a:gd name="T5" fmla="*/ 2147483647 h 49"/>
                  <a:gd name="T6" fmla="*/ 2147483647 w 88"/>
                  <a:gd name="T7" fmla="*/ 2147483647 h 49"/>
                  <a:gd name="T8" fmla="*/ 2147483647 w 88"/>
                  <a:gd name="T9" fmla="*/ 2147483647 h 49"/>
                  <a:gd name="T10" fmla="*/ 2147483647 w 88"/>
                  <a:gd name="T11" fmla="*/ 0 h 49"/>
                  <a:gd name="T12" fmla="*/ 0 60000 65536"/>
                  <a:gd name="T13" fmla="*/ 0 60000 65536"/>
                  <a:gd name="T14" fmla="*/ 0 60000 65536"/>
                  <a:gd name="T15" fmla="*/ 0 60000 65536"/>
                  <a:gd name="T16" fmla="*/ 0 60000 65536"/>
                  <a:gd name="T17" fmla="*/ 0 60000 65536"/>
                  <a:gd name="T18" fmla="*/ 0 w 88"/>
                  <a:gd name="T19" fmla="*/ 0 h 49"/>
                  <a:gd name="T20" fmla="*/ 88 w 88"/>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8" h="49">
                    <a:moveTo>
                      <a:pt x="88" y="0"/>
                    </a:moveTo>
                    <a:lnTo>
                      <a:pt x="56" y="49"/>
                    </a:lnTo>
                    <a:lnTo>
                      <a:pt x="0" y="38"/>
                    </a:lnTo>
                    <a:lnTo>
                      <a:pt x="17" y="30"/>
                    </a:lnTo>
                    <a:lnTo>
                      <a:pt x="71" y="8"/>
                    </a:lnTo>
                    <a:lnTo>
                      <a:pt x="88"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339" name="Line 2504"/>
              <p:cNvSpPr>
                <a:spLocks noChangeShapeType="1"/>
              </p:cNvSpPr>
              <p:nvPr/>
            </p:nvSpPr>
            <p:spPr bwMode="auto">
              <a:xfrm flipH="1">
                <a:off x="7154863" y="2235200"/>
                <a:ext cx="269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40" name="Line 2505"/>
              <p:cNvSpPr>
                <a:spLocks noChangeShapeType="1"/>
              </p:cNvSpPr>
              <p:nvPr/>
            </p:nvSpPr>
            <p:spPr bwMode="auto">
              <a:xfrm>
                <a:off x="7154863" y="2247900"/>
                <a:ext cx="88900"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41" name="Line 2506"/>
              <p:cNvSpPr>
                <a:spLocks noChangeShapeType="1"/>
              </p:cNvSpPr>
              <p:nvPr/>
            </p:nvSpPr>
            <p:spPr bwMode="auto">
              <a:xfrm flipV="1">
                <a:off x="7243763" y="2187575"/>
                <a:ext cx="50800"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42" name="Line 2507"/>
              <p:cNvSpPr>
                <a:spLocks noChangeShapeType="1"/>
              </p:cNvSpPr>
              <p:nvPr/>
            </p:nvSpPr>
            <p:spPr bwMode="auto">
              <a:xfrm flipH="1">
                <a:off x="7267575" y="2187575"/>
                <a:ext cx="269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43" name="Line 2508"/>
              <p:cNvSpPr>
                <a:spLocks noChangeShapeType="1"/>
              </p:cNvSpPr>
              <p:nvPr/>
            </p:nvSpPr>
            <p:spPr bwMode="auto">
              <a:xfrm flipH="1">
                <a:off x="7181850" y="2200275"/>
                <a:ext cx="85725"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44" name="Freeform 2509"/>
              <p:cNvSpPr>
                <a:spLocks/>
              </p:cNvSpPr>
              <p:nvPr/>
            </p:nvSpPr>
            <p:spPr bwMode="auto">
              <a:xfrm>
                <a:off x="7053263" y="1963738"/>
                <a:ext cx="134938" cy="80963"/>
              </a:xfrm>
              <a:custGeom>
                <a:avLst/>
                <a:gdLst>
                  <a:gd name="T0" fmla="*/ 2147483647 w 85"/>
                  <a:gd name="T1" fmla="*/ 0 h 51"/>
                  <a:gd name="T2" fmla="*/ 2147483647 w 85"/>
                  <a:gd name="T3" fmla="*/ 2147483647 h 51"/>
                  <a:gd name="T4" fmla="*/ 0 w 85"/>
                  <a:gd name="T5" fmla="*/ 2147483647 h 51"/>
                  <a:gd name="T6" fmla="*/ 2147483647 w 85"/>
                  <a:gd name="T7" fmla="*/ 2147483647 h 51"/>
                  <a:gd name="T8" fmla="*/ 2147483647 w 85"/>
                  <a:gd name="T9" fmla="*/ 2147483647 h 51"/>
                  <a:gd name="T10" fmla="*/ 2147483647 w 85"/>
                  <a:gd name="T11" fmla="*/ 0 h 51"/>
                  <a:gd name="T12" fmla="*/ 0 60000 65536"/>
                  <a:gd name="T13" fmla="*/ 0 60000 65536"/>
                  <a:gd name="T14" fmla="*/ 0 60000 65536"/>
                  <a:gd name="T15" fmla="*/ 0 60000 65536"/>
                  <a:gd name="T16" fmla="*/ 0 60000 65536"/>
                  <a:gd name="T17" fmla="*/ 0 60000 65536"/>
                  <a:gd name="T18" fmla="*/ 0 w 85"/>
                  <a:gd name="T19" fmla="*/ 0 h 51"/>
                  <a:gd name="T20" fmla="*/ 85 w 8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5" h="51">
                    <a:moveTo>
                      <a:pt x="85" y="0"/>
                    </a:moveTo>
                    <a:lnTo>
                      <a:pt x="58" y="51"/>
                    </a:lnTo>
                    <a:lnTo>
                      <a:pt x="0" y="44"/>
                    </a:lnTo>
                    <a:lnTo>
                      <a:pt x="17" y="35"/>
                    </a:lnTo>
                    <a:lnTo>
                      <a:pt x="68" y="9"/>
                    </a:lnTo>
                    <a:lnTo>
                      <a:pt x="85"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345" name="Line 2510"/>
              <p:cNvSpPr>
                <a:spLocks noChangeShapeType="1"/>
              </p:cNvSpPr>
              <p:nvPr/>
            </p:nvSpPr>
            <p:spPr bwMode="auto">
              <a:xfrm flipH="1">
                <a:off x="7053263" y="2019300"/>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46" name="Line 2511"/>
              <p:cNvSpPr>
                <a:spLocks noChangeShapeType="1"/>
              </p:cNvSpPr>
              <p:nvPr/>
            </p:nvSpPr>
            <p:spPr bwMode="auto">
              <a:xfrm>
                <a:off x="7053263" y="2033588"/>
                <a:ext cx="920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47" name="Line 2512"/>
              <p:cNvSpPr>
                <a:spLocks noChangeShapeType="1"/>
              </p:cNvSpPr>
              <p:nvPr/>
            </p:nvSpPr>
            <p:spPr bwMode="auto">
              <a:xfrm flipV="1">
                <a:off x="7145338" y="1963738"/>
                <a:ext cx="4286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48" name="Line 2513"/>
              <p:cNvSpPr>
                <a:spLocks noChangeShapeType="1"/>
              </p:cNvSpPr>
              <p:nvPr/>
            </p:nvSpPr>
            <p:spPr bwMode="auto">
              <a:xfrm flipH="1">
                <a:off x="7161213" y="1963738"/>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49" name="Line 2514"/>
              <p:cNvSpPr>
                <a:spLocks noChangeShapeType="1"/>
              </p:cNvSpPr>
              <p:nvPr/>
            </p:nvSpPr>
            <p:spPr bwMode="auto">
              <a:xfrm flipH="1">
                <a:off x="7080250" y="1978025"/>
                <a:ext cx="80963" cy="412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50" name="Freeform 2515"/>
              <p:cNvSpPr>
                <a:spLocks/>
              </p:cNvSpPr>
              <p:nvPr/>
            </p:nvSpPr>
            <p:spPr bwMode="auto">
              <a:xfrm>
                <a:off x="4321175" y="392113"/>
                <a:ext cx="57150" cy="152400"/>
              </a:xfrm>
              <a:custGeom>
                <a:avLst/>
                <a:gdLst>
                  <a:gd name="T0" fmla="*/ 0 w 36"/>
                  <a:gd name="T1" fmla="*/ 0 h 96"/>
                  <a:gd name="T2" fmla="*/ 2147483647 w 36"/>
                  <a:gd name="T3" fmla="*/ 2147483647 h 96"/>
                  <a:gd name="T4" fmla="*/ 2147483647 w 36"/>
                  <a:gd name="T5" fmla="*/ 2147483647 h 96"/>
                  <a:gd name="T6" fmla="*/ 2147483647 w 36"/>
                  <a:gd name="T7" fmla="*/ 2147483647 h 96"/>
                  <a:gd name="T8" fmla="*/ 2147483647 w 36"/>
                  <a:gd name="T9" fmla="*/ 2147483647 h 96"/>
                  <a:gd name="T10" fmla="*/ 0 w 36"/>
                  <a:gd name="T11" fmla="*/ 0 h 96"/>
                  <a:gd name="T12" fmla="*/ 0 60000 65536"/>
                  <a:gd name="T13" fmla="*/ 0 60000 65536"/>
                  <a:gd name="T14" fmla="*/ 0 60000 65536"/>
                  <a:gd name="T15" fmla="*/ 0 60000 65536"/>
                  <a:gd name="T16" fmla="*/ 0 60000 65536"/>
                  <a:gd name="T17" fmla="*/ 0 60000 65536"/>
                  <a:gd name="T18" fmla="*/ 0 w 36"/>
                  <a:gd name="T19" fmla="*/ 0 h 96"/>
                  <a:gd name="T20" fmla="*/ 36 w 3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6" h="96">
                    <a:moveTo>
                      <a:pt x="0" y="0"/>
                    </a:moveTo>
                    <a:lnTo>
                      <a:pt x="36" y="46"/>
                    </a:lnTo>
                    <a:lnTo>
                      <a:pt x="9" y="96"/>
                    </a:lnTo>
                    <a:lnTo>
                      <a:pt x="6" y="76"/>
                    </a:lnTo>
                    <a:lnTo>
                      <a:pt x="2" y="20"/>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351" name="Line 2516"/>
              <p:cNvSpPr>
                <a:spLocks noChangeShapeType="1"/>
              </p:cNvSpPr>
              <p:nvPr/>
            </p:nvSpPr>
            <p:spPr bwMode="auto">
              <a:xfrm>
                <a:off x="4330700" y="512763"/>
                <a:ext cx="4763"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52" name="Line 2517"/>
              <p:cNvSpPr>
                <a:spLocks noChangeShapeType="1"/>
              </p:cNvSpPr>
              <p:nvPr/>
            </p:nvSpPr>
            <p:spPr bwMode="auto">
              <a:xfrm flipV="1">
                <a:off x="4335463" y="465138"/>
                <a:ext cx="42863"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53" name="Line 2518"/>
              <p:cNvSpPr>
                <a:spLocks noChangeShapeType="1"/>
              </p:cNvSpPr>
              <p:nvPr/>
            </p:nvSpPr>
            <p:spPr bwMode="auto">
              <a:xfrm flipH="1" flipV="1">
                <a:off x="4321175" y="392113"/>
                <a:ext cx="57150"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54" name="Line 2519"/>
              <p:cNvSpPr>
                <a:spLocks noChangeShapeType="1"/>
              </p:cNvSpPr>
              <p:nvPr/>
            </p:nvSpPr>
            <p:spPr bwMode="auto">
              <a:xfrm>
                <a:off x="4321175" y="392113"/>
                <a:ext cx="317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55" name="Line 2520"/>
              <p:cNvSpPr>
                <a:spLocks noChangeShapeType="1"/>
              </p:cNvSpPr>
              <p:nvPr/>
            </p:nvSpPr>
            <p:spPr bwMode="auto">
              <a:xfrm>
                <a:off x="4324350" y="423863"/>
                <a:ext cx="6350"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56" name="Freeform 2521"/>
              <p:cNvSpPr>
                <a:spLocks/>
              </p:cNvSpPr>
              <p:nvPr/>
            </p:nvSpPr>
            <p:spPr bwMode="auto">
              <a:xfrm>
                <a:off x="7343775" y="2905125"/>
                <a:ext cx="152400" cy="60325"/>
              </a:xfrm>
              <a:custGeom>
                <a:avLst/>
                <a:gdLst>
                  <a:gd name="T0" fmla="*/ 2147483647 w 96"/>
                  <a:gd name="T1" fmla="*/ 0 h 38"/>
                  <a:gd name="T2" fmla="*/ 2147483647 w 96"/>
                  <a:gd name="T3" fmla="*/ 2147483647 h 38"/>
                  <a:gd name="T4" fmla="*/ 0 w 96"/>
                  <a:gd name="T5" fmla="*/ 2147483647 h 38"/>
                  <a:gd name="T6" fmla="*/ 2147483647 w 96"/>
                  <a:gd name="T7" fmla="*/ 2147483647 h 38"/>
                  <a:gd name="T8" fmla="*/ 2147483647 w 96"/>
                  <a:gd name="T9" fmla="*/ 2147483647 h 38"/>
                  <a:gd name="T10" fmla="*/ 2147483647 w 96"/>
                  <a:gd name="T11" fmla="*/ 0 h 38"/>
                  <a:gd name="T12" fmla="*/ 0 60000 65536"/>
                  <a:gd name="T13" fmla="*/ 0 60000 65536"/>
                  <a:gd name="T14" fmla="*/ 0 60000 65536"/>
                  <a:gd name="T15" fmla="*/ 0 60000 65536"/>
                  <a:gd name="T16" fmla="*/ 0 60000 65536"/>
                  <a:gd name="T17" fmla="*/ 0 60000 65536"/>
                  <a:gd name="T18" fmla="*/ 0 w 96"/>
                  <a:gd name="T19" fmla="*/ 0 h 38"/>
                  <a:gd name="T20" fmla="*/ 96 w 9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6" h="38">
                    <a:moveTo>
                      <a:pt x="96" y="0"/>
                    </a:moveTo>
                    <a:lnTo>
                      <a:pt x="53" y="38"/>
                    </a:lnTo>
                    <a:lnTo>
                      <a:pt x="0" y="14"/>
                    </a:lnTo>
                    <a:lnTo>
                      <a:pt x="20" y="11"/>
                    </a:lnTo>
                    <a:lnTo>
                      <a:pt x="76" y="2"/>
                    </a:lnTo>
                    <a:lnTo>
                      <a:pt x="96"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357" name="Line 2522"/>
              <p:cNvSpPr>
                <a:spLocks noChangeShapeType="1"/>
              </p:cNvSpPr>
              <p:nvPr/>
            </p:nvSpPr>
            <p:spPr bwMode="auto">
              <a:xfrm flipH="1">
                <a:off x="7343775" y="2922588"/>
                <a:ext cx="31750"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58" name="Line 2523"/>
              <p:cNvSpPr>
                <a:spLocks noChangeShapeType="1"/>
              </p:cNvSpPr>
              <p:nvPr/>
            </p:nvSpPr>
            <p:spPr bwMode="auto">
              <a:xfrm>
                <a:off x="7343775" y="2927350"/>
                <a:ext cx="84138" cy="381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59" name="Line 2524"/>
              <p:cNvSpPr>
                <a:spLocks noChangeShapeType="1"/>
              </p:cNvSpPr>
              <p:nvPr/>
            </p:nvSpPr>
            <p:spPr bwMode="auto">
              <a:xfrm flipV="1">
                <a:off x="7427913" y="2905125"/>
                <a:ext cx="68263"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60" name="Line 2525"/>
              <p:cNvSpPr>
                <a:spLocks noChangeShapeType="1"/>
              </p:cNvSpPr>
              <p:nvPr/>
            </p:nvSpPr>
            <p:spPr bwMode="auto">
              <a:xfrm flipH="1">
                <a:off x="7464425" y="2905125"/>
                <a:ext cx="31750"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61" name="Line 2526"/>
              <p:cNvSpPr>
                <a:spLocks noChangeShapeType="1"/>
              </p:cNvSpPr>
              <p:nvPr/>
            </p:nvSpPr>
            <p:spPr bwMode="auto">
              <a:xfrm flipH="1">
                <a:off x="7375525" y="2908300"/>
                <a:ext cx="88900"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62" name="Freeform 2527"/>
              <p:cNvSpPr>
                <a:spLocks/>
              </p:cNvSpPr>
              <p:nvPr/>
            </p:nvSpPr>
            <p:spPr bwMode="auto">
              <a:xfrm>
                <a:off x="5616575" y="593725"/>
                <a:ext cx="76200" cy="141288"/>
              </a:xfrm>
              <a:custGeom>
                <a:avLst/>
                <a:gdLst>
                  <a:gd name="T0" fmla="*/ 2147483647 w 48"/>
                  <a:gd name="T1" fmla="*/ 0 h 89"/>
                  <a:gd name="T2" fmla="*/ 2147483647 w 48"/>
                  <a:gd name="T3" fmla="*/ 2147483647 h 89"/>
                  <a:gd name="T4" fmla="*/ 0 w 48"/>
                  <a:gd name="T5" fmla="*/ 2147483647 h 89"/>
                  <a:gd name="T6" fmla="*/ 2147483647 w 48"/>
                  <a:gd name="T7" fmla="*/ 2147483647 h 89"/>
                  <a:gd name="T8" fmla="*/ 2147483647 w 48"/>
                  <a:gd name="T9" fmla="*/ 2147483647 h 89"/>
                  <a:gd name="T10" fmla="*/ 2147483647 w 48"/>
                  <a:gd name="T11" fmla="*/ 0 h 89"/>
                  <a:gd name="T12" fmla="*/ 0 60000 65536"/>
                  <a:gd name="T13" fmla="*/ 0 60000 65536"/>
                  <a:gd name="T14" fmla="*/ 0 60000 65536"/>
                  <a:gd name="T15" fmla="*/ 0 60000 65536"/>
                  <a:gd name="T16" fmla="*/ 0 60000 65536"/>
                  <a:gd name="T17" fmla="*/ 0 60000 65536"/>
                  <a:gd name="T18" fmla="*/ 0 w 48"/>
                  <a:gd name="T19" fmla="*/ 0 h 89"/>
                  <a:gd name="T20" fmla="*/ 48 w 48"/>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48" h="89">
                    <a:moveTo>
                      <a:pt x="36" y="0"/>
                    </a:moveTo>
                    <a:lnTo>
                      <a:pt x="48" y="58"/>
                    </a:lnTo>
                    <a:lnTo>
                      <a:pt x="0" y="89"/>
                    </a:lnTo>
                    <a:lnTo>
                      <a:pt x="7" y="72"/>
                    </a:lnTo>
                    <a:lnTo>
                      <a:pt x="29" y="18"/>
                    </a:lnTo>
                    <a:lnTo>
                      <a:pt x="36"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363" name="Line 2528"/>
              <p:cNvSpPr>
                <a:spLocks noChangeShapeType="1"/>
              </p:cNvSpPr>
              <p:nvPr/>
            </p:nvSpPr>
            <p:spPr bwMode="auto">
              <a:xfrm flipH="1">
                <a:off x="5616575" y="708025"/>
                <a:ext cx="111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64" name="Line 2529"/>
              <p:cNvSpPr>
                <a:spLocks noChangeShapeType="1"/>
              </p:cNvSpPr>
              <p:nvPr/>
            </p:nvSpPr>
            <p:spPr bwMode="auto">
              <a:xfrm flipV="1">
                <a:off x="5616575" y="685800"/>
                <a:ext cx="76200"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65" name="Line 2530"/>
              <p:cNvSpPr>
                <a:spLocks noChangeShapeType="1"/>
              </p:cNvSpPr>
              <p:nvPr/>
            </p:nvSpPr>
            <p:spPr bwMode="auto">
              <a:xfrm flipH="1" flipV="1">
                <a:off x="5673725" y="593725"/>
                <a:ext cx="1905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66" name="Line 2531"/>
              <p:cNvSpPr>
                <a:spLocks noChangeShapeType="1"/>
              </p:cNvSpPr>
              <p:nvPr/>
            </p:nvSpPr>
            <p:spPr bwMode="auto">
              <a:xfrm flipH="1">
                <a:off x="5662613" y="593725"/>
                <a:ext cx="1111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67" name="Line 2532"/>
              <p:cNvSpPr>
                <a:spLocks noChangeShapeType="1"/>
              </p:cNvSpPr>
              <p:nvPr/>
            </p:nvSpPr>
            <p:spPr bwMode="auto">
              <a:xfrm flipH="1">
                <a:off x="5627688" y="622300"/>
                <a:ext cx="34925"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68" name="Freeform 2533"/>
              <p:cNvSpPr>
                <a:spLocks/>
              </p:cNvSpPr>
              <p:nvPr/>
            </p:nvSpPr>
            <p:spPr bwMode="auto">
              <a:xfrm>
                <a:off x="6253163" y="971550"/>
                <a:ext cx="92075" cy="122238"/>
              </a:xfrm>
              <a:custGeom>
                <a:avLst/>
                <a:gdLst>
                  <a:gd name="T0" fmla="*/ 2147483647 w 58"/>
                  <a:gd name="T1" fmla="*/ 0 h 77"/>
                  <a:gd name="T2" fmla="*/ 2147483647 w 58"/>
                  <a:gd name="T3" fmla="*/ 2147483647 h 77"/>
                  <a:gd name="T4" fmla="*/ 0 w 58"/>
                  <a:gd name="T5" fmla="*/ 2147483647 h 77"/>
                  <a:gd name="T6" fmla="*/ 2147483647 w 58"/>
                  <a:gd name="T7" fmla="*/ 2147483647 h 77"/>
                  <a:gd name="T8" fmla="*/ 2147483647 w 58"/>
                  <a:gd name="T9" fmla="*/ 2147483647 h 77"/>
                  <a:gd name="T10" fmla="*/ 2147483647 w 58"/>
                  <a:gd name="T11" fmla="*/ 0 h 77"/>
                  <a:gd name="T12" fmla="*/ 0 60000 65536"/>
                  <a:gd name="T13" fmla="*/ 0 60000 65536"/>
                  <a:gd name="T14" fmla="*/ 0 60000 65536"/>
                  <a:gd name="T15" fmla="*/ 0 60000 65536"/>
                  <a:gd name="T16" fmla="*/ 0 60000 65536"/>
                  <a:gd name="T17" fmla="*/ 0 60000 65536"/>
                  <a:gd name="T18" fmla="*/ 0 w 58"/>
                  <a:gd name="T19" fmla="*/ 0 h 77"/>
                  <a:gd name="T20" fmla="*/ 58 w 58"/>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58" h="77">
                    <a:moveTo>
                      <a:pt x="58" y="0"/>
                    </a:moveTo>
                    <a:lnTo>
                      <a:pt x="55" y="58"/>
                    </a:lnTo>
                    <a:lnTo>
                      <a:pt x="0" y="77"/>
                    </a:lnTo>
                    <a:lnTo>
                      <a:pt x="12" y="62"/>
                    </a:lnTo>
                    <a:lnTo>
                      <a:pt x="47" y="16"/>
                    </a:lnTo>
                    <a:lnTo>
                      <a:pt x="58"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369" name="Line 2534"/>
              <p:cNvSpPr>
                <a:spLocks noChangeShapeType="1"/>
              </p:cNvSpPr>
              <p:nvPr/>
            </p:nvSpPr>
            <p:spPr bwMode="auto">
              <a:xfrm flipH="1">
                <a:off x="6253163" y="1069975"/>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70" name="Line 2535"/>
              <p:cNvSpPr>
                <a:spLocks noChangeShapeType="1"/>
              </p:cNvSpPr>
              <p:nvPr/>
            </p:nvSpPr>
            <p:spPr bwMode="auto">
              <a:xfrm flipV="1">
                <a:off x="6253163" y="1063625"/>
                <a:ext cx="873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71" name="Line 2536"/>
              <p:cNvSpPr>
                <a:spLocks noChangeShapeType="1"/>
              </p:cNvSpPr>
              <p:nvPr/>
            </p:nvSpPr>
            <p:spPr bwMode="auto">
              <a:xfrm flipV="1">
                <a:off x="6340475" y="971550"/>
                <a:ext cx="47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72" name="Line 2537"/>
              <p:cNvSpPr>
                <a:spLocks noChangeShapeType="1"/>
              </p:cNvSpPr>
              <p:nvPr/>
            </p:nvSpPr>
            <p:spPr bwMode="auto">
              <a:xfrm flipH="1">
                <a:off x="6327775" y="971550"/>
                <a:ext cx="1746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73" name="Line 2538"/>
              <p:cNvSpPr>
                <a:spLocks noChangeShapeType="1"/>
              </p:cNvSpPr>
              <p:nvPr/>
            </p:nvSpPr>
            <p:spPr bwMode="auto">
              <a:xfrm flipH="1">
                <a:off x="6272213" y="996950"/>
                <a:ext cx="55563"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74" name="Freeform 2539"/>
              <p:cNvSpPr>
                <a:spLocks/>
              </p:cNvSpPr>
              <p:nvPr/>
            </p:nvSpPr>
            <p:spPr bwMode="auto">
              <a:xfrm>
                <a:off x="4665663" y="384175"/>
                <a:ext cx="52388" cy="150813"/>
              </a:xfrm>
              <a:custGeom>
                <a:avLst/>
                <a:gdLst>
                  <a:gd name="T0" fmla="*/ 2147483647 w 33"/>
                  <a:gd name="T1" fmla="*/ 0 h 95"/>
                  <a:gd name="T2" fmla="*/ 2147483647 w 33"/>
                  <a:gd name="T3" fmla="*/ 2147483647 h 95"/>
                  <a:gd name="T4" fmla="*/ 0 w 33"/>
                  <a:gd name="T5" fmla="*/ 2147483647 h 95"/>
                  <a:gd name="T6" fmla="*/ 0 w 33"/>
                  <a:gd name="T7" fmla="*/ 2147483647 h 95"/>
                  <a:gd name="T8" fmla="*/ 2147483647 w 33"/>
                  <a:gd name="T9" fmla="*/ 2147483647 h 95"/>
                  <a:gd name="T10" fmla="*/ 2147483647 w 33"/>
                  <a:gd name="T11" fmla="*/ 0 h 95"/>
                  <a:gd name="T12" fmla="*/ 0 60000 65536"/>
                  <a:gd name="T13" fmla="*/ 0 60000 65536"/>
                  <a:gd name="T14" fmla="*/ 0 60000 65536"/>
                  <a:gd name="T15" fmla="*/ 0 60000 65536"/>
                  <a:gd name="T16" fmla="*/ 0 60000 65536"/>
                  <a:gd name="T17" fmla="*/ 0 60000 65536"/>
                  <a:gd name="T18" fmla="*/ 0 w 33"/>
                  <a:gd name="T19" fmla="*/ 0 h 95"/>
                  <a:gd name="T20" fmla="*/ 33 w 33"/>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3" h="95">
                    <a:moveTo>
                      <a:pt x="3" y="0"/>
                    </a:moveTo>
                    <a:lnTo>
                      <a:pt x="33" y="48"/>
                    </a:lnTo>
                    <a:lnTo>
                      <a:pt x="0" y="95"/>
                    </a:lnTo>
                    <a:lnTo>
                      <a:pt x="0" y="76"/>
                    </a:lnTo>
                    <a:lnTo>
                      <a:pt x="3" y="18"/>
                    </a:lnTo>
                    <a:lnTo>
                      <a:pt x="3"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375" name="Line 2540"/>
              <p:cNvSpPr>
                <a:spLocks noChangeShapeType="1"/>
              </p:cNvSpPr>
              <p:nvPr/>
            </p:nvSpPr>
            <p:spPr bwMode="auto">
              <a:xfrm>
                <a:off x="4665663" y="504825"/>
                <a:ext cx="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76" name="Line 2541"/>
              <p:cNvSpPr>
                <a:spLocks noChangeShapeType="1"/>
              </p:cNvSpPr>
              <p:nvPr/>
            </p:nvSpPr>
            <p:spPr bwMode="auto">
              <a:xfrm flipV="1">
                <a:off x="4665663" y="460375"/>
                <a:ext cx="52388"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77" name="Line 2542"/>
              <p:cNvSpPr>
                <a:spLocks noChangeShapeType="1"/>
              </p:cNvSpPr>
              <p:nvPr/>
            </p:nvSpPr>
            <p:spPr bwMode="auto">
              <a:xfrm flipH="1" flipV="1">
                <a:off x="4670425" y="384175"/>
                <a:ext cx="47625" cy="762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78" name="Line 2543"/>
              <p:cNvSpPr>
                <a:spLocks noChangeShapeType="1"/>
              </p:cNvSpPr>
              <p:nvPr/>
            </p:nvSpPr>
            <p:spPr bwMode="auto">
              <a:xfrm>
                <a:off x="4670425" y="384175"/>
                <a:ext cx="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79" name="Line 2544"/>
              <p:cNvSpPr>
                <a:spLocks noChangeShapeType="1"/>
              </p:cNvSpPr>
              <p:nvPr/>
            </p:nvSpPr>
            <p:spPr bwMode="auto">
              <a:xfrm flipH="1">
                <a:off x="4665663" y="412750"/>
                <a:ext cx="47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80" name="Freeform 2545"/>
              <p:cNvSpPr>
                <a:spLocks/>
              </p:cNvSpPr>
              <p:nvPr/>
            </p:nvSpPr>
            <p:spPr bwMode="auto">
              <a:xfrm>
                <a:off x="7112000" y="4522788"/>
                <a:ext cx="136525" cy="77788"/>
              </a:xfrm>
              <a:custGeom>
                <a:avLst/>
                <a:gdLst>
                  <a:gd name="T0" fmla="*/ 0 w 86"/>
                  <a:gd name="T1" fmla="*/ 0 h 49"/>
                  <a:gd name="T2" fmla="*/ 2147483647 w 86"/>
                  <a:gd name="T3" fmla="*/ 2147483647 h 49"/>
                  <a:gd name="T4" fmla="*/ 2147483647 w 86"/>
                  <a:gd name="T5" fmla="*/ 2147483647 h 49"/>
                  <a:gd name="T6" fmla="*/ 2147483647 w 86"/>
                  <a:gd name="T7" fmla="*/ 2147483647 h 49"/>
                  <a:gd name="T8" fmla="*/ 2147483647 w 86"/>
                  <a:gd name="T9" fmla="*/ 2147483647 h 49"/>
                  <a:gd name="T10" fmla="*/ 0 w 86"/>
                  <a:gd name="T11" fmla="*/ 0 h 49"/>
                  <a:gd name="T12" fmla="*/ 0 60000 65536"/>
                  <a:gd name="T13" fmla="*/ 0 60000 65536"/>
                  <a:gd name="T14" fmla="*/ 0 60000 65536"/>
                  <a:gd name="T15" fmla="*/ 0 60000 65536"/>
                  <a:gd name="T16" fmla="*/ 0 60000 65536"/>
                  <a:gd name="T17" fmla="*/ 0 60000 65536"/>
                  <a:gd name="T18" fmla="*/ 0 w 86"/>
                  <a:gd name="T19" fmla="*/ 0 h 49"/>
                  <a:gd name="T20" fmla="*/ 86 w 86"/>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6" h="49">
                    <a:moveTo>
                      <a:pt x="0" y="0"/>
                    </a:moveTo>
                    <a:lnTo>
                      <a:pt x="17" y="8"/>
                    </a:lnTo>
                    <a:lnTo>
                      <a:pt x="69" y="33"/>
                    </a:lnTo>
                    <a:lnTo>
                      <a:pt x="86" y="41"/>
                    </a:lnTo>
                    <a:lnTo>
                      <a:pt x="30" y="49"/>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381" name="Line 2546"/>
              <p:cNvSpPr>
                <a:spLocks noChangeShapeType="1"/>
              </p:cNvSpPr>
              <p:nvPr/>
            </p:nvSpPr>
            <p:spPr bwMode="auto">
              <a:xfrm flipH="1" flipV="1">
                <a:off x="7112000" y="4522788"/>
                <a:ext cx="269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82" name="Line 2547"/>
              <p:cNvSpPr>
                <a:spLocks noChangeShapeType="1"/>
              </p:cNvSpPr>
              <p:nvPr/>
            </p:nvSpPr>
            <p:spPr bwMode="auto">
              <a:xfrm>
                <a:off x="7112000" y="4522788"/>
                <a:ext cx="47625"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83" name="Line 2548"/>
              <p:cNvSpPr>
                <a:spLocks noChangeShapeType="1"/>
              </p:cNvSpPr>
              <p:nvPr/>
            </p:nvSpPr>
            <p:spPr bwMode="auto">
              <a:xfrm flipV="1">
                <a:off x="7159625" y="4587875"/>
                <a:ext cx="88900"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84" name="Line 2549"/>
              <p:cNvSpPr>
                <a:spLocks noChangeShapeType="1"/>
              </p:cNvSpPr>
              <p:nvPr/>
            </p:nvSpPr>
            <p:spPr bwMode="auto">
              <a:xfrm flipH="1" flipV="1">
                <a:off x="7221538" y="4575175"/>
                <a:ext cx="269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85" name="Line 2550"/>
              <p:cNvSpPr>
                <a:spLocks noChangeShapeType="1"/>
              </p:cNvSpPr>
              <p:nvPr/>
            </p:nvSpPr>
            <p:spPr bwMode="auto">
              <a:xfrm flipH="1" flipV="1">
                <a:off x="7138988" y="4535488"/>
                <a:ext cx="82550"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86" name="Freeform 2551"/>
              <p:cNvSpPr>
                <a:spLocks/>
              </p:cNvSpPr>
              <p:nvPr/>
            </p:nvSpPr>
            <p:spPr bwMode="auto">
              <a:xfrm>
                <a:off x="5534025" y="5961063"/>
                <a:ext cx="73025" cy="144463"/>
              </a:xfrm>
              <a:custGeom>
                <a:avLst/>
                <a:gdLst>
                  <a:gd name="T0" fmla="*/ 2147483647 w 46"/>
                  <a:gd name="T1" fmla="*/ 0 h 91"/>
                  <a:gd name="T2" fmla="*/ 2147483647 w 46"/>
                  <a:gd name="T3" fmla="*/ 2147483647 h 91"/>
                  <a:gd name="T4" fmla="*/ 2147483647 w 46"/>
                  <a:gd name="T5" fmla="*/ 2147483647 h 91"/>
                  <a:gd name="T6" fmla="*/ 2147483647 w 46"/>
                  <a:gd name="T7" fmla="*/ 2147483647 h 91"/>
                  <a:gd name="T8" fmla="*/ 0 w 46"/>
                  <a:gd name="T9" fmla="*/ 2147483647 h 91"/>
                  <a:gd name="T10" fmla="*/ 2147483647 w 46"/>
                  <a:gd name="T11" fmla="*/ 0 h 91"/>
                  <a:gd name="T12" fmla="*/ 0 60000 65536"/>
                  <a:gd name="T13" fmla="*/ 0 60000 65536"/>
                  <a:gd name="T14" fmla="*/ 0 60000 65536"/>
                  <a:gd name="T15" fmla="*/ 0 60000 65536"/>
                  <a:gd name="T16" fmla="*/ 0 60000 65536"/>
                  <a:gd name="T17" fmla="*/ 0 60000 65536"/>
                  <a:gd name="T18" fmla="*/ 0 w 46"/>
                  <a:gd name="T19" fmla="*/ 0 h 91"/>
                  <a:gd name="T20" fmla="*/ 46 w 46"/>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46" h="91">
                    <a:moveTo>
                      <a:pt x="12" y="0"/>
                    </a:moveTo>
                    <a:lnTo>
                      <a:pt x="20" y="19"/>
                    </a:lnTo>
                    <a:lnTo>
                      <a:pt x="39" y="72"/>
                    </a:lnTo>
                    <a:lnTo>
                      <a:pt x="46" y="91"/>
                    </a:lnTo>
                    <a:lnTo>
                      <a:pt x="0" y="57"/>
                    </a:lnTo>
                    <a:lnTo>
                      <a:pt x="12"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387" name="Line 2552"/>
              <p:cNvSpPr>
                <a:spLocks noChangeShapeType="1"/>
              </p:cNvSpPr>
              <p:nvPr/>
            </p:nvSpPr>
            <p:spPr bwMode="auto">
              <a:xfrm flipH="1" flipV="1">
                <a:off x="5553075" y="5961063"/>
                <a:ext cx="1270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88" name="Line 2553"/>
              <p:cNvSpPr>
                <a:spLocks noChangeShapeType="1"/>
              </p:cNvSpPr>
              <p:nvPr/>
            </p:nvSpPr>
            <p:spPr bwMode="auto">
              <a:xfrm flipH="1">
                <a:off x="5534025" y="5961063"/>
                <a:ext cx="1905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89" name="Line 2554"/>
              <p:cNvSpPr>
                <a:spLocks noChangeShapeType="1"/>
              </p:cNvSpPr>
              <p:nvPr/>
            </p:nvSpPr>
            <p:spPr bwMode="auto">
              <a:xfrm>
                <a:off x="5534025" y="6051550"/>
                <a:ext cx="73025"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90" name="Line 2555"/>
              <p:cNvSpPr>
                <a:spLocks noChangeShapeType="1"/>
              </p:cNvSpPr>
              <p:nvPr/>
            </p:nvSpPr>
            <p:spPr bwMode="auto">
              <a:xfrm flipH="1" flipV="1">
                <a:off x="5595938" y="6075363"/>
                <a:ext cx="111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91" name="Line 2556"/>
              <p:cNvSpPr>
                <a:spLocks noChangeShapeType="1"/>
              </p:cNvSpPr>
              <p:nvPr/>
            </p:nvSpPr>
            <p:spPr bwMode="auto">
              <a:xfrm flipH="1" flipV="1">
                <a:off x="5565775" y="5991225"/>
                <a:ext cx="30163"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92" name="Freeform 2557"/>
              <p:cNvSpPr>
                <a:spLocks/>
              </p:cNvSpPr>
              <p:nvPr/>
            </p:nvSpPr>
            <p:spPr bwMode="auto">
              <a:xfrm>
                <a:off x="6386513" y="5473700"/>
                <a:ext cx="96838" cy="115888"/>
              </a:xfrm>
              <a:custGeom>
                <a:avLst/>
                <a:gdLst>
                  <a:gd name="T0" fmla="*/ 0 w 61"/>
                  <a:gd name="T1" fmla="*/ 0 h 73"/>
                  <a:gd name="T2" fmla="*/ 2147483647 w 61"/>
                  <a:gd name="T3" fmla="*/ 2147483647 h 73"/>
                  <a:gd name="T4" fmla="*/ 2147483647 w 61"/>
                  <a:gd name="T5" fmla="*/ 2147483647 h 73"/>
                  <a:gd name="T6" fmla="*/ 2147483647 w 61"/>
                  <a:gd name="T7" fmla="*/ 2147483647 h 73"/>
                  <a:gd name="T8" fmla="*/ 2147483647 w 61"/>
                  <a:gd name="T9" fmla="*/ 2147483647 h 73"/>
                  <a:gd name="T10" fmla="*/ 0 w 61"/>
                  <a:gd name="T11" fmla="*/ 0 h 73"/>
                  <a:gd name="T12" fmla="*/ 0 60000 65536"/>
                  <a:gd name="T13" fmla="*/ 0 60000 65536"/>
                  <a:gd name="T14" fmla="*/ 0 60000 65536"/>
                  <a:gd name="T15" fmla="*/ 0 60000 65536"/>
                  <a:gd name="T16" fmla="*/ 0 60000 65536"/>
                  <a:gd name="T17" fmla="*/ 0 60000 65536"/>
                  <a:gd name="T18" fmla="*/ 0 w 61"/>
                  <a:gd name="T19" fmla="*/ 0 h 73"/>
                  <a:gd name="T20" fmla="*/ 61 w 61"/>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1" h="73">
                    <a:moveTo>
                      <a:pt x="0" y="0"/>
                    </a:moveTo>
                    <a:lnTo>
                      <a:pt x="12" y="15"/>
                    </a:lnTo>
                    <a:lnTo>
                      <a:pt x="50" y="59"/>
                    </a:lnTo>
                    <a:lnTo>
                      <a:pt x="61" y="73"/>
                    </a:lnTo>
                    <a:lnTo>
                      <a:pt x="6" y="57"/>
                    </a:lnTo>
                    <a:lnTo>
                      <a:pt x="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393" name="Line 2558"/>
              <p:cNvSpPr>
                <a:spLocks noChangeShapeType="1"/>
              </p:cNvSpPr>
              <p:nvPr/>
            </p:nvSpPr>
            <p:spPr bwMode="auto">
              <a:xfrm flipH="1" flipV="1">
                <a:off x="6386513" y="5473700"/>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94" name="Line 2559"/>
              <p:cNvSpPr>
                <a:spLocks noChangeShapeType="1"/>
              </p:cNvSpPr>
              <p:nvPr/>
            </p:nvSpPr>
            <p:spPr bwMode="auto">
              <a:xfrm>
                <a:off x="6386513" y="5473700"/>
                <a:ext cx="9525"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95" name="Line 2560"/>
              <p:cNvSpPr>
                <a:spLocks noChangeShapeType="1"/>
              </p:cNvSpPr>
              <p:nvPr/>
            </p:nvSpPr>
            <p:spPr bwMode="auto">
              <a:xfrm>
                <a:off x="6396038" y="5564188"/>
                <a:ext cx="8731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96" name="Line 2561"/>
              <p:cNvSpPr>
                <a:spLocks noChangeShapeType="1"/>
              </p:cNvSpPr>
              <p:nvPr/>
            </p:nvSpPr>
            <p:spPr bwMode="auto">
              <a:xfrm flipH="1" flipV="1">
                <a:off x="6465888" y="5567363"/>
                <a:ext cx="17463"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97" name="Line 2562"/>
              <p:cNvSpPr>
                <a:spLocks noChangeShapeType="1"/>
              </p:cNvSpPr>
              <p:nvPr/>
            </p:nvSpPr>
            <p:spPr bwMode="auto">
              <a:xfrm flipH="1" flipV="1">
                <a:off x="6405563" y="5497513"/>
                <a:ext cx="60325"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398" name="Freeform 2563"/>
              <p:cNvSpPr>
                <a:spLocks/>
              </p:cNvSpPr>
              <p:nvPr/>
            </p:nvSpPr>
            <p:spPr bwMode="auto">
              <a:xfrm>
                <a:off x="6775450" y="1509713"/>
                <a:ext cx="120650" cy="96838"/>
              </a:xfrm>
              <a:custGeom>
                <a:avLst/>
                <a:gdLst>
                  <a:gd name="T0" fmla="*/ 2147483647 w 76"/>
                  <a:gd name="T1" fmla="*/ 0 h 61"/>
                  <a:gd name="T2" fmla="*/ 2147483647 w 76"/>
                  <a:gd name="T3" fmla="*/ 2147483647 h 61"/>
                  <a:gd name="T4" fmla="*/ 0 w 76"/>
                  <a:gd name="T5" fmla="*/ 2147483647 h 61"/>
                  <a:gd name="T6" fmla="*/ 2147483647 w 76"/>
                  <a:gd name="T7" fmla="*/ 2147483647 h 61"/>
                  <a:gd name="T8" fmla="*/ 2147483647 w 76"/>
                  <a:gd name="T9" fmla="*/ 2147483647 h 61"/>
                  <a:gd name="T10" fmla="*/ 2147483647 w 76"/>
                  <a:gd name="T11" fmla="*/ 0 h 61"/>
                  <a:gd name="T12" fmla="*/ 0 60000 65536"/>
                  <a:gd name="T13" fmla="*/ 0 60000 65536"/>
                  <a:gd name="T14" fmla="*/ 0 60000 65536"/>
                  <a:gd name="T15" fmla="*/ 0 60000 65536"/>
                  <a:gd name="T16" fmla="*/ 0 60000 65536"/>
                  <a:gd name="T17" fmla="*/ 0 60000 65536"/>
                  <a:gd name="T18" fmla="*/ 0 w 76"/>
                  <a:gd name="T19" fmla="*/ 0 h 61"/>
                  <a:gd name="T20" fmla="*/ 76 w 7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6" h="61">
                    <a:moveTo>
                      <a:pt x="76" y="0"/>
                    </a:moveTo>
                    <a:lnTo>
                      <a:pt x="57" y="55"/>
                    </a:lnTo>
                    <a:lnTo>
                      <a:pt x="0" y="61"/>
                    </a:lnTo>
                    <a:lnTo>
                      <a:pt x="15" y="49"/>
                    </a:lnTo>
                    <a:lnTo>
                      <a:pt x="61" y="12"/>
                    </a:lnTo>
                    <a:lnTo>
                      <a:pt x="76"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399" name="Line 2564"/>
              <p:cNvSpPr>
                <a:spLocks noChangeShapeType="1"/>
              </p:cNvSpPr>
              <p:nvPr/>
            </p:nvSpPr>
            <p:spPr bwMode="auto">
              <a:xfrm flipH="1">
                <a:off x="6775450" y="1587500"/>
                <a:ext cx="23813"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00" name="Line 2565"/>
              <p:cNvSpPr>
                <a:spLocks noChangeShapeType="1"/>
              </p:cNvSpPr>
              <p:nvPr/>
            </p:nvSpPr>
            <p:spPr bwMode="auto">
              <a:xfrm flipV="1">
                <a:off x="6775450" y="1597025"/>
                <a:ext cx="90488"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01" name="Line 2566"/>
              <p:cNvSpPr>
                <a:spLocks noChangeShapeType="1"/>
              </p:cNvSpPr>
              <p:nvPr/>
            </p:nvSpPr>
            <p:spPr bwMode="auto">
              <a:xfrm flipV="1">
                <a:off x="6865938" y="1509713"/>
                <a:ext cx="30163"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02" name="Line 2567"/>
              <p:cNvSpPr>
                <a:spLocks noChangeShapeType="1"/>
              </p:cNvSpPr>
              <p:nvPr/>
            </p:nvSpPr>
            <p:spPr bwMode="auto">
              <a:xfrm flipH="1">
                <a:off x="6872288" y="1509713"/>
                <a:ext cx="23813"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03" name="Line 2568"/>
              <p:cNvSpPr>
                <a:spLocks noChangeShapeType="1"/>
              </p:cNvSpPr>
              <p:nvPr/>
            </p:nvSpPr>
            <p:spPr bwMode="auto">
              <a:xfrm flipH="1">
                <a:off x="6799263" y="1528763"/>
                <a:ext cx="73025"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04" name="Freeform 2569"/>
              <p:cNvSpPr>
                <a:spLocks/>
              </p:cNvSpPr>
              <p:nvPr/>
            </p:nvSpPr>
            <p:spPr bwMode="auto">
              <a:xfrm>
                <a:off x="1868488" y="2128838"/>
                <a:ext cx="139700" cy="77788"/>
              </a:xfrm>
              <a:custGeom>
                <a:avLst/>
                <a:gdLst>
                  <a:gd name="T0" fmla="*/ 2147483647 w 88"/>
                  <a:gd name="T1" fmla="*/ 0 h 49"/>
                  <a:gd name="T2" fmla="*/ 2147483647 w 88"/>
                  <a:gd name="T3" fmla="*/ 2147483647 h 49"/>
                  <a:gd name="T4" fmla="*/ 2147483647 w 88"/>
                  <a:gd name="T5" fmla="*/ 2147483647 h 49"/>
                  <a:gd name="T6" fmla="*/ 2147483647 w 88"/>
                  <a:gd name="T7" fmla="*/ 2147483647 h 49"/>
                  <a:gd name="T8" fmla="*/ 0 w 88"/>
                  <a:gd name="T9" fmla="*/ 2147483647 h 49"/>
                  <a:gd name="T10" fmla="*/ 2147483647 w 88"/>
                  <a:gd name="T11" fmla="*/ 0 h 49"/>
                  <a:gd name="T12" fmla="*/ 0 60000 65536"/>
                  <a:gd name="T13" fmla="*/ 0 60000 65536"/>
                  <a:gd name="T14" fmla="*/ 0 60000 65536"/>
                  <a:gd name="T15" fmla="*/ 0 60000 65536"/>
                  <a:gd name="T16" fmla="*/ 0 60000 65536"/>
                  <a:gd name="T17" fmla="*/ 0 60000 65536"/>
                  <a:gd name="T18" fmla="*/ 0 w 88"/>
                  <a:gd name="T19" fmla="*/ 0 h 49"/>
                  <a:gd name="T20" fmla="*/ 88 w 88"/>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8" h="49">
                    <a:moveTo>
                      <a:pt x="56" y="0"/>
                    </a:moveTo>
                    <a:lnTo>
                      <a:pt x="88" y="49"/>
                    </a:lnTo>
                    <a:lnTo>
                      <a:pt x="71" y="41"/>
                    </a:lnTo>
                    <a:lnTo>
                      <a:pt x="17" y="17"/>
                    </a:lnTo>
                    <a:lnTo>
                      <a:pt x="0" y="10"/>
                    </a:lnTo>
                    <a:lnTo>
                      <a:pt x="56"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405" name="Line 2570"/>
              <p:cNvSpPr>
                <a:spLocks noChangeShapeType="1"/>
              </p:cNvSpPr>
              <p:nvPr/>
            </p:nvSpPr>
            <p:spPr bwMode="auto">
              <a:xfrm>
                <a:off x="1981200" y="2193925"/>
                <a:ext cx="269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06" name="Line 2571"/>
              <p:cNvSpPr>
                <a:spLocks noChangeShapeType="1"/>
              </p:cNvSpPr>
              <p:nvPr/>
            </p:nvSpPr>
            <p:spPr bwMode="auto">
              <a:xfrm flipH="1" flipV="1">
                <a:off x="1957388" y="2128838"/>
                <a:ext cx="50800"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07" name="Line 2572"/>
              <p:cNvSpPr>
                <a:spLocks noChangeShapeType="1"/>
              </p:cNvSpPr>
              <p:nvPr/>
            </p:nvSpPr>
            <p:spPr bwMode="auto">
              <a:xfrm flipH="1">
                <a:off x="1868488" y="2128838"/>
                <a:ext cx="889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08" name="Line 2573"/>
              <p:cNvSpPr>
                <a:spLocks noChangeShapeType="1"/>
              </p:cNvSpPr>
              <p:nvPr/>
            </p:nvSpPr>
            <p:spPr bwMode="auto">
              <a:xfrm>
                <a:off x="1868488" y="2144713"/>
                <a:ext cx="269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09" name="Line 2574"/>
              <p:cNvSpPr>
                <a:spLocks noChangeShapeType="1"/>
              </p:cNvSpPr>
              <p:nvPr/>
            </p:nvSpPr>
            <p:spPr bwMode="auto">
              <a:xfrm>
                <a:off x="1895475" y="2155825"/>
                <a:ext cx="85725" cy="381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10" name="Freeform 2575"/>
              <p:cNvSpPr>
                <a:spLocks/>
              </p:cNvSpPr>
              <p:nvPr/>
            </p:nvSpPr>
            <p:spPr bwMode="auto">
              <a:xfrm>
                <a:off x="1781175" y="2341563"/>
                <a:ext cx="146050" cy="69850"/>
              </a:xfrm>
              <a:custGeom>
                <a:avLst/>
                <a:gdLst>
                  <a:gd name="T0" fmla="*/ 2147483647 w 92"/>
                  <a:gd name="T1" fmla="*/ 0 h 44"/>
                  <a:gd name="T2" fmla="*/ 2147483647 w 92"/>
                  <a:gd name="T3" fmla="*/ 2147483647 h 44"/>
                  <a:gd name="T4" fmla="*/ 2147483647 w 92"/>
                  <a:gd name="T5" fmla="*/ 2147483647 h 44"/>
                  <a:gd name="T6" fmla="*/ 2147483647 w 92"/>
                  <a:gd name="T7" fmla="*/ 2147483647 h 44"/>
                  <a:gd name="T8" fmla="*/ 0 w 92"/>
                  <a:gd name="T9" fmla="*/ 2147483647 h 44"/>
                  <a:gd name="T10" fmla="*/ 2147483647 w 92"/>
                  <a:gd name="T11" fmla="*/ 0 h 44"/>
                  <a:gd name="T12" fmla="*/ 0 60000 65536"/>
                  <a:gd name="T13" fmla="*/ 0 60000 65536"/>
                  <a:gd name="T14" fmla="*/ 0 60000 65536"/>
                  <a:gd name="T15" fmla="*/ 0 60000 65536"/>
                  <a:gd name="T16" fmla="*/ 0 60000 65536"/>
                  <a:gd name="T17" fmla="*/ 0 60000 65536"/>
                  <a:gd name="T18" fmla="*/ 0 w 92"/>
                  <a:gd name="T19" fmla="*/ 0 h 44"/>
                  <a:gd name="T20" fmla="*/ 92 w 9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92" h="44">
                    <a:moveTo>
                      <a:pt x="56" y="0"/>
                    </a:moveTo>
                    <a:lnTo>
                      <a:pt x="92" y="44"/>
                    </a:lnTo>
                    <a:lnTo>
                      <a:pt x="73" y="38"/>
                    </a:lnTo>
                    <a:lnTo>
                      <a:pt x="18" y="20"/>
                    </a:lnTo>
                    <a:lnTo>
                      <a:pt x="0" y="13"/>
                    </a:lnTo>
                    <a:lnTo>
                      <a:pt x="56"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411" name="Line 2576"/>
              <p:cNvSpPr>
                <a:spLocks noChangeShapeType="1"/>
              </p:cNvSpPr>
              <p:nvPr/>
            </p:nvSpPr>
            <p:spPr bwMode="auto">
              <a:xfrm>
                <a:off x="1897063" y="2401888"/>
                <a:ext cx="30163"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12" name="Line 2577"/>
              <p:cNvSpPr>
                <a:spLocks noChangeShapeType="1"/>
              </p:cNvSpPr>
              <p:nvPr/>
            </p:nvSpPr>
            <p:spPr bwMode="auto">
              <a:xfrm flipH="1" flipV="1">
                <a:off x="1870075" y="2341563"/>
                <a:ext cx="57150"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13" name="Line 2578"/>
              <p:cNvSpPr>
                <a:spLocks noChangeShapeType="1"/>
              </p:cNvSpPr>
              <p:nvPr/>
            </p:nvSpPr>
            <p:spPr bwMode="auto">
              <a:xfrm flipH="1">
                <a:off x="1781175" y="2341563"/>
                <a:ext cx="88900"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14" name="Line 2579"/>
              <p:cNvSpPr>
                <a:spLocks noChangeShapeType="1"/>
              </p:cNvSpPr>
              <p:nvPr/>
            </p:nvSpPr>
            <p:spPr bwMode="auto">
              <a:xfrm>
                <a:off x="1781175" y="2362200"/>
                <a:ext cx="285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15" name="Line 2580"/>
              <p:cNvSpPr>
                <a:spLocks noChangeShapeType="1"/>
              </p:cNvSpPr>
              <p:nvPr/>
            </p:nvSpPr>
            <p:spPr bwMode="auto">
              <a:xfrm>
                <a:off x="1809750" y="2373313"/>
                <a:ext cx="8731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16" name="Freeform 2581"/>
              <p:cNvSpPr>
                <a:spLocks/>
              </p:cNvSpPr>
              <p:nvPr/>
            </p:nvSpPr>
            <p:spPr bwMode="auto">
              <a:xfrm>
                <a:off x="1712913" y="2559050"/>
                <a:ext cx="147638" cy="66675"/>
              </a:xfrm>
              <a:custGeom>
                <a:avLst/>
                <a:gdLst>
                  <a:gd name="T0" fmla="*/ 2147483647 w 93"/>
                  <a:gd name="T1" fmla="*/ 0 h 42"/>
                  <a:gd name="T2" fmla="*/ 2147483647 w 93"/>
                  <a:gd name="T3" fmla="*/ 2147483647 h 42"/>
                  <a:gd name="T4" fmla="*/ 2147483647 w 93"/>
                  <a:gd name="T5" fmla="*/ 2147483647 h 42"/>
                  <a:gd name="T6" fmla="*/ 2147483647 w 93"/>
                  <a:gd name="T7" fmla="*/ 2147483647 h 42"/>
                  <a:gd name="T8" fmla="*/ 0 w 93"/>
                  <a:gd name="T9" fmla="*/ 2147483647 h 42"/>
                  <a:gd name="T10" fmla="*/ 2147483647 w 93"/>
                  <a:gd name="T11" fmla="*/ 0 h 42"/>
                  <a:gd name="T12" fmla="*/ 0 60000 65536"/>
                  <a:gd name="T13" fmla="*/ 0 60000 65536"/>
                  <a:gd name="T14" fmla="*/ 0 60000 65536"/>
                  <a:gd name="T15" fmla="*/ 0 60000 65536"/>
                  <a:gd name="T16" fmla="*/ 0 60000 65536"/>
                  <a:gd name="T17" fmla="*/ 0 60000 65536"/>
                  <a:gd name="T18" fmla="*/ 0 w 93"/>
                  <a:gd name="T19" fmla="*/ 0 h 42"/>
                  <a:gd name="T20" fmla="*/ 93 w 9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93" h="42">
                    <a:moveTo>
                      <a:pt x="55" y="0"/>
                    </a:moveTo>
                    <a:lnTo>
                      <a:pt x="93" y="42"/>
                    </a:lnTo>
                    <a:lnTo>
                      <a:pt x="74" y="37"/>
                    </a:lnTo>
                    <a:lnTo>
                      <a:pt x="19" y="23"/>
                    </a:lnTo>
                    <a:lnTo>
                      <a:pt x="0" y="17"/>
                    </a:lnTo>
                    <a:lnTo>
                      <a:pt x="55"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417" name="Line 2582"/>
              <p:cNvSpPr>
                <a:spLocks noChangeShapeType="1"/>
              </p:cNvSpPr>
              <p:nvPr/>
            </p:nvSpPr>
            <p:spPr bwMode="auto">
              <a:xfrm>
                <a:off x="1830388" y="2617788"/>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18" name="Line 2583"/>
              <p:cNvSpPr>
                <a:spLocks noChangeShapeType="1"/>
              </p:cNvSpPr>
              <p:nvPr/>
            </p:nvSpPr>
            <p:spPr bwMode="auto">
              <a:xfrm flipH="1" flipV="1">
                <a:off x="1800225" y="2559050"/>
                <a:ext cx="60325"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19" name="Line 2585"/>
              <p:cNvSpPr>
                <a:spLocks noChangeShapeType="1"/>
              </p:cNvSpPr>
              <p:nvPr/>
            </p:nvSpPr>
            <p:spPr bwMode="auto">
              <a:xfrm flipH="1">
                <a:off x="1712913" y="2559050"/>
                <a:ext cx="873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20" name="Line 2586"/>
              <p:cNvSpPr>
                <a:spLocks noChangeShapeType="1"/>
              </p:cNvSpPr>
              <p:nvPr/>
            </p:nvSpPr>
            <p:spPr bwMode="auto">
              <a:xfrm>
                <a:off x="1712913" y="2586038"/>
                <a:ext cx="30163"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21" name="Line 2587"/>
              <p:cNvSpPr>
                <a:spLocks noChangeShapeType="1"/>
              </p:cNvSpPr>
              <p:nvPr/>
            </p:nvSpPr>
            <p:spPr bwMode="auto">
              <a:xfrm>
                <a:off x="1743076" y="2595563"/>
                <a:ext cx="87313"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22" name="Freeform 2588"/>
              <p:cNvSpPr>
                <a:spLocks/>
              </p:cNvSpPr>
              <p:nvPr/>
            </p:nvSpPr>
            <p:spPr bwMode="auto">
              <a:xfrm>
                <a:off x="1908176" y="2046288"/>
                <a:ext cx="136525" cy="76200"/>
              </a:xfrm>
              <a:custGeom>
                <a:avLst/>
                <a:gdLst>
                  <a:gd name="T0" fmla="*/ 2147483647 w 86"/>
                  <a:gd name="T1" fmla="*/ 0 h 48"/>
                  <a:gd name="T2" fmla="*/ 2147483647 w 86"/>
                  <a:gd name="T3" fmla="*/ 2147483647 h 48"/>
                  <a:gd name="T4" fmla="*/ 2147483647 w 86"/>
                  <a:gd name="T5" fmla="*/ 2147483647 h 48"/>
                  <a:gd name="T6" fmla="*/ 2147483647 w 86"/>
                  <a:gd name="T7" fmla="*/ 2147483647 h 48"/>
                  <a:gd name="T8" fmla="*/ 0 w 86"/>
                  <a:gd name="T9" fmla="*/ 2147483647 h 48"/>
                  <a:gd name="T10" fmla="*/ 2147483647 w 86"/>
                  <a:gd name="T11" fmla="*/ 0 h 48"/>
                  <a:gd name="T12" fmla="*/ 0 60000 65536"/>
                  <a:gd name="T13" fmla="*/ 0 60000 65536"/>
                  <a:gd name="T14" fmla="*/ 0 60000 65536"/>
                  <a:gd name="T15" fmla="*/ 0 60000 65536"/>
                  <a:gd name="T16" fmla="*/ 0 60000 65536"/>
                  <a:gd name="T17" fmla="*/ 0 60000 65536"/>
                  <a:gd name="T18" fmla="*/ 0 w 86"/>
                  <a:gd name="T19" fmla="*/ 0 h 48"/>
                  <a:gd name="T20" fmla="*/ 86 w 8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6" h="48">
                    <a:moveTo>
                      <a:pt x="57" y="0"/>
                    </a:moveTo>
                    <a:lnTo>
                      <a:pt x="86" y="48"/>
                    </a:lnTo>
                    <a:lnTo>
                      <a:pt x="69" y="39"/>
                    </a:lnTo>
                    <a:lnTo>
                      <a:pt x="17" y="14"/>
                    </a:lnTo>
                    <a:lnTo>
                      <a:pt x="0" y="7"/>
                    </a:lnTo>
                    <a:lnTo>
                      <a:pt x="57"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423" name="Line 2589"/>
              <p:cNvSpPr>
                <a:spLocks noChangeShapeType="1"/>
              </p:cNvSpPr>
              <p:nvPr/>
            </p:nvSpPr>
            <p:spPr bwMode="auto">
              <a:xfrm>
                <a:off x="2017713" y="2108200"/>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24" name="Line 2590"/>
              <p:cNvSpPr>
                <a:spLocks noChangeShapeType="1"/>
              </p:cNvSpPr>
              <p:nvPr/>
            </p:nvSpPr>
            <p:spPr bwMode="auto">
              <a:xfrm flipH="1" flipV="1">
                <a:off x="1998663" y="2046288"/>
                <a:ext cx="46038" cy="762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25" name="Line 2591"/>
              <p:cNvSpPr>
                <a:spLocks noChangeShapeType="1"/>
              </p:cNvSpPr>
              <p:nvPr/>
            </p:nvSpPr>
            <p:spPr bwMode="auto">
              <a:xfrm flipH="1">
                <a:off x="1908176" y="2046288"/>
                <a:ext cx="904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26" name="Line 2592"/>
              <p:cNvSpPr>
                <a:spLocks noChangeShapeType="1"/>
              </p:cNvSpPr>
              <p:nvPr/>
            </p:nvSpPr>
            <p:spPr bwMode="auto">
              <a:xfrm>
                <a:off x="1908176" y="2057400"/>
                <a:ext cx="269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27" name="Line 2593"/>
              <p:cNvSpPr>
                <a:spLocks noChangeShapeType="1"/>
              </p:cNvSpPr>
              <p:nvPr/>
            </p:nvSpPr>
            <p:spPr bwMode="auto">
              <a:xfrm>
                <a:off x="1935163" y="2068513"/>
                <a:ext cx="82550"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28" name="Freeform 2594"/>
              <p:cNvSpPr>
                <a:spLocks/>
              </p:cNvSpPr>
              <p:nvPr/>
            </p:nvSpPr>
            <p:spPr bwMode="auto">
              <a:xfrm>
                <a:off x="1662113" y="2781300"/>
                <a:ext cx="150813" cy="63500"/>
              </a:xfrm>
              <a:custGeom>
                <a:avLst/>
                <a:gdLst>
                  <a:gd name="T0" fmla="*/ 2147483647 w 95"/>
                  <a:gd name="T1" fmla="*/ 0 h 40"/>
                  <a:gd name="T2" fmla="*/ 2147483647 w 95"/>
                  <a:gd name="T3" fmla="*/ 2147483647 h 40"/>
                  <a:gd name="T4" fmla="*/ 2147483647 w 95"/>
                  <a:gd name="T5" fmla="*/ 2147483647 h 40"/>
                  <a:gd name="T6" fmla="*/ 2147483647 w 95"/>
                  <a:gd name="T7" fmla="*/ 2147483647 h 40"/>
                  <a:gd name="T8" fmla="*/ 0 w 95"/>
                  <a:gd name="T9" fmla="*/ 2147483647 h 40"/>
                  <a:gd name="T10" fmla="*/ 2147483647 w 95"/>
                  <a:gd name="T11" fmla="*/ 0 h 40"/>
                  <a:gd name="T12" fmla="*/ 0 60000 65536"/>
                  <a:gd name="T13" fmla="*/ 0 60000 65536"/>
                  <a:gd name="T14" fmla="*/ 0 60000 65536"/>
                  <a:gd name="T15" fmla="*/ 0 60000 65536"/>
                  <a:gd name="T16" fmla="*/ 0 60000 65536"/>
                  <a:gd name="T17" fmla="*/ 0 60000 65536"/>
                  <a:gd name="T18" fmla="*/ 0 w 95"/>
                  <a:gd name="T19" fmla="*/ 0 h 40"/>
                  <a:gd name="T20" fmla="*/ 95 w 9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5" h="40">
                    <a:moveTo>
                      <a:pt x="54" y="0"/>
                    </a:moveTo>
                    <a:lnTo>
                      <a:pt x="95" y="40"/>
                    </a:lnTo>
                    <a:lnTo>
                      <a:pt x="76" y="36"/>
                    </a:lnTo>
                    <a:lnTo>
                      <a:pt x="19" y="25"/>
                    </a:lnTo>
                    <a:lnTo>
                      <a:pt x="0" y="23"/>
                    </a:lnTo>
                    <a:lnTo>
                      <a:pt x="54"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429" name="Line 2595"/>
              <p:cNvSpPr>
                <a:spLocks noChangeShapeType="1"/>
              </p:cNvSpPr>
              <p:nvPr/>
            </p:nvSpPr>
            <p:spPr bwMode="auto">
              <a:xfrm>
                <a:off x="1782763" y="2838450"/>
                <a:ext cx="301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30" name="Line 2596"/>
              <p:cNvSpPr>
                <a:spLocks noChangeShapeType="1"/>
              </p:cNvSpPr>
              <p:nvPr/>
            </p:nvSpPr>
            <p:spPr bwMode="auto">
              <a:xfrm flipH="1" flipV="1">
                <a:off x="1747838" y="2781300"/>
                <a:ext cx="65088"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31" name="Line 2597"/>
              <p:cNvSpPr>
                <a:spLocks noChangeShapeType="1"/>
              </p:cNvSpPr>
              <p:nvPr/>
            </p:nvSpPr>
            <p:spPr bwMode="auto">
              <a:xfrm flipH="1">
                <a:off x="1662113" y="2781300"/>
                <a:ext cx="85725" cy="365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32" name="Line 2598"/>
              <p:cNvSpPr>
                <a:spLocks noChangeShapeType="1"/>
              </p:cNvSpPr>
              <p:nvPr/>
            </p:nvSpPr>
            <p:spPr bwMode="auto">
              <a:xfrm>
                <a:off x="1662113" y="2817813"/>
                <a:ext cx="30163"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33" name="Line 2599"/>
              <p:cNvSpPr>
                <a:spLocks noChangeShapeType="1"/>
              </p:cNvSpPr>
              <p:nvPr/>
            </p:nvSpPr>
            <p:spPr bwMode="auto">
              <a:xfrm>
                <a:off x="1692276" y="2820988"/>
                <a:ext cx="90488"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34" name="Freeform 2600"/>
              <p:cNvSpPr>
                <a:spLocks/>
              </p:cNvSpPr>
              <p:nvPr/>
            </p:nvSpPr>
            <p:spPr bwMode="auto">
              <a:xfrm>
                <a:off x="1814513" y="2254250"/>
                <a:ext cx="142875" cy="73025"/>
              </a:xfrm>
              <a:custGeom>
                <a:avLst/>
                <a:gdLst>
                  <a:gd name="T0" fmla="*/ 2147483647 w 90"/>
                  <a:gd name="T1" fmla="*/ 0 h 46"/>
                  <a:gd name="T2" fmla="*/ 2147483647 w 90"/>
                  <a:gd name="T3" fmla="*/ 2147483647 h 46"/>
                  <a:gd name="T4" fmla="*/ 2147483647 w 90"/>
                  <a:gd name="T5" fmla="*/ 2147483647 h 46"/>
                  <a:gd name="T6" fmla="*/ 2147483647 w 90"/>
                  <a:gd name="T7" fmla="*/ 2147483647 h 46"/>
                  <a:gd name="T8" fmla="*/ 0 w 90"/>
                  <a:gd name="T9" fmla="*/ 2147483647 h 46"/>
                  <a:gd name="T10" fmla="*/ 2147483647 w 90"/>
                  <a:gd name="T11" fmla="*/ 0 h 46"/>
                  <a:gd name="T12" fmla="*/ 0 60000 65536"/>
                  <a:gd name="T13" fmla="*/ 0 60000 65536"/>
                  <a:gd name="T14" fmla="*/ 0 60000 65536"/>
                  <a:gd name="T15" fmla="*/ 0 60000 65536"/>
                  <a:gd name="T16" fmla="*/ 0 60000 65536"/>
                  <a:gd name="T17" fmla="*/ 0 60000 65536"/>
                  <a:gd name="T18" fmla="*/ 0 w 90"/>
                  <a:gd name="T19" fmla="*/ 0 h 46"/>
                  <a:gd name="T20" fmla="*/ 90 w 90"/>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90" h="46">
                    <a:moveTo>
                      <a:pt x="56" y="0"/>
                    </a:moveTo>
                    <a:lnTo>
                      <a:pt x="90" y="46"/>
                    </a:lnTo>
                    <a:lnTo>
                      <a:pt x="72" y="39"/>
                    </a:lnTo>
                    <a:lnTo>
                      <a:pt x="18" y="18"/>
                    </a:lnTo>
                    <a:lnTo>
                      <a:pt x="0" y="12"/>
                    </a:lnTo>
                    <a:lnTo>
                      <a:pt x="56"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435" name="Line 2601"/>
              <p:cNvSpPr>
                <a:spLocks noChangeShapeType="1"/>
              </p:cNvSpPr>
              <p:nvPr/>
            </p:nvSpPr>
            <p:spPr bwMode="auto">
              <a:xfrm>
                <a:off x="1928813" y="2316163"/>
                <a:ext cx="28575"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36" name="Line 2602"/>
              <p:cNvSpPr>
                <a:spLocks noChangeShapeType="1"/>
              </p:cNvSpPr>
              <p:nvPr/>
            </p:nvSpPr>
            <p:spPr bwMode="auto">
              <a:xfrm flipH="1" flipV="1">
                <a:off x="1903413" y="2254250"/>
                <a:ext cx="53975"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37" name="Line 2603"/>
              <p:cNvSpPr>
                <a:spLocks noChangeShapeType="1"/>
              </p:cNvSpPr>
              <p:nvPr/>
            </p:nvSpPr>
            <p:spPr bwMode="auto">
              <a:xfrm flipH="1">
                <a:off x="1814513" y="2254250"/>
                <a:ext cx="889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38" name="Line 2604"/>
              <p:cNvSpPr>
                <a:spLocks noChangeShapeType="1"/>
              </p:cNvSpPr>
              <p:nvPr/>
            </p:nvSpPr>
            <p:spPr bwMode="auto">
              <a:xfrm>
                <a:off x="1814513" y="2273300"/>
                <a:ext cx="285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39" name="Line 2605"/>
              <p:cNvSpPr>
                <a:spLocks noChangeShapeType="1"/>
              </p:cNvSpPr>
              <p:nvPr/>
            </p:nvSpPr>
            <p:spPr bwMode="auto">
              <a:xfrm>
                <a:off x="1843088" y="2282825"/>
                <a:ext cx="85725"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40" name="Freeform 2606"/>
              <p:cNvSpPr>
                <a:spLocks/>
              </p:cNvSpPr>
              <p:nvPr/>
            </p:nvSpPr>
            <p:spPr bwMode="auto">
              <a:xfrm>
                <a:off x="1739901" y="2470150"/>
                <a:ext cx="144463" cy="68263"/>
              </a:xfrm>
              <a:custGeom>
                <a:avLst/>
                <a:gdLst>
                  <a:gd name="T0" fmla="*/ 2147483647 w 91"/>
                  <a:gd name="T1" fmla="*/ 0 h 43"/>
                  <a:gd name="T2" fmla="*/ 2147483647 w 91"/>
                  <a:gd name="T3" fmla="*/ 2147483647 h 43"/>
                  <a:gd name="T4" fmla="*/ 2147483647 w 91"/>
                  <a:gd name="T5" fmla="*/ 2147483647 h 43"/>
                  <a:gd name="T6" fmla="*/ 2147483647 w 91"/>
                  <a:gd name="T7" fmla="*/ 2147483647 h 43"/>
                  <a:gd name="T8" fmla="*/ 0 w 91"/>
                  <a:gd name="T9" fmla="*/ 2147483647 h 43"/>
                  <a:gd name="T10" fmla="*/ 2147483647 w 91"/>
                  <a:gd name="T11" fmla="*/ 0 h 43"/>
                  <a:gd name="T12" fmla="*/ 0 60000 65536"/>
                  <a:gd name="T13" fmla="*/ 0 60000 65536"/>
                  <a:gd name="T14" fmla="*/ 0 60000 65536"/>
                  <a:gd name="T15" fmla="*/ 0 60000 65536"/>
                  <a:gd name="T16" fmla="*/ 0 60000 65536"/>
                  <a:gd name="T17" fmla="*/ 0 60000 65536"/>
                  <a:gd name="T18" fmla="*/ 0 w 91"/>
                  <a:gd name="T19" fmla="*/ 0 h 43"/>
                  <a:gd name="T20" fmla="*/ 91 w 9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91" h="43">
                    <a:moveTo>
                      <a:pt x="55" y="0"/>
                    </a:moveTo>
                    <a:lnTo>
                      <a:pt x="91" y="43"/>
                    </a:lnTo>
                    <a:lnTo>
                      <a:pt x="73" y="37"/>
                    </a:lnTo>
                    <a:lnTo>
                      <a:pt x="18" y="21"/>
                    </a:lnTo>
                    <a:lnTo>
                      <a:pt x="0" y="16"/>
                    </a:lnTo>
                    <a:lnTo>
                      <a:pt x="55"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441" name="Line 2607"/>
              <p:cNvSpPr>
                <a:spLocks noChangeShapeType="1"/>
              </p:cNvSpPr>
              <p:nvPr/>
            </p:nvSpPr>
            <p:spPr bwMode="auto">
              <a:xfrm>
                <a:off x="1855788" y="2528888"/>
                <a:ext cx="285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42" name="Line 2608"/>
              <p:cNvSpPr>
                <a:spLocks noChangeShapeType="1"/>
              </p:cNvSpPr>
              <p:nvPr/>
            </p:nvSpPr>
            <p:spPr bwMode="auto">
              <a:xfrm flipH="1" flipV="1">
                <a:off x="1827213" y="2470150"/>
                <a:ext cx="57150"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43" name="Line 2609"/>
              <p:cNvSpPr>
                <a:spLocks noChangeShapeType="1"/>
              </p:cNvSpPr>
              <p:nvPr/>
            </p:nvSpPr>
            <p:spPr bwMode="auto">
              <a:xfrm flipH="1">
                <a:off x="1739901" y="2470150"/>
                <a:ext cx="8731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44" name="Line 2610"/>
              <p:cNvSpPr>
                <a:spLocks noChangeShapeType="1"/>
              </p:cNvSpPr>
              <p:nvPr/>
            </p:nvSpPr>
            <p:spPr bwMode="auto">
              <a:xfrm>
                <a:off x="1739901" y="2495550"/>
                <a:ext cx="285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45" name="Line 2611"/>
              <p:cNvSpPr>
                <a:spLocks noChangeShapeType="1"/>
              </p:cNvSpPr>
              <p:nvPr/>
            </p:nvSpPr>
            <p:spPr bwMode="auto">
              <a:xfrm>
                <a:off x="1768476" y="2503488"/>
                <a:ext cx="8731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46" name="Freeform 2612"/>
              <p:cNvSpPr>
                <a:spLocks/>
              </p:cNvSpPr>
              <p:nvPr/>
            </p:nvSpPr>
            <p:spPr bwMode="auto">
              <a:xfrm>
                <a:off x="1681163" y="2690813"/>
                <a:ext cx="149225" cy="63500"/>
              </a:xfrm>
              <a:custGeom>
                <a:avLst/>
                <a:gdLst>
                  <a:gd name="T0" fmla="*/ 2147483647 w 94"/>
                  <a:gd name="T1" fmla="*/ 0 h 40"/>
                  <a:gd name="T2" fmla="*/ 2147483647 w 94"/>
                  <a:gd name="T3" fmla="*/ 2147483647 h 40"/>
                  <a:gd name="T4" fmla="*/ 2147483647 w 94"/>
                  <a:gd name="T5" fmla="*/ 2147483647 h 40"/>
                  <a:gd name="T6" fmla="*/ 2147483647 w 94"/>
                  <a:gd name="T7" fmla="*/ 2147483647 h 40"/>
                  <a:gd name="T8" fmla="*/ 0 w 94"/>
                  <a:gd name="T9" fmla="*/ 2147483647 h 40"/>
                  <a:gd name="T10" fmla="*/ 2147483647 w 94"/>
                  <a:gd name="T11" fmla="*/ 0 h 40"/>
                  <a:gd name="T12" fmla="*/ 0 60000 65536"/>
                  <a:gd name="T13" fmla="*/ 0 60000 65536"/>
                  <a:gd name="T14" fmla="*/ 0 60000 65536"/>
                  <a:gd name="T15" fmla="*/ 0 60000 65536"/>
                  <a:gd name="T16" fmla="*/ 0 60000 65536"/>
                  <a:gd name="T17" fmla="*/ 0 60000 65536"/>
                  <a:gd name="T18" fmla="*/ 0 w 94"/>
                  <a:gd name="T19" fmla="*/ 0 h 40"/>
                  <a:gd name="T20" fmla="*/ 94 w 9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4" h="40">
                    <a:moveTo>
                      <a:pt x="54" y="0"/>
                    </a:moveTo>
                    <a:lnTo>
                      <a:pt x="94" y="40"/>
                    </a:lnTo>
                    <a:lnTo>
                      <a:pt x="75" y="35"/>
                    </a:lnTo>
                    <a:lnTo>
                      <a:pt x="18" y="23"/>
                    </a:lnTo>
                    <a:lnTo>
                      <a:pt x="0" y="20"/>
                    </a:lnTo>
                    <a:lnTo>
                      <a:pt x="54"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447" name="Line 2613"/>
              <p:cNvSpPr>
                <a:spLocks noChangeShapeType="1"/>
              </p:cNvSpPr>
              <p:nvPr/>
            </p:nvSpPr>
            <p:spPr bwMode="auto">
              <a:xfrm>
                <a:off x="1800226" y="2746375"/>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48" name="Line 2614"/>
              <p:cNvSpPr>
                <a:spLocks noChangeShapeType="1"/>
              </p:cNvSpPr>
              <p:nvPr/>
            </p:nvSpPr>
            <p:spPr bwMode="auto">
              <a:xfrm flipH="1" flipV="1">
                <a:off x="1766888" y="2690813"/>
                <a:ext cx="63500"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49" name="Line 2615"/>
              <p:cNvSpPr>
                <a:spLocks noChangeShapeType="1"/>
              </p:cNvSpPr>
              <p:nvPr/>
            </p:nvSpPr>
            <p:spPr bwMode="auto">
              <a:xfrm flipH="1">
                <a:off x="1681163" y="2690813"/>
                <a:ext cx="8572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50" name="Line 2616"/>
              <p:cNvSpPr>
                <a:spLocks noChangeShapeType="1"/>
              </p:cNvSpPr>
              <p:nvPr/>
            </p:nvSpPr>
            <p:spPr bwMode="auto">
              <a:xfrm>
                <a:off x="1681163" y="2722563"/>
                <a:ext cx="28575"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51" name="Line 2617"/>
              <p:cNvSpPr>
                <a:spLocks noChangeShapeType="1"/>
              </p:cNvSpPr>
              <p:nvPr/>
            </p:nvSpPr>
            <p:spPr bwMode="auto">
              <a:xfrm>
                <a:off x="1709738" y="2727325"/>
                <a:ext cx="90488"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52" name="Freeform 2618"/>
              <p:cNvSpPr>
                <a:spLocks/>
              </p:cNvSpPr>
              <p:nvPr/>
            </p:nvSpPr>
            <p:spPr bwMode="auto">
              <a:xfrm>
                <a:off x="2117726" y="1690688"/>
                <a:ext cx="127000" cy="85725"/>
              </a:xfrm>
              <a:custGeom>
                <a:avLst/>
                <a:gdLst>
                  <a:gd name="T0" fmla="*/ 0 w 80"/>
                  <a:gd name="T1" fmla="*/ 0 h 54"/>
                  <a:gd name="T2" fmla="*/ 2147483647 w 80"/>
                  <a:gd name="T3" fmla="*/ 2147483647 h 54"/>
                  <a:gd name="T4" fmla="*/ 2147483647 w 80"/>
                  <a:gd name="T5" fmla="*/ 2147483647 h 54"/>
                  <a:gd name="T6" fmla="*/ 2147483647 w 80"/>
                  <a:gd name="T7" fmla="*/ 2147483647 h 54"/>
                  <a:gd name="T8" fmla="*/ 2147483647 w 80"/>
                  <a:gd name="T9" fmla="*/ 2147483647 h 54"/>
                  <a:gd name="T10" fmla="*/ 0 w 80"/>
                  <a:gd name="T11" fmla="*/ 0 h 54"/>
                  <a:gd name="T12" fmla="*/ 0 60000 65536"/>
                  <a:gd name="T13" fmla="*/ 0 60000 65536"/>
                  <a:gd name="T14" fmla="*/ 0 60000 65536"/>
                  <a:gd name="T15" fmla="*/ 0 60000 65536"/>
                  <a:gd name="T16" fmla="*/ 0 60000 65536"/>
                  <a:gd name="T17" fmla="*/ 0 60000 65536"/>
                  <a:gd name="T18" fmla="*/ 0 w 80"/>
                  <a:gd name="T19" fmla="*/ 0 h 54"/>
                  <a:gd name="T20" fmla="*/ 80 w 80"/>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80" h="54">
                    <a:moveTo>
                      <a:pt x="0" y="0"/>
                    </a:moveTo>
                    <a:lnTo>
                      <a:pt x="58" y="2"/>
                    </a:lnTo>
                    <a:lnTo>
                      <a:pt x="80" y="54"/>
                    </a:lnTo>
                    <a:lnTo>
                      <a:pt x="64" y="42"/>
                    </a:lnTo>
                    <a:lnTo>
                      <a:pt x="16" y="11"/>
                    </a:lnTo>
                    <a:lnTo>
                      <a:pt x="0"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453" name="Line 2619"/>
              <p:cNvSpPr>
                <a:spLocks noChangeShapeType="1"/>
              </p:cNvSpPr>
              <p:nvPr/>
            </p:nvSpPr>
            <p:spPr bwMode="auto">
              <a:xfrm>
                <a:off x="2219326" y="1757363"/>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54" name="Line 2620"/>
              <p:cNvSpPr>
                <a:spLocks noChangeShapeType="1"/>
              </p:cNvSpPr>
              <p:nvPr/>
            </p:nvSpPr>
            <p:spPr bwMode="auto">
              <a:xfrm flipH="1" flipV="1">
                <a:off x="2209801" y="1693863"/>
                <a:ext cx="34925"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55" name="Line 2621"/>
              <p:cNvSpPr>
                <a:spLocks noChangeShapeType="1"/>
              </p:cNvSpPr>
              <p:nvPr/>
            </p:nvSpPr>
            <p:spPr bwMode="auto">
              <a:xfrm flipH="1" flipV="1">
                <a:off x="2117726" y="1690688"/>
                <a:ext cx="92075"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56" name="Line 2622"/>
              <p:cNvSpPr>
                <a:spLocks noChangeShapeType="1"/>
              </p:cNvSpPr>
              <p:nvPr/>
            </p:nvSpPr>
            <p:spPr bwMode="auto">
              <a:xfrm>
                <a:off x="2117726" y="1690688"/>
                <a:ext cx="25400"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57" name="Line 2623"/>
              <p:cNvSpPr>
                <a:spLocks noChangeShapeType="1"/>
              </p:cNvSpPr>
              <p:nvPr/>
            </p:nvSpPr>
            <p:spPr bwMode="auto">
              <a:xfrm>
                <a:off x="2143126" y="1708150"/>
                <a:ext cx="76200"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58" name="Freeform 2624"/>
              <p:cNvSpPr>
                <a:spLocks/>
              </p:cNvSpPr>
              <p:nvPr/>
            </p:nvSpPr>
            <p:spPr bwMode="auto">
              <a:xfrm>
                <a:off x="1995488" y="1885950"/>
                <a:ext cx="133350" cy="79375"/>
              </a:xfrm>
              <a:custGeom>
                <a:avLst/>
                <a:gdLst>
                  <a:gd name="T0" fmla="*/ 2147483647 w 84"/>
                  <a:gd name="T1" fmla="*/ 0 h 50"/>
                  <a:gd name="T2" fmla="*/ 2147483647 w 84"/>
                  <a:gd name="T3" fmla="*/ 2147483647 h 50"/>
                  <a:gd name="T4" fmla="*/ 2147483647 w 84"/>
                  <a:gd name="T5" fmla="*/ 2147483647 h 50"/>
                  <a:gd name="T6" fmla="*/ 2147483647 w 84"/>
                  <a:gd name="T7" fmla="*/ 2147483647 h 50"/>
                  <a:gd name="T8" fmla="*/ 0 w 84"/>
                  <a:gd name="T9" fmla="*/ 2147483647 h 50"/>
                  <a:gd name="T10" fmla="*/ 2147483647 w 84"/>
                  <a:gd name="T11" fmla="*/ 0 h 50"/>
                  <a:gd name="T12" fmla="*/ 0 60000 65536"/>
                  <a:gd name="T13" fmla="*/ 0 60000 65536"/>
                  <a:gd name="T14" fmla="*/ 0 60000 65536"/>
                  <a:gd name="T15" fmla="*/ 0 60000 65536"/>
                  <a:gd name="T16" fmla="*/ 0 60000 65536"/>
                  <a:gd name="T17" fmla="*/ 0 60000 65536"/>
                  <a:gd name="T18" fmla="*/ 0 w 84"/>
                  <a:gd name="T19" fmla="*/ 0 h 50"/>
                  <a:gd name="T20" fmla="*/ 84 w 8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4" h="50">
                    <a:moveTo>
                      <a:pt x="56" y="0"/>
                    </a:moveTo>
                    <a:lnTo>
                      <a:pt x="84" y="50"/>
                    </a:lnTo>
                    <a:lnTo>
                      <a:pt x="66" y="41"/>
                    </a:lnTo>
                    <a:lnTo>
                      <a:pt x="17" y="12"/>
                    </a:lnTo>
                    <a:lnTo>
                      <a:pt x="0" y="3"/>
                    </a:lnTo>
                    <a:lnTo>
                      <a:pt x="56"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459" name="Line 2625"/>
              <p:cNvSpPr>
                <a:spLocks noChangeShapeType="1"/>
              </p:cNvSpPr>
              <p:nvPr/>
            </p:nvSpPr>
            <p:spPr bwMode="auto">
              <a:xfrm>
                <a:off x="2100263" y="1951038"/>
                <a:ext cx="28575"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60" name="Line 2626"/>
              <p:cNvSpPr>
                <a:spLocks noChangeShapeType="1"/>
              </p:cNvSpPr>
              <p:nvPr/>
            </p:nvSpPr>
            <p:spPr bwMode="auto">
              <a:xfrm flipH="1" flipV="1">
                <a:off x="2084388" y="1885950"/>
                <a:ext cx="44450"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61" name="Line 2627"/>
              <p:cNvSpPr>
                <a:spLocks noChangeShapeType="1"/>
              </p:cNvSpPr>
              <p:nvPr/>
            </p:nvSpPr>
            <p:spPr bwMode="auto">
              <a:xfrm flipH="1">
                <a:off x="1995488" y="1885950"/>
                <a:ext cx="88900"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62" name="Line 2628"/>
              <p:cNvSpPr>
                <a:spLocks noChangeShapeType="1"/>
              </p:cNvSpPr>
              <p:nvPr/>
            </p:nvSpPr>
            <p:spPr bwMode="auto">
              <a:xfrm>
                <a:off x="1995488" y="1890713"/>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63" name="Line 2629"/>
              <p:cNvSpPr>
                <a:spLocks noChangeShapeType="1"/>
              </p:cNvSpPr>
              <p:nvPr/>
            </p:nvSpPr>
            <p:spPr bwMode="auto">
              <a:xfrm>
                <a:off x="2022476" y="1905000"/>
                <a:ext cx="77788" cy="460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64" name="Freeform 2630"/>
              <p:cNvSpPr>
                <a:spLocks/>
              </p:cNvSpPr>
              <p:nvPr/>
            </p:nvSpPr>
            <p:spPr bwMode="auto">
              <a:xfrm>
                <a:off x="3986213" y="439738"/>
                <a:ext cx="61913" cy="149225"/>
              </a:xfrm>
              <a:custGeom>
                <a:avLst/>
                <a:gdLst>
                  <a:gd name="T0" fmla="*/ 0 w 39"/>
                  <a:gd name="T1" fmla="*/ 0 h 94"/>
                  <a:gd name="T2" fmla="*/ 2147483647 w 39"/>
                  <a:gd name="T3" fmla="*/ 2147483647 h 94"/>
                  <a:gd name="T4" fmla="*/ 2147483647 w 39"/>
                  <a:gd name="T5" fmla="*/ 2147483647 h 94"/>
                  <a:gd name="T6" fmla="*/ 2147483647 w 39"/>
                  <a:gd name="T7" fmla="*/ 2147483647 h 94"/>
                  <a:gd name="T8" fmla="*/ 2147483647 w 39"/>
                  <a:gd name="T9" fmla="*/ 2147483647 h 94"/>
                  <a:gd name="T10" fmla="*/ 0 w 39"/>
                  <a:gd name="T11" fmla="*/ 0 h 94"/>
                  <a:gd name="T12" fmla="*/ 0 60000 65536"/>
                  <a:gd name="T13" fmla="*/ 0 60000 65536"/>
                  <a:gd name="T14" fmla="*/ 0 60000 65536"/>
                  <a:gd name="T15" fmla="*/ 0 60000 65536"/>
                  <a:gd name="T16" fmla="*/ 0 60000 65536"/>
                  <a:gd name="T17" fmla="*/ 0 60000 65536"/>
                  <a:gd name="T18" fmla="*/ 0 w 39"/>
                  <a:gd name="T19" fmla="*/ 0 h 94"/>
                  <a:gd name="T20" fmla="*/ 39 w 39"/>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39" h="94">
                    <a:moveTo>
                      <a:pt x="0" y="0"/>
                    </a:moveTo>
                    <a:lnTo>
                      <a:pt x="39" y="42"/>
                    </a:lnTo>
                    <a:lnTo>
                      <a:pt x="19" y="94"/>
                    </a:lnTo>
                    <a:lnTo>
                      <a:pt x="16" y="76"/>
                    </a:lnTo>
                    <a:lnTo>
                      <a:pt x="4"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465" name="Line 2631"/>
              <p:cNvSpPr>
                <a:spLocks noChangeShapeType="1"/>
              </p:cNvSpPr>
              <p:nvPr/>
            </p:nvSpPr>
            <p:spPr bwMode="auto">
              <a:xfrm>
                <a:off x="4011613" y="560388"/>
                <a:ext cx="476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66" name="Line 2632"/>
              <p:cNvSpPr>
                <a:spLocks noChangeShapeType="1"/>
              </p:cNvSpPr>
              <p:nvPr/>
            </p:nvSpPr>
            <p:spPr bwMode="auto">
              <a:xfrm flipV="1">
                <a:off x="4016376" y="506413"/>
                <a:ext cx="31750"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67" name="Line 2633"/>
              <p:cNvSpPr>
                <a:spLocks noChangeShapeType="1"/>
              </p:cNvSpPr>
              <p:nvPr/>
            </p:nvSpPr>
            <p:spPr bwMode="auto">
              <a:xfrm flipH="1" flipV="1">
                <a:off x="3986213" y="439738"/>
                <a:ext cx="61913"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68" name="Line 2634"/>
              <p:cNvSpPr>
                <a:spLocks noChangeShapeType="1"/>
              </p:cNvSpPr>
              <p:nvPr/>
            </p:nvSpPr>
            <p:spPr bwMode="auto">
              <a:xfrm>
                <a:off x="3986213" y="439738"/>
                <a:ext cx="635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69" name="Line 2635"/>
              <p:cNvSpPr>
                <a:spLocks noChangeShapeType="1"/>
              </p:cNvSpPr>
              <p:nvPr/>
            </p:nvSpPr>
            <p:spPr bwMode="auto">
              <a:xfrm>
                <a:off x="3992563" y="468313"/>
                <a:ext cx="1905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70" name="Freeform 2636"/>
              <p:cNvSpPr>
                <a:spLocks/>
              </p:cNvSpPr>
              <p:nvPr/>
            </p:nvSpPr>
            <p:spPr bwMode="auto">
              <a:xfrm>
                <a:off x="3751263" y="498475"/>
                <a:ext cx="68263" cy="144463"/>
              </a:xfrm>
              <a:custGeom>
                <a:avLst/>
                <a:gdLst>
                  <a:gd name="T0" fmla="*/ 0 w 43"/>
                  <a:gd name="T1" fmla="*/ 0 h 91"/>
                  <a:gd name="T2" fmla="*/ 2147483647 w 43"/>
                  <a:gd name="T3" fmla="*/ 2147483647 h 91"/>
                  <a:gd name="T4" fmla="*/ 2147483647 w 43"/>
                  <a:gd name="T5" fmla="*/ 2147483647 h 91"/>
                  <a:gd name="T6" fmla="*/ 2147483647 w 43"/>
                  <a:gd name="T7" fmla="*/ 2147483647 h 91"/>
                  <a:gd name="T8" fmla="*/ 2147483647 w 43"/>
                  <a:gd name="T9" fmla="*/ 2147483647 h 91"/>
                  <a:gd name="T10" fmla="*/ 0 w 43"/>
                  <a:gd name="T11" fmla="*/ 0 h 91"/>
                  <a:gd name="T12" fmla="*/ 0 60000 65536"/>
                  <a:gd name="T13" fmla="*/ 0 60000 65536"/>
                  <a:gd name="T14" fmla="*/ 0 60000 65536"/>
                  <a:gd name="T15" fmla="*/ 0 60000 65536"/>
                  <a:gd name="T16" fmla="*/ 0 60000 65536"/>
                  <a:gd name="T17" fmla="*/ 0 60000 65536"/>
                  <a:gd name="T18" fmla="*/ 0 w 43"/>
                  <a:gd name="T19" fmla="*/ 0 h 91"/>
                  <a:gd name="T20" fmla="*/ 43 w 43"/>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43" h="91">
                    <a:moveTo>
                      <a:pt x="0" y="0"/>
                    </a:moveTo>
                    <a:lnTo>
                      <a:pt x="43" y="38"/>
                    </a:lnTo>
                    <a:lnTo>
                      <a:pt x="26" y="91"/>
                    </a:lnTo>
                    <a:lnTo>
                      <a:pt x="21" y="73"/>
                    </a:lnTo>
                    <a:lnTo>
                      <a:pt x="5"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471" name="Line 2637"/>
              <p:cNvSpPr>
                <a:spLocks noChangeShapeType="1"/>
              </p:cNvSpPr>
              <p:nvPr/>
            </p:nvSpPr>
            <p:spPr bwMode="auto">
              <a:xfrm>
                <a:off x="3784601" y="614363"/>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72" name="Line 2638"/>
              <p:cNvSpPr>
                <a:spLocks noChangeShapeType="1"/>
              </p:cNvSpPr>
              <p:nvPr/>
            </p:nvSpPr>
            <p:spPr bwMode="auto">
              <a:xfrm flipV="1">
                <a:off x="3792538" y="558800"/>
                <a:ext cx="26988"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73" name="Line 2639"/>
              <p:cNvSpPr>
                <a:spLocks noChangeShapeType="1"/>
              </p:cNvSpPr>
              <p:nvPr/>
            </p:nvSpPr>
            <p:spPr bwMode="auto">
              <a:xfrm flipH="1" flipV="1">
                <a:off x="3751263" y="498475"/>
                <a:ext cx="68263"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74" name="Line 2640"/>
              <p:cNvSpPr>
                <a:spLocks noChangeShapeType="1"/>
              </p:cNvSpPr>
              <p:nvPr/>
            </p:nvSpPr>
            <p:spPr bwMode="auto">
              <a:xfrm>
                <a:off x="3751263" y="498475"/>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75" name="Line 2641"/>
              <p:cNvSpPr>
                <a:spLocks noChangeShapeType="1"/>
              </p:cNvSpPr>
              <p:nvPr/>
            </p:nvSpPr>
            <p:spPr bwMode="auto">
              <a:xfrm>
                <a:off x="3759201" y="527050"/>
                <a:ext cx="25400"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76" name="Freeform 2642"/>
              <p:cNvSpPr>
                <a:spLocks/>
              </p:cNvSpPr>
              <p:nvPr/>
            </p:nvSpPr>
            <p:spPr bwMode="auto">
              <a:xfrm>
                <a:off x="3521076" y="574675"/>
                <a:ext cx="71438" cy="141288"/>
              </a:xfrm>
              <a:custGeom>
                <a:avLst/>
                <a:gdLst>
                  <a:gd name="T0" fmla="*/ 0 w 45"/>
                  <a:gd name="T1" fmla="*/ 0 h 89"/>
                  <a:gd name="T2" fmla="*/ 2147483647 w 45"/>
                  <a:gd name="T3" fmla="*/ 2147483647 h 89"/>
                  <a:gd name="T4" fmla="*/ 2147483647 w 45"/>
                  <a:gd name="T5" fmla="*/ 2147483647 h 89"/>
                  <a:gd name="T6" fmla="*/ 2147483647 w 45"/>
                  <a:gd name="T7" fmla="*/ 2147483647 h 89"/>
                  <a:gd name="T8" fmla="*/ 2147483647 w 45"/>
                  <a:gd name="T9" fmla="*/ 2147483647 h 89"/>
                  <a:gd name="T10" fmla="*/ 0 w 45"/>
                  <a:gd name="T11" fmla="*/ 0 h 89"/>
                  <a:gd name="T12" fmla="*/ 0 60000 65536"/>
                  <a:gd name="T13" fmla="*/ 0 60000 65536"/>
                  <a:gd name="T14" fmla="*/ 0 60000 65536"/>
                  <a:gd name="T15" fmla="*/ 0 60000 65536"/>
                  <a:gd name="T16" fmla="*/ 0 60000 65536"/>
                  <a:gd name="T17" fmla="*/ 0 60000 65536"/>
                  <a:gd name="T18" fmla="*/ 0 w 45"/>
                  <a:gd name="T19" fmla="*/ 0 h 89"/>
                  <a:gd name="T20" fmla="*/ 45 w 45"/>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45" h="89">
                    <a:moveTo>
                      <a:pt x="0" y="0"/>
                    </a:moveTo>
                    <a:lnTo>
                      <a:pt x="45" y="34"/>
                    </a:lnTo>
                    <a:lnTo>
                      <a:pt x="34" y="89"/>
                    </a:lnTo>
                    <a:lnTo>
                      <a:pt x="27" y="72"/>
                    </a:lnTo>
                    <a:lnTo>
                      <a:pt x="7" y="19"/>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477" name="Line 2643"/>
              <p:cNvSpPr>
                <a:spLocks noChangeShapeType="1"/>
              </p:cNvSpPr>
              <p:nvPr/>
            </p:nvSpPr>
            <p:spPr bwMode="auto">
              <a:xfrm>
                <a:off x="3563938" y="688975"/>
                <a:ext cx="111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78" name="Line 2644"/>
              <p:cNvSpPr>
                <a:spLocks noChangeShapeType="1"/>
              </p:cNvSpPr>
              <p:nvPr/>
            </p:nvSpPr>
            <p:spPr bwMode="auto">
              <a:xfrm flipV="1">
                <a:off x="3575051" y="628650"/>
                <a:ext cx="17463"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79" name="Line 2645"/>
              <p:cNvSpPr>
                <a:spLocks noChangeShapeType="1"/>
              </p:cNvSpPr>
              <p:nvPr/>
            </p:nvSpPr>
            <p:spPr bwMode="auto">
              <a:xfrm flipH="1" flipV="1">
                <a:off x="3521076" y="574675"/>
                <a:ext cx="71438"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80" name="Line 2646"/>
              <p:cNvSpPr>
                <a:spLocks noChangeShapeType="1"/>
              </p:cNvSpPr>
              <p:nvPr/>
            </p:nvSpPr>
            <p:spPr bwMode="auto">
              <a:xfrm>
                <a:off x="3521076" y="574675"/>
                <a:ext cx="111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81" name="Line 2647"/>
              <p:cNvSpPr>
                <a:spLocks noChangeShapeType="1"/>
              </p:cNvSpPr>
              <p:nvPr/>
            </p:nvSpPr>
            <p:spPr bwMode="auto">
              <a:xfrm>
                <a:off x="3532188" y="604838"/>
                <a:ext cx="31750"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82" name="Freeform 2648"/>
              <p:cNvSpPr>
                <a:spLocks/>
              </p:cNvSpPr>
              <p:nvPr/>
            </p:nvSpPr>
            <p:spPr bwMode="auto">
              <a:xfrm>
                <a:off x="3298826" y="669925"/>
                <a:ext cx="76200" cy="138113"/>
              </a:xfrm>
              <a:custGeom>
                <a:avLst/>
                <a:gdLst>
                  <a:gd name="T0" fmla="*/ 0 w 48"/>
                  <a:gd name="T1" fmla="*/ 0 h 87"/>
                  <a:gd name="T2" fmla="*/ 2147483647 w 48"/>
                  <a:gd name="T3" fmla="*/ 2147483647 h 87"/>
                  <a:gd name="T4" fmla="*/ 2147483647 w 48"/>
                  <a:gd name="T5" fmla="*/ 2147483647 h 87"/>
                  <a:gd name="T6" fmla="*/ 2147483647 w 48"/>
                  <a:gd name="T7" fmla="*/ 2147483647 h 87"/>
                  <a:gd name="T8" fmla="*/ 2147483647 w 48"/>
                  <a:gd name="T9" fmla="*/ 2147483647 h 87"/>
                  <a:gd name="T10" fmla="*/ 0 w 48"/>
                  <a:gd name="T11" fmla="*/ 0 h 87"/>
                  <a:gd name="T12" fmla="*/ 0 60000 65536"/>
                  <a:gd name="T13" fmla="*/ 0 60000 65536"/>
                  <a:gd name="T14" fmla="*/ 0 60000 65536"/>
                  <a:gd name="T15" fmla="*/ 0 60000 65536"/>
                  <a:gd name="T16" fmla="*/ 0 60000 65536"/>
                  <a:gd name="T17" fmla="*/ 0 60000 65536"/>
                  <a:gd name="T18" fmla="*/ 0 w 48"/>
                  <a:gd name="T19" fmla="*/ 0 h 87"/>
                  <a:gd name="T20" fmla="*/ 48 w 48"/>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48" h="87">
                    <a:moveTo>
                      <a:pt x="0" y="0"/>
                    </a:moveTo>
                    <a:lnTo>
                      <a:pt x="48" y="31"/>
                    </a:lnTo>
                    <a:lnTo>
                      <a:pt x="41" y="87"/>
                    </a:lnTo>
                    <a:lnTo>
                      <a:pt x="32" y="70"/>
                    </a:lnTo>
                    <a:lnTo>
                      <a:pt x="7" y="17"/>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483" name="Line 2649"/>
              <p:cNvSpPr>
                <a:spLocks noChangeShapeType="1"/>
              </p:cNvSpPr>
              <p:nvPr/>
            </p:nvSpPr>
            <p:spPr bwMode="auto">
              <a:xfrm>
                <a:off x="3349626" y="781050"/>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84" name="Line 2650"/>
              <p:cNvSpPr>
                <a:spLocks noChangeShapeType="1"/>
              </p:cNvSpPr>
              <p:nvPr/>
            </p:nvSpPr>
            <p:spPr bwMode="auto">
              <a:xfrm flipV="1">
                <a:off x="3363913" y="719138"/>
                <a:ext cx="11113"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85" name="Line 2651"/>
              <p:cNvSpPr>
                <a:spLocks noChangeShapeType="1"/>
              </p:cNvSpPr>
              <p:nvPr/>
            </p:nvSpPr>
            <p:spPr bwMode="auto">
              <a:xfrm flipH="1" flipV="1">
                <a:off x="3298826" y="669925"/>
                <a:ext cx="76200"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86" name="Line 2652"/>
              <p:cNvSpPr>
                <a:spLocks noChangeShapeType="1"/>
              </p:cNvSpPr>
              <p:nvPr/>
            </p:nvSpPr>
            <p:spPr bwMode="auto">
              <a:xfrm>
                <a:off x="3298826" y="669925"/>
                <a:ext cx="111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87" name="Line 2653"/>
              <p:cNvSpPr>
                <a:spLocks noChangeShapeType="1"/>
              </p:cNvSpPr>
              <p:nvPr/>
            </p:nvSpPr>
            <p:spPr bwMode="auto">
              <a:xfrm>
                <a:off x="3309938" y="696913"/>
                <a:ext cx="39688"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88" name="Freeform 2654"/>
              <p:cNvSpPr>
                <a:spLocks/>
              </p:cNvSpPr>
              <p:nvPr/>
            </p:nvSpPr>
            <p:spPr bwMode="auto">
              <a:xfrm>
                <a:off x="3084513" y="782638"/>
                <a:ext cx="80963" cy="133350"/>
              </a:xfrm>
              <a:custGeom>
                <a:avLst/>
                <a:gdLst>
                  <a:gd name="T0" fmla="*/ 0 w 51"/>
                  <a:gd name="T1" fmla="*/ 0 h 84"/>
                  <a:gd name="T2" fmla="*/ 2147483647 w 51"/>
                  <a:gd name="T3" fmla="*/ 2147483647 h 84"/>
                  <a:gd name="T4" fmla="*/ 2147483647 w 51"/>
                  <a:gd name="T5" fmla="*/ 2147483647 h 84"/>
                  <a:gd name="T6" fmla="*/ 2147483647 w 51"/>
                  <a:gd name="T7" fmla="*/ 2147483647 h 84"/>
                  <a:gd name="T8" fmla="*/ 2147483647 w 51"/>
                  <a:gd name="T9" fmla="*/ 2147483647 h 84"/>
                  <a:gd name="T10" fmla="*/ 0 w 51"/>
                  <a:gd name="T11" fmla="*/ 0 h 84"/>
                  <a:gd name="T12" fmla="*/ 0 60000 65536"/>
                  <a:gd name="T13" fmla="*/ 0 60000 65536"/>
                  <a:gd name="T14" fmla="*/ 0 60000 65536"/>
                  <a:gd name="T15" fmla="*/ 0 60000 65536"/>
                  <a:gd name="T16" fmla="*/ 0 60000 65536"/>
                  <a:gd name="T17" fmla="*/ 0 60000 65536"/>
                  <a:gd name="T18" fmla="*/ 0 w 51"/>
                  <a:gd name="T19" fmla="*/ 0 h 84"/>
                  <a:gd name="T20" fmla="*/ 51 w 51"/>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1" h="84">
                    <a:moveTo>
                      <a:pt x="0" y="0"/>
                    </a:moveTo>
                    <a:lnTo>
                      <a:pt x="51" y="26"/>
                    </a:lnTo>
                    <a:lnTo>
                      <a:pt x="48" y="84"/>
                    </a:lnTo>
                    <a:lnTo>
                      <a:pt x="39" y="67"/>
                    </a:lnTo>
                    <a:lnTo>
                      <a:pt x="10" y="17"/>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489" name="Line 2655"/>
              <p:cNvSpPr>
                <a:spLocks noChangeShapeType="1"/>
              </p:cNvSpPr>
              <p:nvPr/>
            </p:nvSpPr>
            <p:spPr bwMode="auto">
              <a:xfrm>
                <a:off x="3146426" y="889000"/>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90" name="Line 2656"/>
              <p:cNvSpPr>
                <a:spLocks noChangeShapeType="1"/>
              </p:cNvSpPr>
              <p:nvPr/>
            </p:nvSpPr>
            <p:spPr bwMode="auto">
              <a:xfrm flipV="1">
                <a:off x="3160713" y="823913"/>
                <a:ext cx="47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91" name="Line 2657"/>
              <p:cNvSpPr>
                <a:spLocks noChangeShapeType="1"/>
              </p:cNvSpPr>
              <p:nvPr/>
            </p:nvSpPr>
            <p:spPr bwMode="auto">
              <a:xfrm flipH="1" flipV="1">
                <a:off x="3084513" y="782638"/>
                <a:ext cx="80963" cy="412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92" name="Line 2658"/>
              <p:cNvSpPr>
                <a:spLocks noChangeShapeType="1"/>
              </p:cNvSpPr>
              <p:nvPr/>
            </p:nvSpPr>
            <p:spPr bwMode="auto">
              <a:xfrm>
                <a:off x="3084513" y="782638"/>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93" name="Line 2659"/>
              <p:cNvSpPr>
                <a:spLocks noChangeShapeType="1"/>
              </p:cNvSpPr>
              <p:nvPr/>
            </p:nvSpPr>
            <p:spPr bwMode="auto">
              <a:xfrm>
                <a:off x="3100388" y="809625"/>
                <a:ext cx="46038"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94" name="Freeform 2660"/>
              <p:cNvSpPr>
                <a:spLocks/>
              </p:cNvSpPr>
              <p:nvPr/>
            </p:nvSpPr>
            <p:spPr bwMode="auto">
              <a:xfrm>
                <a:off x="2879726" y="914400"/>
                <a:ext cx="87313" cy="123825"/>
              </a:xfrm>
              <a:custGeom>
                <a:avLst/>
                <a:gdLst>
                  <a:gd name="T0" fmla="*/ 0 w 55"/>
                  <a:gd name="T1" fmla="*/ 0 h 78"/>
                  <a:gd name="T2" fmla="*/ 2147483647 w 55"/>
                  <a:gd name="T3" fmla="*/ 2147483647 h 78"/>
                  <a:gd name="T4" fmla="*/ 2147483647 w 55"/>
                  <a:gd name="T5" fmla="*/ 2147483647 h 78"/>
                  <a:gd name="T6" fmla="*/ 2147483647 w 55"/>
                  <a:gd name="T7" fmla="*/ 2147483647 h 78"/>
                  <a:gd name="T8" fmla="*/ 2147483647 w 55"/>
                  <a:gd name="T9" fmla="*/ 2147483647 h 78"/>
                  <a:gd name="T10" fmla="*/ 0 w 55"/>
                  <a:gd name="T11" fmla="*/ 0 h 78"/>
                  <a:gd name="T12" fmla="*/ 0 60000 65536"/>
                  <a:gd name="T13" fmla="*/ 0 60000 65536"/>
                  <a:gd name="T14" fmla="*/ 0 60000 65536"/>
                  <a:gd name="T15" fmla="*/ 0 60000 65536"/>
                  <a:gd name="T16" fmla="*/ 0 60000 65536"/>
                  <a:gd name="T17" fmla="*/ 0 60000 65536"/>
                  <a:gd name="T18" fmla="*/ 0 w 55"/>
                  <a:gd name="T19" fmla="*/ 0 h 78"/>
                  <a:gd name="T20" fmla="*/ 55 w 55"/>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55" h="78">
                    <a:moveTo>
                      <a:pt x="0" y="0"/>
                    </a:moveTo>
                    <a:lnTo>
                      <a:pt x="53" y="22"/>
                    </a:lnTo>
                    <a:lnTo>
                      <a:pt x="55" y="78"/>
                    </a:lnTo>
                    <a:lnTo>
                      <a:pt x="45" y="62"/>
                    </a:lnTo>
                    <a:lnTo>
                      <a:pt x="11" y="15"/>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495" name="Line 2661"/>
              <p:cNvSpPr>
                <a:spLocks noChangeShapeType="1"/>
              </p:cNvSpPr>
              <p:nvPr/>
            </p:nvSpPr>
            <p:spPr bwMode="auto">
              <a:xfrm>
                <a:off x="2951163" y="1012825"/>
                <a:ext cx="15875"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96" name="Line 2662"/>
              <p:cNvSpPr>
                <a:spLocks noChangeShapeType="1"/>
              </p:cNvSpPr>
              <p:nvPr/>
            </p:nvSpPr>
            <p:spPr bwMode="auto">
              <a:xfrm flipH="1" flipV="1">
                <a:off x="2963863" y="949325"/>
                <a:ext cx="3175"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97" name="Line 2663"/>
              <p:cNvSpPr>
                <a:spLocks noChangeShapeType="1"/>
              </p:cNvSpPr>
              <p:nvPr/>
            </p:nvSpPr>
            <p:spPr bwMode="auto">
              <a:xfrm flipH="1" flipV="1">
                <a:off x="2879726" y="914400"/>
                <a:ext cx="84138"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98" name="Line 2664"/>
              <p:cNvSpPr>
                <a:spLocks noChangeShapeType="1"/>
              </p:cNvSpPr>
              <p:nvPr/>
            </p:nvSpPr>
            <p:spPr bwMode="auto">
              <a:xfrm>
                <a:off x="2879726" y="914400"/>
                <a:ext cx="17463"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499" name="Line 2665"/>
              <p:cNvSpPr>
                <a:spLocks noChangeShapeType="1"/>
              </p:cNvSpPr>
              <p:nvPr/>
            </p:nvSpPr>
            <p:spPr bwMode="auto">
              <a:xfrm>
                <a:off x="2897188" y="938213"/>
                <a:ext cx="53975"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00" name="Freeform 2666"/>
              <p:cNvSpPr>
                <a:spLocks/>
              </p:cNvSpPr>
              <p:nvPr/>
            </p:nvSpPr>
            <p:spPr bwMode="auto">
              <a:xfrm>
                <a:off x="2687638" y="1058863"/>
                <a:ext cx="96838" cy="119063"/>
              </a:xfrm>
              <a:custGeom>
                <a:avLst/>
                <a:gdLst>
                  <a:gd name="T0" fmla="*/ 0 w 61"/>
                  <a:gd name="T1" fmla="*/ 0 h 75"/>
                  <a:gd name="T2" fmla="*/ 2147483647 w 61"/>
                  <a:gd name="T3" fmla="*/ 2147483647 h 75"/>
                  <a:gd name="T4" fmla="*/ 2147483647 w 61"/>
                  <a:gd name="T5" fmla="*/ 2147483647 h 75"/>
                  <a:gd name="T6" fmla="*/ 2147483647 w 61"/>
                  <a:gd name="T7" fmla="*/ 2147483647 h 75"/>
                  <a:gd name="T8" fmla="*/ 2147483647 w 61"/>
                  <a:gd name="T9" fmla="*/ 2147483647 h 75"/>
                  <a:gd name="T10" fmla="*/ 0 w 61"/>
                  <a:gd name="T11" fmla="*/ 0 h 75"/>
                  <a:gd name="T12" fmla="*/ 0 60000 65536"/>
                  <a:gd name="T13" fmla="*/ 0 60000 65536"/>
                  <a:gd name="T14" fmla="*/ 0 60000 65536"/>
                  <a:gd name="T15" fmla="*/ 0 60000 65536"/>
                  <a:gd name="T16" fmla="*/ 0 60000 65536"/>
                  <a:gd name="T17" fmla="*/ 0 60000 65536"/>
                  <a:gd name="T18" fmla="*/ 0 w 61"/>
                  <a:gd name="T19" fmla="*/ 0 h 75"/>
                  <a:gd name="T20" fmla="*/ 61 w 6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61" h="75">
                    <a:moveTo>
                      <a:pt x="0" y="0"/>
                    </a:moveTo>
                    <a:lnTo>
                      <a:pt x="55" y="19"/>
                    </a:lnTo>
                    <a:lnTo>
                      <a:pt x="61" y="75"/>
                    </a:lnTo>
                    <a:lnTo>
                      <a:pt x="49" y="60"/>
                    </a:lnTo>
                    <a:lnTo>
                      <a:pt x="13" y="16"/>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501" name="Line 2667"/>
              <p:cNvSpPr>
                <a:spLocks noChangeShapeType="1"/>
              </p:cNvSpPr>
              <p:nvPr/>
            </p:nvSpPr>
            <p:spPr bwMode="auto">
              <a:xfrm>
                <a:off x="2765426" y="1154113"/>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02" name="Line 2668"/>
              <p:cNvSpPr>
                <a:spLocks noChangeShapeType="1"/>
              </p:cNvSpPr>
              <p:nvPr/>
            </p:nvSpPr>
            <p:spPr bwMode="auto">
              <a:xfrm flipH="1" flipV="1">
                <a:off x="2774951" y="1089025"/>
                <a:ext cx="9525"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03" name="Line 2669"/>
              <p:cNvSpPr>
                <a:spLocks noChangeShapeType="1"/>
              </p:cNvSpPr>
              <p:nvPr/>
            </p:nvSpPr>
            <p:spPr bwMode="auto">
              <a:xfrm flipH="1" flipV="1">
                <a:off x="2687638" y="1058863"/>
                <a:ext cx="8731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04" name="Line 2670"/>
              <p:cNvSpPr>
                <a:spLocks noChangeShapeType="1"/>
              </p:cNvSpPr>
              <p:nvPr/>
            </p:nvSpPr>
            <p:spPr bwMode="auto">
              <a:xfrm>
                <a:off x="2687638" y="1058863"/>
                <a:ext cx="20638"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05" name="Line 2671"/>
              <p:cNvSpPr>
                <a:spLocks noChangeShapeType="1"/>
              </p:cNvSpPr>
              <p:nvPr/>
            </p:nvSpPr>
            <p:spPr bwMode="auto">
              <a:xfrm>
                <a:off x="2708276" y="1084263"/>
                <a:ext cx="57150"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06" name="Freeform 2672"/>
              <p:cNvSpPr>
                <a:spLocks/>
              </p:cNvSpPr>
              <p:nvPr/>
            </p:nvSpPr>
            <p:spPr bwMode="auto">
              <a:xfrm>
                <a:off x="2506663" y="1220788"/>
                <a:ext cx="107950" cy="111125"/>
              </a:xfrm>
              <a:custGeom>
                <a:avLst/>
                <a:gdLst>
                  <a:gd name="T0" fmla="*/ 0 w 68"/>
                  <a:gd name="T1" fmla="*/ 0 h 70"/>
                  <a:gd name="T2" fmla="*/ 2147483647 w 68"/>
                  <a:gd name="T3" fmla="*/ 2147483647 h 70"/>
                  <a:gd name="T4" fmla="*/ 2147483647 w 68"/>
                  <a:gd name="T5" fmla="*/ 2147483647 h 70"/>
                  <a:gd name="T6" fmla="*/ 2147483647 w 68"/>
                  <a:gd name="T7" fmla="*/ 2147483647 h 70"/>
                  <a:gd name="T8" fmla="*/ 2147483647 w 68"/>
                  <a:gd name="T9" fmla="*/ 2147483647 h 70"/>
                  <a:gd name="T10" fmla="*/ 0 w 68"/>
                  <a:gd name="T11" fmla="*/ 0 h 70"/>
                  <a:gd name="T12" fmla="*/ 0 60000 65536"/>
                  <a:gd name="T13" fmla="*/ 0 60000 65536"/>
                  <a:gd name="T14" fmla="*/ 0 60000 65536"/>
                  <a:gd name="T15" fmla="*/ 0 60000 65536"/>
                  <a:gd name="T16" fmla="*/ 0 60000 65536"/>
                  <a:gd name="T17" fmla="*/ 0 60000 65536"/>
                  <a:gd name="T18" fmla="*/ 0 w 68"/>
                  <a:gd name="T19" fmla="*/ 0 h 70"/>
                  <a:gd name="T20" fmla="*/ 68 w 68"/>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68" h="70">
                    <a:moveTo>
                      <a:pt x="0" y="0"/>
                    </a:moveTo>
                    <a:lnTo>
                      <a:pt x="56" y="13"/>
                    </a:lnTo>
                    <a:lnTo>
                      <a:pt x="68" y="70"/>
                    </a:lnTo>
                    <a:lnTo>
                      <a:pt x="53" y="55"/>
                    </a:lnTo>
                    <a:lnTo>
                      <a:pt x="14" y="15"/>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507" name="Line 2673"/>
              <p:cNvSpPr>
                <a:spLocks noChangeShapeType="1"/>
              </p:cNvSpPr>
              <p:nvPr/>
            </p:nvSpPr>
            <p:spPr bwMode="auto">
              <a:xfrm>
                <a:off x="2590801" y="1308100"/>
                <a:ext cx="23813"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08" name="Line 2674"/>
              <p:cNvSpPr>
                <a:spLocks noChangeShapeType="1"/>
              </p:cNvSpPr>
              <p:nvPr/>
            </p:nvSpPr>
            <p:spPr bwMode="auto">
              <a:xfrm flipH="1" flipV="1">
                <a:off x="2595563" y="1241425"/>
                <a:ext cx="1905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09" name="Line 2675"/>
              <p:cNvSpPr>
                <a:spLocks noChangeShapeType="1"/>
              </p:cNvSpPr>
              <p:nvPr/>
            </p:nvSpPr>
            <p:spPr bwMode="auto">
              <a:xfrm flipH="1" flipV="1">
                <a:off x="2506663" y="1220788"/>
                <a:ext cx="88900"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10" name="Line 2676"/>
              <p:cNvSpPr>
                <a:spLocks noChangeShapeType="1"/>
              </p:cNvSpPr>
              <p:nvPr/>
            </p:nvSpPr>
            <p:spPr bwMode="auto">
              <a:xfrm>
                <a:off x="2506663" y="1220788"/>
                <a:ext cx="22225"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11" name="Line 2677"/>
              <p:cNvSpPr>
                <a:spLocks noChangeShapeType="1"/>
              </p:cNvSpPr>
              <p:nvPr/>
            </p:nvSpPr>
            <p:spPr bwMode="auto">
              <a:xfrm>
                <a:off x="2528888" y="1244600"/>
                <a:ext cx="61913"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12" name="Freeform 2678"/>
              <p:cNvSpPr>
                <a:spLocks/>
              </p:cNvSpPr>
              <p:nvPr/>
            </p:nvSpPr>
            <p:spPr bwMode="auto">
              <a:xfrm>
                <a:off x="2339976" y="1398588"/>
                <a:ext cx="115888" cy="98425"/>
              </a:xfrm>
              <a:custGeom>
                <a:avLst/>
                <a:gdLst>
                  <a:gd name="T0" fmla="*/ 0 w 73"/>
                  <a:gd name="T1" fmla="*/ 0 h 62"/>
                  <a:gd name="T2" fmla="*/ 2147483647 w 73"/>
                  <a:gd name="T3" fmla="*/ 2147483647 h 62"/>
                  <a:gd name="T4" fmla="*/ 2147483647 w 73"/>
                  <a:gd name="T5" fmla="*/ 2147483647 h 62"/>
                  <a:gd name="T6" fmla="*/ 2147483647 w 73"/>
                  <a:gd name="T7" fmla="*/ 2147483647 h 62"/>
                  <a:gd name="T8" fmla="*/ 2147483647 w 73"/>
                  <a:gd name="T9" fmla="*/ 2147483647 h 62"/>
                  <a:gd name="T10" fmla="*/ 0 w 73"/>
                  <a:gd name="T11" fmla="*/ 0 h 62"/>
                  <a:gd name="T12" fmla="*/ 0 60000 65536"/>
                  <a:gd name="T13" fmla="*/ 0 60000 65536"/>
                  <a:gd name="T14" fmla="*/ 0 60000 65536"/>
                  <a:gd name="T15" fmla="*/ 0 60000 65536"/>
                  <a:gd name="T16" fmla="*/ 0 60000 65536"/>
                  <a:gd name="T17" fmla="*/ 0 60000 65536"/>
                  <a:gd name="T18" fmla="*/ 0 w 73"/>
                  <a:gd name="T19" fmla="*/ 0 h 62"/>
                  <a:gd name="T20" fmla="*/ 73 w 7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73" h="62">
                    <a:moveTo>
                      <a:pt x="0" y="0"/>
                    </a:moveTo>
                    <a:lnTo>
                      <a:pt x="58" y="9"/>
                    </a:lnTo>
                    <a:lnTo>
                      <a:pt x="73" y="62"/>
                    </a:lnTo>
                    <a:lnTo>
                      <a:pt x="59" y="51"/>
                    </a:lnTo>
                    <a:lnTo>
                      <a:pt x="16" y="13"/>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513" name="Line 2679"/>
              <p:cNvSpPr>
                <a:spLocks noChangeShapeType="1"/>
              </p:cNvSpPr>
              <p:nvPr/>
            </p:nvSpPr>
            <p:spPr bwMode="auto">
              <a:xfrm>
                <a:off x="2433638" y="1479550"/>
                <a:ext cx="22225"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14" name="Line 2680"/>
              <p:cNvSpPr>
                <a:spLocks noChangeShapeType="1"/>
              </p:cNvSpPr>
              <p:nvPr/>
            </p:nvSpPr>
            <p:spPr bwMode="auto">
              <a:xfrm flipH="1" flipV="1">
                <a:off x="2432051" y="1412875"/>
                <a:ext cx="23813"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15" name="Line 2681"/>
              <p:cNvSpPr>
                <a:spLocks noChangeShapeType="1"/>
              </p:cNvSpPr>
              <p:nvPr/>
            </p:nvSpPr>
            <p:spPr bwMode="auto">
              <a:xfrm flipH="1" flipV="1">
                <a:off x="2339976" y="1398588"/>
                <a:ext cx="92075"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16" name="Line 2682"/>
              <p:cNvSpPr>
                <a:spLocks noChangeShapeType="1"/>
              </p:cNvSpPr>
              <p:nvPr/>
            </p:nvSpPr>
            <p:spPr bwMode="auto">
              <a:xfrm>
                <a:off x="2339976" y="1398588"/>
                <a:ext cx="25400"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17" name="Line 2683"/>
              <p:cNvSpPr>
                <a:spLocks noChangeShapeType="1"/>
              </p:cNvSpPr>
              <p:nvPr/>
            </p:nvSpPr>
            <p:spPr bwMode="auto">
              <a:xfrm>
                <a:off x="2365376" y="1419225"/>
                <a:ext cx="68263"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18" name="Freeform 2684"/>
              <p:cNvSpPr>
                <a:spLocks/>
              </p:cNvSpPr>
              <p:nvPr/>
            </p:nvSpPr>
            <p:spPr bwMode="auto">
              <a:xfrm>
                <a:off x="4224338" y="403225"/>
                <a:ext cx="58738" cy="150813"/>
              </a:xfrm>
              <a:custGeom>
                <a:avLst/>
                <a:gdLst>
                  <a:gd name="T0" fmla="*/ 0 w 37"/>
                  <a:gd name="T1" fmla="*/ 0 h 95"/>
                  <a:gd name="T2" fmla="*/ 2147483647 w 37"/>
                  <a:gd name="T3" fmla="*/ 2147483647 h 95"/>
                  <a:gd name="T4" fmla="*/ 2147483647 w 37"/>
                  <a:gd name="T5" fmla="*/ 2147483647 h 95"/>
                  <a:gd name="T6" fmla="*/ 2147483647 w 37"/>
                  <a:gd name="T7" fmla="*/ 2147483647 h 95"/>
                  <a:gd name="T8" fmla="*/ 2147483647 w 37"/>
                  <a:gd name="T9" fmla="*/ 2147483647 h 95"/>
                  <a:gd name="T10" fmla="*/ 0 w 37"/>
                  <a:gd name="T11" fmla="*/ 0 h 95"/>
                  <a:gd name="T12" fmla="*/ 0 60000 65536"/>
                  <a:gd name="T13" fmla="*/ 0 60000 65536"/>
                  <a:gd name="T14" fmla="*/ 0 60000 65536"/>
                  <a:gd name="T15" fmla="*/ 0 60000 65536"/>
                  <a:gd name="T16" fmla="*/ 0 60000 65536"/>
                  <a:gd name="T17" fmla="*/ 0 60000 65536"/>
                  <a:gd name="T18" fmla="*/ 0 w 37"/>
                  <a:gd name="T19" fmla="*/ 0 h 95"/>
                  <a:gd name="T20" fmla="*/ 37 w 37"/>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7" h="95">
                    <a:moveTo>
                      <a:pt x="0" y="0"/>
                    </a:moveTo>
                    <a:lnTo>
                      <a:pt x="37" y="44"/>
                    </a:lnTo>
                    <a:lnTo>
                      <a:pt x="12" y="95"/>
                    </a:lnTo>
                    <a:lnTo>
                      <a:pt x="10" y="75"/>
                    </a:lnTo>
                    <a:lnTo>
                      <a:pt x="3"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519" name="Line 2685"/>
              <p:cNvSpPr>
                <a:spLocks noChangeShapeType="1"/>
              </p:cNvSpPr>
              <p:nvPr/>
            </p:nvSpPr>
            <p:spPr bwMode="auto">
              <a:xfrm>
                <a:off x="4240213" y="522288"/>
                <a:ext cx="317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20" name="Line 2686"/>
              <p:cNvSpPr>
                <a:spLocks noChangeShapeType="1"/>
              </p:cNvSpPr>
              <p:nvPr/>
            </p:nvSpPr>
            <p:spPr bwMode="auto">
              <a:xfrm flipV="1">
                <a:off x="4243388" y="473075"/>
                <a:ext cx="39688"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21" name="Line 2687"/>
              <p:cNvSpPr>
                <a:spLocks noChangeShapeType="1"/>
              </p:cNvSpPr>
              <p:nvPr/>
            </p:nvSpPr>
            <p:spPr bwMode="auto">
              <a:xfrm flipH="1" flipV="1">
                <a:off x="4224338" y="403225"/>
                <a:ext cx="58738"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22" name="Line 2688"/>
              <p:cNvSpPr>
                <a:spLocks noChangeShapeType="1"/>
              </p:cNvSpPr>
              <p:nvPr/>
            </p:nvSpPr>
            <p:spPr bwMode="auto">
              <a:xfrm>
                <a:off x="4224338" y="403225"/>
                <a:ext cx="476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23" name="Line 2689"/>
              <p:cNvSpPr>
                <a:spLocks noChangeShapeType="1"/>
              </p:cNvSpPr>
              <p:nvPr/>
            </p:nvSpPr>
            <p:spPr bwMode="auto">
              <a:xfrm>
                <a:off x="4229101" y="431800"/>
                <a:ext cx="11113"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24" name="Freeform 2690"/>
              <p:cNvSpPr>
                <a:spLocks/>
              </p:cNvSpPr>
              <p:nvPr/>
            </p:nvSpPr>
            <p:spPr bwMode="auto">
              <a:xfrm>
                <a:off x="2254251" y="1501775"/>
                <a:ext cx="120650" cy="93663"/>
              </a:xfrm>
              <a:custGeom>
                <a:avLst/>
                <a:gdLst>
                  <a:gd name="T0" fmla="*/ 0 w 76"/>
                  <a:gd name="T1" fmla="*/ 0 h 59"/>
                  <a:gd name="T2" fmla="*/ 2147483647 w 76"/>
                  <a:gd name="T3" fmla="*/ 2147483647 h 59"/>
                  <a:gd name="T4" fmla="*/ 2147483647 w 76"/>
                  <a:gd name="T5" fmla="*/ 2147483647 h 59"/>
                  <a:gd name="T6" fmla="*/ 2147483647 w 76"/>
                  <a:gd name="T7" fmla="*/ 2147483647 h 59"/>
                  <a:gd name="T8" fmla="*/ 2147483647 w 76"/>
                  <a:gd name="T9" fmla="*/ 2147483647 h 59"/>
                  <a:gd name="T10" fmla="*/ 0 w 76"/>
                  <a:gd name="T11" fmla="*/ 0 h 59"/>
                  <a:gd name="T12" fmla="*/ 0 60000 65536"/>
                  <a:gd name="T13" fmla="*/ 0 60000 65536"/>
                  <a:gd name="T14" fmla="*/ 0 60000 65536"/>
                  <a:gd name="T15" fmla="*/ 0 60000 65536"/>
                  <a:gd name="T16" fmla="*/ 0 60000 65536"/>
                  <a:gd name="T17" fmla="*/ 0 60000 65536"/>
                  <a:gd name="T18" fmla="*/ 0 w 76"/>
                  <a:gd name="T19" fmla="*/ 0 h 59"/>
                  <a:gd name="T20" fmla="*/ 76 w 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76" h="59">
                    <a:moveTo>
                      <a:pt x="0" y="0"/>
                    </a:moveTo>
                    <a:lnTo>
                      <a:pt x="58" y="5"/>
                    </a:lnTo>
                    <a:lnTo>
                      <a:pt x="76" y="59"/>
                    </a:lnTo>
                    <a:lnTo>
                      <a:pt x="61" y="47"/>
                    </a:lnTo>
                    <a:lnTo>
                      <a:pt x="16" y="12"/>
                    </a:lnTo>
                    <a:lnTo>
                      <a:pt x="0"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525" name="Line 2691"/>
              <p:cNvSpPr>
                <a:spLocks noChangeShapeType="1"/>
              </p:cNvSpPr>
              <p:nvPr/>
            </p:nvSpPr>
            <p:spPr bwMode="auto">
              <a:xfrm>
                <a:off x="2351088" y="1576388"/>
                <a:ext cx="23813"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26" name="Line 2692"/>
              <p:cNvSpPr>
                <a:spLocks noChangeShapeType="1"/>
              </p:cNvSpPr>
              <p:nvPr/>
            </p:nvSpPr>
            <p:spPr bwMode="auto">
              <a:xfrm flipH="1" flipV="1">
                <a:off x="2346326" y="1509713"/>
                <a:ext cx="28575"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27" name="Line 2693"/>
              <p:cNvSpPr>
                <a:spLocks noChangeShapeType="1"/>
              </p:cNvSpPr>
              <p:nvPr/>
            </p:nvSpPr>
            <p:spPr bwMode="auto">
              <a:xfrm flipH="1" flipV="1">
                <a:off x="2254251" y="1501775"/>
                <a:ext cx="920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28" name="Line 2694"/>
              <p:cNvSpPr>
                <a:spLocks noChangeShapeType="1"/>
              </p:cNvSpPr>
              <p:nvPr/>
            </p:nvSpPr>
            <p:spPr bwMode="auto">
              <a:xfrm>
                <a:off x="2254251" y="1501775"/>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29" name="Line 2695"/>
              <p:cNvSpPr>
                <a:spLocks noChangeShapeType="1"/>
              </p:cNvSpPr>
              <p:nvPr/>
            </p:nvSpPr>
            <p:spPr bwMode="auto">
              <a:xfrm>
                <a:off x="2279651" y="1520825"/>
                <a:ext cx="71438"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30" name="Freeform 2696"/>
              <p:cNvSpPr>
                <a:spLocks/>
              </p:cNvSpPr>
              <p:nvPr/>
            </p:nvSpPr>
            <p:spPr bwMode="auto">
              <a:xfrm>
                <a:off x="3162301" y="5803900"/>
                <a:ext cx="79375" cy="134938"/>
              </a:xfrm>
              <a:custGeom>
                <a:avLst/>
                <a:gdLst>
                  <a:gd name="T0" fmla="*/ 2147483647 w 50"/>
                  <a:gd name="T1" fmla="*/ 0 h 85"/>
                  <a:gd name="T2" fmla="*/ 2147483647 w 50"/>
                  <a:gd name="T3" fmla="*/ 2147483647 h 85"/>
                  <a:gd name="T4" fmla="*/ 2147483647 w 50"/>
                  <a:gd name="T5" fmla="*/ 2147483647 h 85"/>
                  <a:gd name="T6" fmla="*/ 2147483647 w 50"/>
                  <a:gd name="T7" fmla="*/ 2147483647 h 85"/>
                  <a:gd name="T8" fmla="*/ 0 w 50"/>
                  <a:gd name="T9" fmla="*/ 2147483647 h 85"/>
                  <a:gd name="T10" fmla="*/ 2147483647 w 50"/>
                  <a:gd name="T11" fmla="*/ 0 h 85"/>
                  <a:gd name="T12" fmla="*/ 0 60000 65536"/>
                  <a:gd name="T13" fmla="*/ 0 60000 65536"/>
                  <a:gd name="T14" fmla="*/ 0 60000 65536"/>
                  <a:gd name="T15" fmla="*/ 0 60000 65536"/>
                  <a:gd name="T16" fmla="*/ 0 60000 65536"/>
                  <a:gd name="T17" fmla="*/ 0 60000 65536"/>
                  <a:gd name="T18" fmla="*/ 0 w 50"/>
                  <a:gd name="T19" fmla="*/ 0 h 85"/>
                  <a:gd name="T20" fmla="*/ 50 w 50"/>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50" h="85">
                    <a:moveTo>
                      <a:pt x="50" y="0"/>
                    </a:moveTo>
                    <a:lnTo>
                      <a:pt x="41" y="17"/>
                    </a:lnTo>
                    <a:lnTo>
                      <a:pt x="14" y="68"/>
                    </a:lnTo>
                    <a:lnTo>
                      <a:pt x="4" y="85"/>
                    </a:lnTo>
                    <a:lnTo>
                      <a:pt x="0" y="27"/>
                    </a:lnTo>
                    <a:lnTo>
                      <a:pt x="50"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531" name="Line 2697"/>
              <p:cNvSpPr>
                <a:spLocks noChangeShapeType="1"/>
              </p:cNvSpPr>
              <p:nvPr/>
            </p:nvSpPr>
            <p:spPr bwMode="auto">
              <a:xfrm flipV="1">
                <a:off x="3227388" y="5803900"/>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32" name="Line 2698"/>
              <p:cNvSpPr>
                <a:spLocks noChangeShapeType="1"/>
              </p:cNvSpPr>
              <p:nvPr/>
            </p:nvSpPr>
            <p:spPr bwMode="auto">
              <a:xfrm flipH="1">
                <a:off x="3162301" y="5803900"/>
                <a:ext cx="79375" cy="428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33" name="Line 2699"/>
              <p:cNvSpPr>
                <a:spLocks noChangeShapeType="1"/>
              </p:cNvSpPr>
              <p:nvPr/>
            </p:nvSpPr>
            <p:spPr bwMode="auto">
              <a:xfrm>
                <a:off x="3162301" y="5846763"/>
                <a:ext cx="635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34" name="Line 2700"/>
              <p:cNvSpPr>
                <a:spLocks noChangeShapeType="1"/>
              </p:cNvSpPr>
              <p:nvPr/>
            </p:nvSpPr>
            <p:spPr bwMode="auto">
              <a:xfrm flipV="1">
                <a:off x="3168651" y="5911850"/>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35" name="Line 2701"/>
              <p:cNvSpPr>
                <a:spLocks noChangeShapeType="1"/>
              </p:cNvSpPr>
              <p:nvPr/>
            </p:nvSpPr>
            <p:spPr bwMode="auto">
              <a:xfrm flipV="1">
                <a:off x="3184526" y="5830888"/>
                <a:ext cx="4286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36" name="Freeform 2702"/>
              <p:cNvSpPr>
                <a:spLocks/>
              </p:cNvSpPr>
              <p:nvPr/>
            </p:nvSpPr>
            <p:spPr bwMode="auto">
              <a:xfrm>
                <a:off x="2751138" y="5546725"/>
                <a:ext cx="93663" cy="119063"/>
              </a:xfrm>
              <a:custGeom>
                <a:avLst/>
                <a:gdLst>
                  <a:gd name="T0" fmla="*/ 2147483647 w 59"/>
                  <a:gd name="T1" fmla="*/ 0 h 75"/>
                  <a:gd name="T2" fmla="*/ 2147483647 w 59"/>
                  <a:gd name="T3" fmla="*/ 2147483647 h 75"/>
                  <a:gd name="T4" fmla="*/ 2147483647 w 59"/>
                  <a:gd name="T5" fmla="*/ 2147483647 h 75"/>
                  <a:gd name="T6" fmla="*/ 0 w 59"/>
                  <a:gd name="T7" fmla="*/ 2147483647 h 75"/>
                  <a:gd name="T8" fmla="*/ 2147483647 w 59"/>
                  <a:gd name="T9" fmla="*/ 2147483647 h 75"/>
                  <a:gd name="T10" fmla="*/ 2147483647 w 59"/>
                  <a:gd name="T11" fmla="*/ 0 h 75"/>
                  <a:gd name="T12" fmla="*/ 0 60000 65536"/>
                  <a:gd name="T13" fmla="*/ 0 60000 65536"/>
                  <a:gd name="T14" fmla="*/ 0 60000 65536"/>
                  <a:gd name="T15" fmla="*/ 0 60000 65536"/>
                  <a:gd name="T16" fmla="*/ 0 60000 65536"/>
                  <a:gd name="T17" fmla="*/ 0 60000 65536"/>
                  <a:gd name="T18" fmla="*/ 0 w 59"/>
                  <a:gd name="T19" fmla="*/ 0 h 75"/>
                  <a:gd name="T20" fmla="*/ 59 w 5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59" h="75">
                    <a:moveTo>
                      <a:pt x="59" y="0"/>
                    </a:moveTo>
                    <a:lnTo>
                      <a:pt x="47" y="14"/>
                    </a:lnTo>
                    <a:lnTo>
                      <a:pt x="12" y="60"/>
                    </a:lnTo>
                    <a:lnTo>
                      <a:pt x="0" y="75"/>
                    </a:lnTo>
                    <a:lnTo>
                      <a:pt x="7" y="18"/>
                    </a:lnTo>
                    <a:lnTo>
                      <a:pt x="59"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537" name="Line 2703"/>
              <p:cNvSpPr>
                <a:spLocks noChangeShapeType="1"/>
              </p:cNvSpPr>
              <p:nvPr/>
            </p:nvSpPr>
            <p:spPr bwMode="auto">
              <a:xfrm flipV="1">
                <a:off x="2825751" y="5546725"/>
                <a:ext cx="19050"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38" name="Line 2704"/>
              <p:cNvSpPr>
                <a:spLocks noChangeShapeType="1"/>
              </p:cNvSpPr>
              <p:nvPr/>
            </p:nvSpPr>
            <p:spPr bwMode="auto">
              <a:xfrm flipH="1">
                <a:off x="2762251" y="5546725"/>
                <a:ext cx="8255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39" name="Line 2705"/>
              <p:cNvSpPr>
                <a:spLocks noChangeShapeType="1"/>
              </p:cNvSpPr>
              <p:nvPr/>
            </p:nvSpPr>
            <p:spPr bwMode="auto">
              <a:xfrm flipH="1">
                <a:off x="2751138" y="5575300"/>
                <a:ext cx="11113"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40" name="Line 2706"/>
              <p:cNvSpPr>
                <a:spLocks noChangeShapeType="1"/>
              </p:cNvSpPr>
              <p:nvPr/>
            </p:nvSpPr>
            <p:spPr bwMode="auto">
              <a:xfrm flipV="1">
                <a:off x="2751138" y="5641975"/>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41" name="Line 2707"/>
              <p:cNvSpPr>
                <a:spLocks noChangeShapeType="1"/>
              </p:cNvSpPr>
              <p:nvPr/>
            </p:nvSpPr>
            <p:spPr bwMode="auto">
              <a:xfrm flipV="1">
                <a:off x="2770188" y="5568950"/>
                <a:ext cx="55563"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42" name="Freeform 2708"/>
              <p:cNvSpPr>
                <a:spLocks/>
              </p:cNvSpPr>
              <p:nvPr/>
            </p:nvSpPr>
            <p:spPr bwMode="auto">
              <a:xfrm>
                <a:off x="3838576" y="6059488"/>
                <a:ext cx="63500" cy="147638"/>
              </a:xfrm>
              <a:custGeom>
                <a:avLst/>
                <a:gdLst>
                  <a:gd name="T0" fmla="*/ 2147483647 w 40"/>
                  <a:gd name="T1" fmla="*/ 0 h 93"/>
                  <a:gd name="T2" fmla="*/ 2147483647 w 40"/>
                  <a:gd name="T3" fmla="*/ 2147483647 h 93"/>
                  <a:gd name="T4" fmla="*/ 2147483647 w 40"/>
                  <a:gd name="T5" fmla="*/ 2147483647 h 93"/>
                  <a:gd name="T6" fmla="*/ 2147483647 w 40"/>
                  <a:gd name="T7" fmla="*/ 2147483647 h 93"/>
                  <a:gd name="T8" fmla="*/ 0 w 40"/>
                  <a:gd name="T9" fmla="*/ 2147483647 h 93"/>
                  <a:gd name="T10" fmla="*/ 2147483647 w 40"/>
                  <a:gd name="T11" fmla="*/ 0 h 93"/>
                  <a:gd name="T12" fmla="*/ 0 60000 65536"/>
                  <a:gd name="T13" fmla="*/ 0 60000 65536"/>
                  <a:gd name="T14" fmla="*/ 0 60000 65536"/>
                  <a:gd name="T15" fmla="*/ 0 60000 65536"/>
                  <a:gd name="T16" fmla="*/ 0 60000 65536"/>
                  <a:gd name="T17" fmla="*/ 0 60000 65536"/>
                  <a:gd name="T18" fmla="*/ 0 w 40"/>
                  <a:gd name="T19" fmla="*/ 0 h 93"/>
                  <a:gd name="T20" fmla="*/ 40 w 4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0" h="93">
                    <a:moveTo>
                      <a:pt x="40" y="0"/>
                    </a:moveTo>
                    <a:lnTo>
                      <a:pt x="35" y="18"/>
                    </a:lnTo>
                    <a:lnTo>
                      <a:pt x="22" y="75"/>
                    </a:lnTo>
                    <a:lnTo>
                      <a:pt x="17" y="93"/>
                    </a:lnTo>
                    <a:lnTo>
                      <a:pt x="0" y="39"/>
                    </a:lnTo>
                    <a:lnTo>
                      <a:pt x="40"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543" name="Line 2709"/>
              <p:cNvSpPr>
                <a:spLocks noChangeShapeType="1"/>
              </p:cNvSpPr>
              <p:nvPr/>
            </p:nvSpPr>
            <p:spPr bwMode="auto">
              <a:xfrm flipV="1">
                <a:off x="3894138" y="6059488"/>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44" name="Line 2710"/>
              <p:cNvSpPr>
                <a:spLocks noChangeShapeType="1"/>
              </p:cNvSpPr>
              <p:nvPr/>
            </p:nvSpPr>
            <p:spPr bwMode="auto">
              <a:xfrm flipH="1">
                <a:off x="3838576" y="6059488"/>
                <a:ext cx="63500"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45" name="Line 2711"/>
              <p:cNvSpPr>
                <a:spLocks noChangeShapeType="1"/>
              </p:cNvSpPr>
              <p:nvPr/>
            </p:nvSpPr>
            <p:spPr bwMode="auto">
              <a:xfrm>
                <a:off x="3838576" y="6121400"/>
                <a:ext cx="26988"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46" name="Line 2712"/>
              <p:cNvSpPr>
                <a:spLocks noChangeShapeType="1"/>
              </p:cNvSpPr>
              <p:nvPr/>
            </p:nvSpPr>
            <p:spPr bwMode="auto">
              <a:xfrm flipV="1">
                <a:off x="3865563" y="6178550"/>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47" name="Line 2713"/>
              <p:cNvSpPr>
                <a:spLocks noChangeShapeType="1"/>
              </p:cNvSpPr>
              <p:nvPr/>
            </p:nvSpPr>
            <p:spPr bwMode="auto">
              <a:xfrm flipV="1">
                <a:off x="3873501" y="6088063"/>
                <a:ext cx="2063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48" name="Freeform 2714"/>
              <p:cNvSpPr>
                <a:spLocks/>
              </p:cNvSpPr>
              <p:nvPr/>
            </p:nvSpPr>
            <p:spPr bwMode="auto">
              <a:xfrm>
                <a:off x="7289801" y="2616200"/>
                <a:ext cx="147638" cy="63500"/>
              </a:xfrm>
              <a:custGeom>
                <a:avLst/>
                <a:gdLst>
                  <a:gd name="T0" fmla="*/ 2147483647 w 93"/>
                  <a:gd name="T1" fmla="*/ 0 h 40"/>
                  <a:gd name="T2" fmla="*/ 2147483647 w 93"/>
                  <a:gd name="T3" fmla="*/ 2147483647 h 40"/>
                  <a:gd name="T4" fmla="*/ 0 w 93"/>
                  <a:gd name="T5" fmla="*/ 2147483647 h 40"/>
                  <a:gd name="T6" fmla="*/ 2147483647 w 93"/>
                  <a:gd name="T7" fmla="*/ 2147483647 h 40"/>
                  <a:gd name="T8" fmla="*/ 2147483647 w 93"/>
                  <a:gd name="T9" fmla="*/ 2147483647 h 40"/>
                  <a:gd name="T10" fmla="*/ 2147483647 w 93"/>
                  <a:gd name="T11" fmla="*/ 0 h 40"/>
                  <a:gd name="T12" fmla="*/ 0 60000 65536"/>
                  <a:gd name="T13" fmla="*/ 0 60000 65536"/>
                  <a:gd name="T14" fmla="*/ 0 60000 65536"/>
                  <a:gd name="T15" fmla="*/ 0 60000 65536"/>
                  <a:gd name="T16" fmla="*/ 0 60000 65536"/>
                  <a:gd name="T17" fmla="*/ 0 60000 65536"/>
                  <a:gd name="T18" fmla="*/ 0 w 93"/>
                  <a:gd name="T19" fmla="*/ 0 h 40"/>
                  <a:gd name="T20" fmla="*/ 93 w 9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3" h="40">
                    <a:moveTo>
                      <a:pt x="93" y="0"/>
                    </a:moveTo>
                    <a:lnTo>
                      <a:pt x="54" y="40"/>
                    </a:lnTo>
                    <a:lnTo>
                      <a:pt x="0" y="23"/>
                    </a:lnTo>
                    <a:lnTo>
                      <a:pt x="19" y="18"/>
                    </a:lnTo>
                    <a:lnTo>
                      <a:pt x="75" y="4"/>
                    </a:lnTo>
                    <a:lnTo>
                      <a:pt x="93"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549" name="Line 2715"/>
              <p:cNvSpPr>
                <a:spLocks noChangeShapeType="1"/>
              </p:cNvSpPr>
              <p:nvPr/>
            </p:nvSpPr>
            <p:spPr bwMode="auto">
              <a:xfrm flipH="1">
                <a:off x="7289801" y="2644775"/>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50" name="Line 2716"/>
              <p:cNvSpPr>
                <a:spLocks noChangeShapeType="1"/>
              </p:cNvSpPr>
              <p:nvPr/>
            </p:nvSpPr>
            <p:spPr bwMode="auto">
              <a:xfrm>
                <a:off x="7289801" y="2652713"/>
                <a:ext cx="8572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51" name="Line 2717"/>
              <p:cNvSpPr>
                <a:spLocks noChangeShapeType="1"/>
              </p:cNvSpPr>
              <p:nvPr/>
            </p:nvSpPr>
            <p:spPr bwMode="auto">
              <a:xfrm flipV="1">
                <a:off x="7375526" y="2616200"/>
                <a:ext cx="61913"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52" name="Line 2718"/>
              <p:cNvSpPr>
                <a:spLocks noChangeShapeType="1"/>
              </p:cNvSpPr>
              <p:nvPr/>
            </p:nvSpPr>
            <p:spPr bwMode="auto">
              <a:xfrm flipH="1">
                <a:off x="7408863" y="2616200"/>
                <a:ext cx="285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53" name="Line 2719"/>
              <p:cNvSpPr>
                <a:spLocks noChangeShapeType="1"/>
              </p:cNvSpPr>
              <p:nvPr/>
            </p:nvSpPr>
            <p:spPr bwMode="auto">
              <a:xfrm flipH="1">
                <a:off x="7319963" y="2622550"/>
                <a:ext cx="88900"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54" name="Freeform 2720"/>
              <p:cNvSpPr>
                <a:spLocks/>
              </p:cNvSpPr>
              <p:nvPr/>
            </p:nvSpPr>
            <p:spPr bwMode="auto">
              <a:xfrm>
                <a:off x="1949451" y="1966913"/>
                <a:ext cx="134938" cy="77788"/>
              </a:xfrm>
              <a:custGeom>
                <a:avLst/>
                <a:gdLst>
                  <a:gd name="T0" fmla="*/ 2147483647 w 85"/>
                  <a:gd name="T1" fmla="*/ 0 h 49"/>
                  <a:gd name="T2" fmla="*/ 2147483647 w 85"/>
                  <a:gd name="T3" fmla="*/ 2147483647 h 49"/>
                  <a:gd name="T4" fmla="*/ 2147483647 w 85"/>
                  <a:gd name="T5" fmla="*/ 2147483647 h 49"/>
                  <a:gd name="T6" fmla="*/ 2147483647 w 85"/>
                  <a:gd name="T7" fmla="*/ 2147483647 h 49"/>
                  <a:gd name="T8" fmla="*/ 0 w 85"/>
                  <a:gd name="T9" fmla="*/ 2147483647 h 49"/>
                  <a:gd name="T10" fmla="*/ 2147483647 w 85"/>
                  <a:gd name="T11" fmla="*/ 0 h 49"/>
                  <a:gd name="T12" fmla="*/ 0 60000 65536"/>
                  <a:gd name="T13" fmla="*/ 0 60000 65536"/>
                  <a:gd name="T14" fmla="*/ 0 60000 65536"/>
                  <a:gd name="T15" fmla="*/ 0 60000 65536"/>
                  <a:gd name="T16" fmla="*/ 0 60000 65536"/>
                  <a:gd name="T17" fmla="*/ 0 60000 65536"/>
                  <a:gd name="T18" fmla="*/ 0 w 85"/>
                  <a:gd name="T19" fmla="*/ 0 h 49"/>
                  <a:gd name="T20" fmla="*/ 85 w 8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5" h="49">
                    <a:moveTo>
                      <a:pt x="56" y="0"/>
                    </a:moveTo>
                    <a:lnTo>
                      <a:pt x="85" y="49"/>
                    </a:lnTo>
                    <a:lnTo>
                      <a:pt x="68" y="40"/>
                    </a:lnTo>
                    <a:lnTo>
                      <a:pt x="17" y="13"/>
                    </a:lnTo>
                    <a:lnTo>
                      <a:pt x="0" y="4"/>
                    </a:lnTo>
                    <a:lnTo>
                      <a:pt x="56"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555" name="Line 2721"/>
              <p:cNvSpPr>
                <a:spLocks noChangeShapeType="1"/>
              </p:cNvSpPr>
              <p:nvPr/>
            </p:nvSpPr>
            <p:spPr bwMode="auto">
              <a:xfrm>
                <a:off x="2057401" y="2030413"/>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56" name="Line 2722"/>
              <p:cNvSpPr>
                <a:spLocks noChangeShapeType="1"/>
              </p:cNvSpPr>
              <p:nvPr/>
            </p:nvSpPr>
            <p:spPr bwMode="auto">
              <a:xfrm flipH="1" flipV="1">
                <a:off x="2038351" y="1966913"/>
                <a:ext cx="46038"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57" name="Line 2723"/>
              <p:cNvSpPr>
                <a:spLocks noChangeShapeType="1"/>
              </p:cNvSpPr>
              <p:nvPr/>
            </p:nvSpPr>
            <p:spPr bwMode="auto">
              <a:xfrm flipH="1">
                <a:off x="1949451" y="1966913"/>
                <a:ext cx="88900"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58" name="Line 2724"/>
              <p:cNvSpPr>
                <a:spLocks noChangeShapeType="1"/>
              </p:cNvSpPr>
              <p:nvPr/>
            </p:nvSpPr>
            <p:spPr bwMode="auto">
              <a:xfrm>
                <a:off x="1949451" y="1973263"/>
                <a:ext cx="269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59" name="Line 2725"/>
              <p:cNvSpPr>
                <a:spLocks noChangeShapeType="1"/>
              </p:cNvSpPr>
              <p:nvPr/>
            </p:nvSpPr>
            <p:spPr bwMode="auto">
              <a:xfrm>
                <a:off x="1976438" y="1987550"/>
                <a:ext cx="80963" cy="428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60" name="Freeform 2726"/>
              <p:cNvSpPr>
                <a:spLocks/>
              </p:cNvSpPr>
              <p:nvPr/>
            </p:nvSpPr>
            <p:spPr bwMode="auto">
              <a:xfrm>
                <a:off x="2065338" y="1770063"/>
                <a:ext cx="128588" cy="80963"/>
              </a:xfrm>
              <a:custGeom>
                <a:avLst/>
                <a:gdLst>
                  <a:gd name="T0" fmla="*/ 0 w 81"/>
                  <a:gd name="T1" fmla="*/ 0 h 51"/>
                  <a:gd name="T2" fmla="*/ 2147483647 w 81"/>
                  <a:gd name="T3" fmla="*/ 0 h 51"/>
                  <a:gd name="T4" fmla="*/ 2147483647 w 81"/>
                  <a:gd name="T5" fmla="*/ 2147483647 h 51"/>
                  <a:gd name="T6" fmla="*/ 2147483647 w 81"/>
                  <a:gd name="T7" fmla="*/ 2147483647 h 51"/>
                  <a:gd name="T8" fmla="*/ 2147483647 w 81"/>
                  <a:gd name="T9" fmla="*/ 2147483647 h 51"/>
                  <a:gd name="T10" fmla="*/ 0 w 81"/>
                  <a:gd name="T11" fmla="*/ 0 h 51"/>
                  <a:gd name="T12" fmla="*/ 0 60000 65536"/>
                  <a:gd name="T13" fmla="*/ 0 60000 65536"/>
                  <a:gd name="T14" fmla="*/ 0 60000 65536"/>
                  <a:gd name="T15" fmla="*/ 0 60000 65536"/>
                  <a:gd name="T16" fmla="*/ 0 60000 65536"/>
                  <a:gd name="T17" fmla="*/ 0 60000 65536"/>
                  <a:gd name="T18" fmla="*/ 0 w 81"/>
                  <a:gd name="T19" fmla="*/ 0 h 51"/>
                  <a:gd name="T20" fmla="*/ 81 w 81"/>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1" h="51">
                    <a:moveTo>
                      <a:pt x="0" y="0"/>
                    </a:moveTo>
                    <a:lnTo>
                      <a:pt x="58" y="0"/>
                    </a:lnTo>
                    <a:lnTo>
                      <a:pt x="81" y="51"/>
                    </a:lnTo>
                    <a:lnTo>
                      <a:pt x="66" y="41"/>
                    </a:lnTo>
                    <a:lnTo>
                      <a:pt x="17" y="10"/>
                    </a:lnTo>
                    <a:lnTo>
                      <a:pt x="0"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561" name="Line 2727"/>
              <p:cNvSpPr>
                <a:spLocks noChangeShapeType="1"/>
              </p:cNvSpPr>
              <p:nvPr/>
            </p:nvSpPr>
            <p:spPr bwMode="auto">
              <a:xfrm>
                <a:off x="2170113" y="1835150"/>
                <a:ext cx="23813"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62" name="Line 2728"/>
              <p:cNvSpPr>
                <a:spLocks noChangeShapeType="1"/>
              </p:cNvSpPr>
              <p:nvPr/>
            </p:nvSpPr>
            <p:spPr bwMode="auto">
              <a:xfrm flipH="1" flipV="1">
                <a:off x="2157413" y="1770063"/>
                <a:ext cx="3651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63" name="Line 2729"/>
              <p:cNvSpPr>
                <a:spLocks noChangeShapeType="1"/>
              </p:cNvSpPr>
              <p:nvPr/>
            </p:nvSpPr>
            <p:spPr bwMode="auto">
              <a:xfrm flipH="1">
                <a:off x="2065338" y="1770063"/>
                <a:ext cx="92075"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64" name="Line 2730"/>
              <p:cNvSpPr>
                <a:spLocks noChangeShapeType="1"/>
              </p:cNvSpPr>
              <p:nvPr/>
            </p:nvSpPr>
            <p:spPr bwMode="auto">
              <a:xfrm>
                <a:off x="2065338" y="1770063"/>
                <a:ext cx="26988"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65" name="Line 2731"/>
              <p:cNvSpPr>
                <a:spLocks noChangeShapeType="1"/>
              </p:cNvSpPr>
              <p:nvPr/>
            </p:nvSpPr>
            <p:spPr bwMode="auto">
              <a:xfrm>
                <a:off x="2092326" y="1785938"/>
                <a:ext cx="77788" cy="492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66" name="Freeform 2732"/>
              <p:cNvSpPr>
                <a:spLocks/>
              </p:cNvSpPr>
              <p:nvPr/>
            </p:nvSpPr>
            <p:spPr bwMode="auto">
              <a:xfrm>
                <a:off x="2198688" y="1576388"/>
                <a:ext cx="122238" cy="88900"/>
              </a:xfrm>
              <a:custGeom>
                <a:avLst/>
                <a:gdLst>
                  <a:gd name="T0" fmla="*/ 0 w 77"/>
                  <a:gd name="T1" fmla="*/ 0 h 56"/>
                  <a:gd name="T2" fmla="*/ 2147483647 w 77"/>
                  <a:gd name="T3" fmla="*/ 2147483647 h 56"/>
                  <a:gd name="T4" fmla="*/ 2147483647 w 77"/>
                  <a:gd name="T5" fmla="*/ 2147483647 h 56"/>
                  <a:gd name="T6" fmla="*/ 2147483647 w 77"/>
                  <a:gd name="T7" fmla="*/ 2147483647 h 56"/>
                  <a:gd name="T8" fmla="*/ 2147483647 w 77"/>
                  <a:gd name="T9" fmla="*/ 2147483647 h 56"/>
                  <a:gd name="T10" fmla="*/ 0 w 77"/>
                  <a:gd name="T11" fmla="*/ 0 h 56"/>
                  <a:gd name="T12" fmla="*/ 0 60000 65536"/>
                  <a:gd name="T13" fmla="*/ 0 60000 65536"/>
                  <a:gd name="T14" fmla="*/ 0 60000 65536"/>
                  <a:gd name="T15" fmla="*/ 0 60000 65536"/>
                  <a:gd name="T16" fmla="*/ 0 60000 65536"/>
                  <a:gd name="T17" fmla="*/ 0 60000 65536"/>
                  <a:gd name="T18" fmla="*/ 0 w 77"/>
                  <a:gd name="T19" fmla="*/ 0 h 56"/>
                  <a:gd name="T20" fmla="*/ 77 w 7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7" h="56">
                    <a:moveTo>
                      <a:pt x="0" y="0"/>
                    </a:moveTo>
                    <a:lnTo>
                      <a:pt x="56" y="4"/>
                    </a:lnTo>
                    <a:lnTo>
                      <a:pt x="77" y="56"/>
                    </a:lnTo>
                    <a:lnTo>
                      <a:pt x="62" y="46"/>
                    </a:lnTo>
                    <a:lnTo>
                      <a:pt x="16" y="11"/>
                    </a:lnTo>
                    <a:lnTo>
                      <a:pt x="0"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567" name="Line 2733"/>
              <p:cNvSpPr>
                <a:spLocks noChangeShapeType="1"/>
              </p:cNvSpPr>
              <p:nvPr/>
            </p:nvSpPr>
            <p:spPr bwMode="auto">
              <a:xfrm>
                <a:off x="2297113" y="1649413"/>
                <a:ext cx="23813"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68" name="Line 2734"/>
              <p:cNvSpPr>
                <a:spLocks noChangeShapeType="1"/>
              </p:cNvSpPr>
              <p:nvPr/>
            </p:nvSpPr>
            <p:spPr bwMode="auto">
              <a:xfrm flipH="1" flipV="1">
                <a:off x="2287588" y="1582738"/>
                <a:ext cx="33338"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69" name="Line 2735"/>
              <p:cNvSpPr>
                <a:spLocks noChangeShapeType="1"/>
              </p:cNvSpPr>
              <p:nvPr/>
            </p:nvSpPr>
            <p:spPr bwMode="auto">
              <a:xfrm flipH="1" flipV="1">
                <a:off x="2198688" y="1576388"/>
                <a:ext cx="88900"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70" name="Line 2736"/>
              <p:cNvSpPr>
                <a:spLocks noChangeShapeType="1"/>
              </p:cNvSpPr>
              <p:nvPr/>
            </p:nvSpPr>
            <p:spPr bwMode="auto">
              <a:xfrm>
                <a:off x="2198688" y="1576388"/>
                <a:ext cx="25400"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71" name="Line 2737"/>
              <p:cNvSpPr>
                <a:spLocks noChangeShapeType="1"/>
              </p:cNvSpPr>
              <p:nvPr/>
            </p:nvSpPr>
            <p:spPr bwMode="auto">
              <a:xfrm>
                <a:off x="2224088" y="1593850"/>
                <a:ext cx="73025"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72" name="Freeform 2738"/>
              <p:cNvSpPr>
                <a:spLocks/>
              </p:cNvSpPr>
              <p:nvPr/>
            </p:nvSpPr>
            <p:spPr bwMode="auto">
              <a:xfrm>
                <a:off x="4572001" y="381000"/>
                <a:ext cx="46038" cy="152400"/>
              </a:xfrm>
              <a:custGeom>
                <a:avLst/>
                <a:gdLst>
                  <a:gd name="T0" fmla="*/ 0 w 29"/>
                  <a:gd name="T1" fmla="*/ 0 h 96"/>
                  <a:gd name="T2" fmla="*/ 2147483647 w 29"/>
                  <a:gd name="T3" fmla="*/ 2147483647 h 96"/>
                  <a:gd name="T4" fmla="*/ 0 w 29"/>
                  <a:gd name="T5" fmla="*/ 2147483647 h 96"/>
                  <a:gd name="T6" fmla="*/ 0 w 29"/>
                  <a:gd name="T7" fmla="*/ 2147483647 h 96"/>
                  <a:gd name="T8" fmla="*/ 0 w 29"/>
                  <a:gd name="T9" fmla="*/ 0 h 96"/>
                  <a:gd name="T10" fmla="*/ 0 60000 65536"/>
                  <a:gd name="T11" fmla="*/ 0 60000 65536"/>
                  <a:gd name="T12" fmla="*/ 0 60000 65536"/>
                  <a:gd name="T13" fmla="*/ 0 60000 65536"/>
                  <a:gd name="T14" fmla="*/ 0 60000 65536"/>
                  <a:gd name="T15" fmla="*/ 0 w 29"/>
                  <a:gd name="T16" fmla="*/ 0 h 96"/>
                  <a:gd name="T17" fmla="*/ 29 w 29"/>
                  <a:gd name="T18" fmla="*/ 96 h 96"/>
                </a:gdLst>
                <a:ahLst/>
                <a:cxnLst>
                  <a:cxn ang="T10">
                    <a:pos x="T0" y="T1"/>
                  </a:cxn>
                  <a:cxn ang="T11">
                    <a:pos x="T2" y="T3"/>
                  </a:cxn>
                  <a:cxn ang="T12">
                    <a:pos x="T4" y="T5"/>
                  </a:cxn>
                  <a:cxn ang="T13">
                    <a:pos x="T6" y="T7"/>
                  </a:cxn>
                  <a:cxn ang="T14">
                    <a:pos x="T8" y="T9"/>
                  </a:cxn>
                </a:cxnLst>
                <a:rect l="T15" t="T16" r="T17" b="T18"/>
                <a:pathLst>
                  <a:path w="29" h="96">
                    <a:moveTo>
                      <a:pt x="0" y="0"/>
                    </a:moveTo>
                    <a:lnTo>
                      <a:pt x="29" y="49"/>
                    </a:lnTo>
                    <a:lnTo>
                      <a:pt x="0" y="96"/>
                    </a:lnTo>
                    <a:lnTo>
                      <a:pt x="0" y="78"/>
                    </a:lnTo>
                    <a:lnTo>
                      <a:pt x="0"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573" name="Line 2739"/>
              <p:cNvSpPr>
                <a:spLocks noChangeShapeType="1"/>
              </p:cNvSpPr>
              <p:nvPr/>
            </p:nvSpPr>
            <p:spPr bwMode="auto">
              <a:xfrm>
                <a:off x="4572001" y="504825"/>
                <a:ext cx="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74" name="Line 2740"/>
              <p:cNvSpPr>
                <a:spLocks noChangeShapeType="1"/>
              </p:cNvSpPr>
              <p:nvPr/>
            </p:nvSpPr>
            <p:spPr bwMode="auto">
              <a:xfrm flipV="1">
                <a:off x="4572001" y="458788"/>
                <a:ext cx="46038"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75" name="Line 2741"/>
              <p:cNvSpPr>
                <a:spLocks noChangeShapeType="1"/>
              </p:cNvSpPr>
              <p:nvPr/>
            </p:nvSpPr>
            <p:spPr bwMode="auto">
              <a:xfrm flipH="1" flipV="1">
                <a:off x="4572001" y="381000"/>
                <a:ext cx="46038"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76" name="Line 2742"/>
              <p:cNvSpPr>
                <a:spLocks noChangeShapeType="1"/>
              </p:cNvSpPr>
              <p:nvPr/>
            </p:nvSpPr>
            <p:spPr bwMode="auto">
              <a:xfrm>
                <a:off x="4572001" y="381000"/>
                <a:ext cx="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77" name="Line 2743"/>
              <p:cNvSpPr>
                <a:spLocks noChangeShapeType="1"/>
              </p:cNvSpPr>
              <p:nvPr/>
            </p:nvSpPr>
            <p:spPr bwMode="auto">
              <a:xfrm>
                <a:off x="4572001" y="412750"/>
                <a:ext cx="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78" name="Freeform 2744"/>
              <p:cNvSpPr>
                <a:spLocks/>
              </p:cNvSpPr>
              <p:nvPr/>
            </p:nvSpPr>
            <p:spPr bwMode="auto">
              <a:xfrm>
                <a:off x="1620838" y="3119438"/>
                <a:ext cx="153988" cy="53975"/>
              </a:xfrm>
              <a:custGeom>
                <a:avLst/>
                <a:gdLst>
                  <a:gd name="T0" fmla="*/ 2147483647 w 97"/>
                  <a:gd name="T1" fmla="*/ 0 h 34"/>
                  <a:gd name="T2" fmla="*/ 2147483647 w 97"/>
                  <a:gd name="T3" fmla="*/ 2147483647 h 34"/>
                  <a:gd name="T4" fmla="*/ 2147483647 w 97"/>
                  <a:gd name="T5" fmla="*/ 2147483647 h 34"/>
                  <a:gd name="T6" fmla="*/ 2147483647 w 97"/>
                  <a:gd name="T7" fmla="*/ 2147483647 h 34"/>
                  <a:gd name="T8" fmla="*/ 0 w 97"/>
                  <a:gd name="T9" fmla="*/ 2147483647 h 34"/>
                  <a:gd name="T10" fmla="*/ 2147483647 w 97"/>
                  <a:gd name="T11" fmla="*/ 0 h 34"/>
                  <a:gd name="T12" fmla="*/ 0 60000 65536"/>
                  <a:gd name="T13" fmla="*/ 0 60000 65536"/>
                  <a:gd name="T14" fmla="*/ 0 60000 65536"/>
                  <a:gd name="T15" fmla="*/ 0 60000 65536"/>
                  <a:gd name="T16" fmla="*/ 0 60000 65536"/>
                  <a:gd name="T17" fmla="*/ 0 60000 65536"/>
                  <a:gd name="T18" fmla="*/ 0 w 97"/>
                  <a:gd name="T19" fmla="*/ 0 h 34"/>
                  <a:gd name="T20" fmla="*/ 97 w 9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7" h="34">
                    <a:moveTo>
                      <a:pt x="51" y="0"/>
                    </a:moveTo>
                    <a:lnTo>
                      <a:pt x="97" y="34"/>
                    </a:lnTo>
                    <a:lnTo>
                      <a:pt x="77" y="32"/>
                    </a:lnTo>
                    <a:lnTo>
                      <a:pt x="20" y="30"/>
                    </a:lnTo>
                    <a:lnTo>
                      <a:pt x="0" y="28"/>
                    </a:lnTo>
                    <a:lnTo>
                      <a:pt x="51"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579" name="Line 2745"/>
              <p:cNvSpPr>
                <a:spLocks noChangeShapeType="1"/>
              </p:cNvSpPr>
              <p:nvPr/>
            </p:nvSpPr>
            <p:spPr bwMode="auto">
              <a:xfrm>
                <a:off x="1743076" y="3170238"/>
                <a:ext cx="31750"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80" name="Line 2746"/>
              <p:cNvSpPr>
                <a:spLocks noChangeShapeType="1"/>
              </p:cNvSpPr>
              <p:nvPr/>
            </p:nvSpPr>
            <p:spPr bwMode="auto">
              <a:xfrm flipH="1" flipV="1">
                <a:off x="1701801" y="3119438"/>
                <a:ext cx="73025"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81" name="Line 2747"/>
              <p:cNvSpPr>
                <a:spLocks noChangeShapeType="1"/>
              </p:cNvSpPr>
              <p:nvPr/>
            </p:nvSpPr>
            <p:spPr bwMode="auto">
              <a:xfrm flipH="1">
                <a:off x="1620838" y="3119438"/>
                <a:ext cx="80963" cy="444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82" name="Line 2748"/>
              <p:cNvSpPr>
                <a:spLocks noChangeShapeType="1"/>
              </p:cNvSpPr>
              <p:nvPr/>
            </p:nvSpPr>
            <p:spPr bwMode="auto">
              <a:xfrm>
                <a:off x="1620838" y="3163888"/>
                <a:ext cx="31750"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83" name="Line 2749"/>
              <p:cNvSpPr>
                <a:spLocks noChangeShapeType="1"/>
              </p:cNvSpPr>
              <p:nvPr/>
            </p:nvSpPr>
            <p:spPr bwMode="auto">
              <a:xfrm>
                <a:off x="1652588" y="3167063"/>
                <a:ext cx="90488"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84" name="Freeform 2750"/>
              <p:cNvSpPr>
                <a:spLocks/>
              </p:cNvSpPr>
              <p:nvPr/>
            </p:nvSpPr>
            <p:spPr bwMode="auto">
              <a:xfrm>
                <a:off x="2386013" y="5221288"/>
                <a:ext cx="112713" cy="104775"/>
              </a:xfrm>
              <a:custGeom>
                <a:avLst/>
                <a:gdLst>
                  <a:gd name="T0" fmla="*/ 2147483647 w 71"/>
                  <a:gd name="T1" fmla="*/ 0 h 66"/>
                  <a:gd name="T2" fmla="*/ 2147483647 w 71"/>
                  <a:gd name="T3" fmla="*/ 2147483647 h 66"/>
                  <a:gd name="T4" fmla="*/ 2147483647 w 71"/>
                  <a:gd name="T5" fmla="*/ 2147483647 h 66"/>
                  <a:gd name="T6" fmla="*/ 0 w 71"/>
                  <a:gd name="T7" fmla="*/ 2147483647 h 66"/>
                  <a:gd name="T8" fmla="*/ 2147483647 w 71"/>
                  <a:gd name="T9" fmla="*/ 2147483647 h 66"/>
                  <a:gd name="T10" fmla="*/ 2147483647 w 71"/>
                  <a:gd name="T11" fmla="*/ 0 h 66"/>
                  <a:gd name="T12" fmla="*/ 0 60000 65536"/>
                  <a:gd name="T13" fmla="*/ 0 60000 65536"/>
                  <a:gd name="T14" fmla="*/ 0 60000 65536"/>
                  <a:gd name="T15" fmla="*/ 0 60000 65536"/>
                  <a:gd name="T16" fmla="*/ 0 60000 65536"/>
                  <a:gd name="T17" fmla="*/ 0 60000 65536"/>
                  <a:gd name="T18" fmla="*/ 0 w 71"/>
                  <a:gd name="T19" fmla="*/ 0 h 66"/>
                  <a:gd name="T20" fmla="*/ 71 w 7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71" h="66">
                    <a:moveTo>
                      <a:pt x="71" y="0"/>
                    </a:moveTo>
                    <a:lnTo>
                      <a:pt x="56" y="13"/>
                    </a:lnTo>
                    <a:lnTo>
                      <a:pt x="14" y="53"/>
                    </a:lnTo>
                    <a:lnTo>
                      <a:pt x="0" y="66"/>
                    </a:lnTo>
                    <a:lnTo>
                      <a:pt x="14" y="10"/>
                    </a:lnTo>
                    <a:lnTo>
                      <a:pt x="71"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585" name="Line 2751"/>
              <p:cNvSpPr>
                <a:spLocks noChangeShapeType="1"/>
              </p:cNvSpPr>
              <p:nvPr/>
            </p:nvSpPr>
            <p:spPr bwMode="auto">
              <a:xfrm flipV="1">
                <a:off x="2474913" y="5221288"/>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86" name="Line 2752"/>
              <p:cNvSpPr>
                <a:spLocks noChangeShapeType="1"/>
              </p:cNvSpPr>
              <p:nvPr/>
            </p:nvSpPr>
            <p:spPr bwMode="auto">
              <a:xfrm flipH="1">
                <a:off x="2408238" y="5221288"/>
                <a:ext cx="90488"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87" name="Line 2753"/>
              <p:cNvSpPr>
                <a:spLocks noChangeShapeType="1"/>
              </p:cNvSpPr>
              <p:nvPr/>
            </p:nvSpPr>
            <p:spPr bwMode="auto">
              <a:xfrm flipH="1">
                <a:off x="2386013" y="5237163"/>
                <a:ext cx="22225"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88" name="Line 2754"/>
              <p:cNvSpPr>
                <a:spLocks noChangeShapeType="1"/>
              </p:cNvSpPr>
              <p:nvPr/>
            </p:nvSpPr>
            <p:spPr bwMode="auto">
              <a:xfrm flipV="1">
                <a:off x="2386013" y="5305425"/>
                <a:ext cx="22225"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89" name="Line 2755"/>
              <p:cNvSpPr>
                <a:spLocks noChangeShapeType="1"/>
              </p:cNvSpPr>
              <p:nvPr/>
            </p:nvSpPr>
            <p:spPr bwMode="auto">
              <a:xfrm flipV="1">
                <a:off x="2408238" y="5241925"/>
                <a:ext cx="66675"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90" name="Freeform 2756"/>
              <p:cNvSpPr>
                <a:spLocks/>
              </p:cNvSpPr>
              <p:nvPr/>
            </p:nvSpPr>
            <p:spPr bwMode="auto">
              <a:xfrm>
                <a:off x="1743076" y="4125913"/>
                <a:ext cx="147638" cy="71438"/>
              </a:xfrm>
              <a:custGeom>
                <a:avLst/>
                <a:gdLst>
                  <a:gd name="T0" fmla="*/ 2147483647 w 93"/>
                  <a:gd name="T1" fmla="*/ 0 h 45"/>
                  <a:gd name="T2" fmla="*/ 2147483647 w 93"/>
                  <a:gd name="T3" fmla="*/ 2147483647 h 45"/>
                  <a:gd name="T4" fmla="*/ 2147483647 w 93"/>
                  <a:gd name="T5" fmla="*/ 2147483647 h 45"/>
                  <a:gd name="T6" fmla="*/ 2147483647 w 93"/>
                  <a:gd name="T7" fmla="*/ 2147483647 h 45"/>
                  <a:gd name="T8" fmla="*/ 0 w 93"/>
                  <a:gd name="T9" fmla="*/ 2147483647 h 45"/>
                  <a:gd name="T10" fmla="*/ 2147483647 w 93"/>
                  <a:gd name="T11" fmla="*/ 0 h 45"/>
                  <a:gd name="T12" fmla="*/ 0 60000 65536"/>
                  <a:gd name="T13" fmla="*/ 0 60000 65536"/>
                  <a:gd name="T14" fmla="*/ 0 60000 65536"/>
                  <a:gd name="T15" fmla="*/ 0 60000 65536"/>
                  <a:gd name="T16" fmla="*/ 0 60000 65536"/>
                  <a:gd name="T17" fmla="*/ 0 60000 65536"/>
                  <a:gd name="T18" fmla="*/ 0 w 93"/>
                  <a:gd name="T19" fmla="*/ 0 h 45"/>
                  <a:gd name="T20" fmla="*/ 93 w 9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93" h="45">
                    <a:moveTo>
                      <a:pt x="38" y="0"/>
                    </a:moveTo>
                    <a:lnTo>
                      <a:pt x="93" y="17"/>
                    </a:lnTo>
                    <a:lnTo>
                      <a:pt x="75" y="23"/>
                    </a:lnTo>
                    <a:lnTo>
                      <a:pt x="19" y="40"/>
                    </a:lnTo>
                    <a:lnTo>
                      <a:pt x="0" y="45"/>
                    </a:lnTo>
                    <a:lnTo>
                      <a:pt x="38" y="0"/>
                    </a:lnTo>
                    <a:close/>
                  </a:path>
                </a:pathLst>
              </a:custGeom>
              <a:solidFill>
                <a:srgbClr val="9999FF"/>
              </a:solidFill>
              <a:ln w="0">
                <a:solidFill>
                  <a:srgbClr val="9999FF"/>
                </a:solidFill>
                <a:prstDash val="solid"/>
                <a:round/>
                <a:headEnd/>
                <a:tailEnd/>
              </a:ln>
            </p:spPr>
            <p:txBody>
              <a:bodyPr/>
              <a:lstStyle/>
              <a:p>
                <a:endParaRPr lang="en-US" smtClean="0">
                  <a:solidFill>
                    <a:prstClr val="black"/>
                  </a:solidFill>
                  <a:latin typeface="Arial"/>
                </a:endParaRPr>
              </a:p>
            </p:txBody>
          </p:sp>
          <p:sp>
            <p:nvSpPr>
              <p:cNvPr id="1591" name="Line 2757"/>
              <p:cNvSpPr>
                <a:spLocks noChangeShapeType="1"/>
              </p:cNvSpPr>
              <p:nvPr/>
            </p:nvSpPr>
            <p:spPr bwMode="auto">
              <a:xfrm flipV="1">
                <a:off x="1862138" y="4152900"/>
                <a:ext cx="285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92" name="Line 2758"/>
              <p:cNvSpPr>
                <a:spLocks noChangeShapeType="1"/>
              </p:cNvSpPr>
              <p:nvPr/>
            </p:nvSpPr>
            <p:spPr bwMode="auto">
              <a:xfrm flipH="1" flipV="1">
                <a:off x="1803401" y="4125913"/>
                <a:ext cx="873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93" name="Line 2759"/>
              <p:cNvSpPr>
                <a:spLocks noChangeShapeType="1"/>
              </p:cNvSpPr>
              <p:nvPr/>
            </p:nvSpPr>
            <p:spPr bwMode="auto">
              <a:xfrm flipH="1">
                <a:off x="1743076" y="4125913"/>
                <a:ext cx="60325"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94" name="Line 2760"/>
              <p:cNvSpPr>
                <a:spLocks noChangeShapeType="1"/>
              </p:cNvSpPr>
              <p:nvPr/>
            </p:nvSpPr>
            <p:spPr bwMode="auto">
              <a:xfrm flipV="1">
                <a:off x="1743076" y="4189413"/>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95" name="Line 2761"/>
              <p:cNvSpPr>
                <a:spLocks noChangeShapeType="1"/>
              </p:cNvSpPr>
              <p:nvPr/>
            </p:nvSpPr>
            <p:spPr bwMode="auto">
              <a:xfrm flipV="1">
                <a:off x="1773238" y="4162425"/>
                <a:ext cx="889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96" name="Freeform 2762"/>
              <p:cNvSpPr>
                <a:spLocks/>
              </p:cNvSpPr>
              <p:nvPr/>
            </p:nvSpPr>
            <p:spPr bwMode="auto">
              <a:xfrm>
                <a:off x="6442076" y="1136650"/>
                <a:ext cx="101600" cy="114300"/>
              </a:xfrm>
              <a:custGeom>
                <a:avLst/>
                <a:gdLst>
                  <a:gd name="T0" fmla="*/ 2147483647 w 64"/>
                  <a:gd name="T1" fmla="*/ 0 h 72"/>
                  <a:gd name="T2" fmla="*/ 2147483647 w 64"/>
                  <a:gd name="T3" fmla="*/ 2147483647 h 72"/>
                  <a:gd name="T4" fmla="*/ 0 w 64"/>
                  <a:gd name="T5" fmla="*/ 2147483647 h 72"/>
                  <a:gd name="T6" fmla="*/ 2147483647 w 64"/>
                  <a:gd name="T7" fmla="*/ 2147483647 h 72"/>
                  <a:gd name="T8" fmla="*/ 2147483647 w 64"/>
                  <a:gd name="T9" fmla="*/ 2147483647 h 72"/>
                  <a:gd name="T10" fmla="*/ 2147483647 w 64"/>
                  <a:gd name="T11" fmla="*/ 0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0"/>
                    </a:moveTo>
                    <a:lnTo>
                      <a:pt x="56" y="57"/>
                    </a:lnTo>
                    <a:lnTo>
                      <a:pt x="0" y="72"/>
                    </a:lnTo>
                    <a:lnTo>
                      <a:pt x="13" y="57"/>
                    </a:lnTo>
                    <a:lnTo>
                      <a:pt x="53" y="14"/>
                    </a:lnTo>
                    <a:lnTo>
                      <a:pt x="64"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597" name="Line 2763"/>
              <p:cNvSpPr>
                <a:spLocks noChangeShapeType="1"/>
              </p:cNvSpPr>
              <p:nvPr/>
            </p:nvSpPr>
            <p:spPr bwMode="auto">
              <a:xfrm flipH="1">
                <a:off x="6442076" y="1227138"/>
                <a:ext cx="2063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98" name="Line 2764"/>
              <p:cNvSpPr>
                <a:spLocks noChangeShapeType="1"/>
              </p:cNvSpPr>
              <p:nvPr/>
            </p:nvSpPr>
            <p:spPr bwMode="auto">
              <a:xfrm flipV="1">
                <a:off x="6442076" y="1227138"/>
                <a:ext cx="8890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599" name="Line 2765"/>
              <p:cNvSpPr>
                <a:spLocks noChangeShapeType="1"/>
              </p:cNvSpPr>
              <p:nvPr/>
            </p:nvSpPr>
            <p:spPr bwMode="auto">
              <a:xfrm flipV="1">
                <a:off x="6530976" y="1136650"/>
                <a:ext cx="1270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00" name="Line 2766"/>
              <p:cNvSpPr>
                <a:spLocks noChangeShapeType="1"/>
              </p:cNvSpPr>
              <p:nvPr/>
            </p:nvSpPr>
            <p:spPr bwMode="auto">
              <a:xfrm flipH="1">
                <a:off x="6526213" y="1136650"/>
                <a:ext cx="17463"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01" name="Line 2767"/>
              <p:cNvSpPr>
                <a:spLocks noChangeShapeType="1"/>
              </p:cNvSpPr>
              <p:nvPr/>
            </p:nvSpPr>
            <p:spPr bwMode="auto">
              <a:xfrm flipH="1">
                <a:off x="6462713" y="1158875"/>
                <a:ext cx="63500"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02" name="Freeform 2768"/>
              <p:cNvSpPr>
                <a:spLocks/>
              </p:cNvSpPr>
              <p:nvPr/>
            </p:nvSpPr>
            <p:spPr bwMode="auto">
              <a:xfrm>
                <a:off x="4908551" y="403225"/>
                <a:ext cx="58738" cy="150813"/>
              </a:xfrm>
              <a:custGeom>
                <a:avLst/>
                <a:gdLst>
                  <a:gd name="T0" fmla="*/ 2147483647 w 37"/>
                  <a:gd name="T1" fmla="*/ 0 h 95"/>
                  <a:gd name="T2" fmla="*/ 2147483647 w 37"/>
                  <a:gd name="T3" fmla="*/ 2147483647 h 95"/>
                  <a:gd name="T4" fmla="*/ 0 w 37"/>
                  <a:gd name="T5" fmla="*/ 2147483647 h 95"/>
                  <a:gd name="T6" fmla="*/ 2147483647 w 37"/>
                  <a:gd name="T7" fmla="*/ 2147483647 h 95"/>
                  <a:gd name="T8" fmla="*/ 2147483647 w 37"/>
                  <a:gd name="T9" fmla="*/ 2147483647 h 95"/>
                  <a:gd name="T10" fmla="*/ 2147483647 w 37"/>
                  <a:gd name="T11" fmla="*/ 0 h 95"/>
                  <a:gd name="T12" fmla="*/ 0 60000 65536"/>
                  <a:gd name="T13" fmla="*/ 0 60000 65536"/>
                  <a:gd name="T14" fmla="*/ 0 60000 65536"/>
                  <a:gd name="T15" fmla="*/ 0 60000 65536"/>
                  <a:gd name="T16" fmla="*/ 0 60000 65536"/>
                  <a:gd name="T17" fmla="*/ 0 60000 65536"/>
                  <a:gd name="T18" fmla="*/ 0 w 37"/>
                  <a:gd name="T19" fmla="*/ 0 h 95"/>
                  <a:gd name="T20" fmla="*/ 37 w 37"/>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7" h="95">
                    <a:moveTo>
                      <a:pt x="12" y="0"/>
                    </a:moveTo>
                    <a:lnTo>
                      <a:pt x="37" y="52"/>
                    </a:lnTo>
                    <a:lnTo>
                      <a:pt x="0" y="95"/>
                    </a:lnTo>
                    <a:lnTo>
                      <a:pt x="3" y="75"/>
                    </a:lnTo>
                    <a:lnTo>
                      <a:pt x="9" y="19"/>
                    </a:lnTo>
                    <a:lnTo>
                      <a:pt x="12"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603" name="Line 2769"/>
              <p:cNvSpPr>
                <a:spLocks noChangeShapeType="1"/>
              </p:cNvSpPr>
              <p:nvPr/>
            </p:nvSpPr>
            <p:spPr bwMode="auto">
              <a:xfrm flipH="1">
                <a:off x="4908551" y="522288"/>
                <a:ext cx="4763"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04" name="Line 2770"/>
              <p:cNvSpPr>
                <a:spLocks noChangeShapeType="1"/>
              </p:cNvSpPr>
              <p:nvPr/>
            </p:nvSpPr>
            <p:spPr bwMode="auto">
              <a:xfrm flipV="1">
                <a:off x="4908551" y="485775"/>
                <a:ext cx="58738"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05" name="Line 2771"/>
              <p:cNvSpPr>
                <a:spLocks noChangeShapeType="1"/>
              </p:cNvSpPr>
              <p:nvPr/>
            </p:nvSpPr>
            <p:spPr bwMode="auto">
              <a:xfrm flipH="1" flipV="1">
                <a:off x="4927601" y="403225"/>
                <a:ext cx="39688"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06" name="Line 2772"/>
              <p:cNvSpPr>
                <a:spLocks noChangeShapeType="1"/>
              </p:cNvSpPr>
              <p:nvPr/>
            </p:nvSpPr>
            <p:spPr bwMode="auto">
              <a:xfrm flipH="1">
                <a:off x="4922838" y="403225"/>
                <a:ext cx="476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07" name="Line 2773"/>
              <p:cNvSpPr>
                <a:spLocks noChangeShapeType="1"/>
              </p:cNvSpPr>
              <p:nvPr/>
            </p:nvSpPr>
            <p:spPr bwMode="auto">
              <a:xfrm flipH="1">
                <a:off x="4913313" y="433388"/>
                <a:ext cx="9525"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08" name="Freeform 2774"/>
              <p:cNvSpPr>
                <a:spLocks/>
              </p:cNvSpPr>
              <p:nvPr/>
            </p:nvSpPr>
            <p:spPr bwMode="auto">
              <a:xfrm>
                <a:off x="5386388" y="508000"/>
                <a:ext cx="68263" cy="146050"/>
              </a:xfrm>
              <a:custGeom>
                <a:avLst/>
                <a:gdLst>
                  <a:gd name="T0" fmla="*/ 2147483647 w 43"/>
                  <a:gd name="T1" fmla="*/ 0 h 92"/>
                  <a:gd name="T2" fmla="*/ 2147483647 w 43"/>
                  <a:gd name="T3" fmla="*/ 2147483647 h 92"/>
                  <a:gd name="T4" fmla="*/ 0 w 43"/>
                  <a:gd name="T5" fmla="*/ 2147483647 h 92"/>
                  <a:gd name="T6" fmla="*/ 2147483647 w 43"/>
                  <a:gd name="T7" fmla="*/ 2147483647 h 92"/>
                  <a:gd name="T8" fmla="*/ 2147483647 w 43"/>
                  <a:gd name="T9" fmla="*/ 2147483647 h 92"/>
                  <a:gd name="T10" fmla="*/ 2147483647 w 43"/>
                  <a:gd name="T11" fmla="*/ 0 h 92"/>
                  <a:gd name="T12" fmla="*/ 0 60000 65536"/>
                  <a:gd name="T13" fmla="*/ 0 60000 65536"/>
                  <a:gd name="T14" fmla="*/ 0 60000 65536"/>
                  <a:gd name="T15" fmla="*/ 0 60000 65536"/>
                  <a:gd name="T16" fmla="*/ 0 60000 65536"/>
                  <a:gd name="T17" fmla="*/ 0 60000 65536"/>
                  <a:gd name="T18" fmla="*/ 0 w 43"/>
                  <a:gd name="T19" fmla="*/ 0 h 92"/>
                  <a:gd name="T20" fmla="*/ 43 w 43"/>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43" h="92">
                    <a:moveTo>
                      <a:pt x="28" y="0"/>
                    </a:moveTo>
                    <a:lnTo>
                      <a:pt x="43" y="55"/>
                    </a:lnTo>
                    <a:lnTo>
                      <a:pt x="0" y="92"/>
                    </a:lnTo>
                    <a:lnTo>
                      <a:pt x="5" y="74"/>
                    </a:lnTo>
                    <a:lnTo>
                      <a:pt x="22" y="19"/>
                    </a:lnTo>
                    <a:lnTo>
                      <a:pt x="28"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609" name="Line 2775"/>
              <p:cNvSpPr>
                <a:spLocks noChangeShapeType="1"/>
              </p:cNvSpPr>
              <p:nvPr/>
            </p:nvSpPr>
            <p:spPr bwMode="auto">
              <a:xfrm flipH="1">
                <a:off x="5386388" y="625475"/>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10" name="Line 2776"/>
              <p:cNvSpPr>
                <a:spLocks noChangeShapeType="1"/>
              </p:cNvSpPr>
              <p:nvPr/>
            </p:nvSpPr>
            <p:spPr bwMode="auto">
              <a:xfrm flipV="1">
                <a:off x="5386388" y="595313"/>
                <a:ext cx="68263"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11" name="Line 2777"/>
              <p:cNvSpPr>
                <a:spLocks noChangeShapeType="1"/>
              </p:cNvSpPr>
              <p:nvPr/>
            </p:nvSpPr>
            <p:spPr bwMode="auto">
              <a:xfrm flipH="1" flipV="1">
                <a:off x="5430838" y="508000"/>
                <a:ext cx="23813"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12" name="Line 2778"/>
              <p:cNvSpPr>
                <a:spLocks noChangeShapeType="1"/>
              </p:cNvSpPr>
              <p:nvPr/>
            </p:nvSpPr>
            <p:spPr bwMode="auto">
              <a:xfrm flipH="1">
                <a:off x="5421313" y="508000"/>
                <a:ext cx="9525"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13" name="Line 2779"/>
              <p:cNvSpPr>
                <a:spLocks noChangeShapeType="1"/>
              </p:cNvSpPr>
              <p:nvPr/>
            </p:nvSpPr>
            <p:spPr bwMode="auto">
              <a:xfrm flipH="1">
                <a:off x="5394326" y="538163"/>
                <a:ext cx="2698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14" name="Freeform 2780"/>
              <p:cNvSpPr>
                <a:spLocks/>
              </p:cNvSpPr>
              <p:nvPr/>
            </p:nvSpPr>
            <p:spPr bwMode="auto">
              <a:xfrm>
                <a:off x="6051551" y="827088"/>
                <a:ext cx="82550" cy="130175"/>
              </a:xfrm>
              <a:custGeom>
                <a:avLst/>
                <a:gdLst>
                  <a:gd name="T0" fmla="*/ 2147483647 w 52"/>
                  <a:gd name="T1" fmla="*/ 0 h 82"/>
                  <a:gd name="T2" fmla="*/ 2147483647 w 52"/>
                  <a:gd name="T3" fmla="*/ 2147483647 h 82"/>
                  <a:gd name="T4" fmla="*/ 0 w 52"/>
                  <a:gd name="T5" fmla="*/ 2147483647 h 82"/>
                  <a:gd name="T6" fmla="*/ 2147483647 w 52"/>
                  <a:gd name="T7" fmla="*/ 2147483647 h 82"/>
                  <a:gd name="T8" fmla="*/ 2147483647 w 52"/>
                  <a:gd name="T9" fmla="*/ 2147483647 h 82"/>
                  <a:gd name="T10" fmla="*/ 2147483647 w 52"/>
                  <a:gd name="T11" fmla="*/ 0 h 82"/>
                  <a:gd name="T12" fmla="*/ 0 60000 65536"/>
                  <a:gd name="T13" fmla="*/ 0 60000 65536"/>
                  <a:gd name="T14" fmla="*/ 0 60000 65536"/>
                  <a:gd name="T15" fmla="*/ 0 60000 65536"/>
                  <a:gd name="T16" fmla="*/ 0 60000 65536"/>
                  <a:gd name="T17" fmla="*/ 0 60000 65536"/>
                  <a:gd name="T18" fmla="*/ 0 w 52"/>
                  <a:gd name="T19" fmla="*/ 0 h 82"/>
                  <a:gd name="T20" fmla="*/ 52 w 5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52" h="82">
                    <a:moveTo>
                      <a:pt x="51" y="0"/>
                    </a:moveTo>
                    <a:lnTo>
                      <a:pt x="52" y="57"/>
                    </a:lnTo>
                    <a:lnTo>
                      <a:pt x="0" y="82"/>
                    </a:lnTo>
                    <a:lnTo>
                      <a:pt x="11" y="65"/>
                    </a:lnTo>
                    <a:lnTo>
                      <a:pt x="41" y="17"/>
                    </a:lnTo>
                    <a:lnTo>
                      <a:pt x="51" y="0"/>
                    </a:lnTo>
                    <a:close/>
                  </a:path>
                </a:pathLst>
              </a:custGeom>
              <a:solidFill>
                <a:srgbClr val="6699FF"/>
              </a:solidFill>
              <a:ln w="0">
                <a:solidFill>
                  <a:srgbClr val="6699FF"/>
                </a:solidFill>
                <a:prstDash val="solid"/>
                <a:round/>
                <a:headEnd/>
                <a:tailEnd/>
              </a:ln>
            </p:spPr>
            <p:txBody>
              <a:bodyPr/>
              <a:lstStyle/>
              <a:p>
                <a:endParaRPr lang="en-US" smtClean="0">
                  <a:solidFill>
                    <a:prstClr val="black"/>
                  </a:solidFill>
                  <a:latin typeface="Arial"/>
                </a:endParaRPr>
              </a:p>
            </p:txBody>
          </p:sp>
          <p:sp>
            <p:nvSpPr>
              <p:cNvPr id="1615" name="Line 2781"/>
              <p:cNvSpPr>
                <a:spLocks noChangeShapeType="1"/>
              </p:cNvSpPr>
              <p:nvPr/>
            </p:nvSpPr>
            <p:spPr bwMode="auto">
              <a:xfrm flipH="1">
                <a:off x="6051551" y="930275"/>
                <a:ext cx="1746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16" name="Line 2782"/>
              <p:cNvSpPr>
                <a:spLocks noChangeShapeType="1"/>
              </p:cNvSpPr>
              <p:nvPr/>
            </p:nvSpPr>
            <p:spPr bwMode="auto">
              <a:xfrm flipV="1">
                <a:off x="6051551" y="917575"/>
                <a:ext cx="82550"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17" name="Line 2783"/>
              <p:cNvSpPr>
                <a:spLocks noChangeShapeType="1"/>
              </p:cNvSpPr>
              <p:nvPr/>
            </p:nvSpPr>
            <p:spPr bwMode="auto">
              <a:xfrm flipH="1" flipV="1">
                <a:off x="6132513" y="827088"/>
                <a:ext cx="158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18" name="Line 2784"/>
              <p:cNvSpPr>
                <a:spLocks noChangeShapeType="1"/>
              </p:cNvSpPr>
              <p:nvPr/>
            </p:nvSpPr>
            <p:spPr bwMode="auto">
              <a:xfrm flipH="1">
                <a:off x="6116638" y="827088"/>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19" name="Line 2786"/>
              <p:cNvSpPr>
                <a:spLocks noChangeShapeType="1"/>
              </p:cNvSpPr>
              <p:nvPr/>
            </p:nvSpPr>
            <p:spPr bwMode="auto">
              <a:xfrm flipH="1">
                <a:off x="6069013" y="854076"/>
                <a:ext cx="47625" cy="762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20" name="Freeform 2787"/>
              <p:cNvSpPr>
                <a:spLocks/>
              </p:cNvSpPr>
              <p:nvPr/>
            </p:nvSpPr>
            <p:spPr bwMode="auto">
              <a:xfrm>
                <a:off x="7375525" y="3351213"/>
                <a:ext cx="152400" cy="50800"/>
              </a:xfrm>
              <a:custGeom>
                <a:avLst/>
                <a:gdLst>
                  <a:gd name="T0" fmla="*/ 0 w 96"/>
                  <a:gd name="T1" fmla="*/ 0 h 32"/>
                  <a:gd name="T2" fmla="*/ 2147483647 w 96"/>
                  <a:gd name="T3" fmla="*/ 0 h 32"/>
                  <a:gd name="T4" fmla="*/ 2147483647 w 96"/>
                  <a:gd name="T5" fmla="*/ 0 h 32"/>
                  <a:gd name="T6" fmla="*/ 2147483647 w 96"/>
                  <a:gd name="T7" fmla="*/ 0 h 32"/>
                  <a:gd name="T8" fmla="*/ 2147483647 w 96"/>
                  <a:gd name="T9" fmla="*/ 2147483647 h 32"/>
                  <a:gd name="T10" fmla="*/ 0 w 96"/>
                  <a:gd name="T11" fmla="*/ 0 h 32"/>
                  <a:gd name="T12" fmla="*/ 0 60000 65536"/>
                  <a:gd name="T13" fmla="*/ 0 60000 65536"/>
                  <a:gd name="T14" fmla="*/ 0 60000 65536"/>
                  <a:gd name="T15" fmla="*/ 0 60000 65536"/>
                  <a:gd name="T16" fmla="*/ 0 60000 65536"/>
                  <a:gd name="T17" fmla="*/ 0 60000 65536"/>
                  <a:gd name="T18" fmla="*/ 0 w 96"/>
                  <a:gd name="T19" fmla="*/ 0 h 32"/>
                  <a:gd name="T20" fmla="*/ 96 w 9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96" h="32">
                    <a:moveTo>
                      <a:pt x="0" y="0"/>
                    </a:moveTo>
                    <a:lnTo>
                      <a:pt x="18" y="0"/>
                    </a:lnTo>
                    <a:lnTo>
                      <a:pt x="76" y="0"/>
                    </a:lnTo>
                    <a:lnTo>
                      <a:pt x="96" y="0"/>
                    </a:lnTo>
                    <a:lnTo>
                      <a:pt x="47" y="32"/>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621" name="Line 2788"/>
              <p:cNvSpPr>
                <a:spLocks noChangeShapeType="1"/>
              </p:cNvSpPr>
              <p:nvPr/>
            </p:nvSpPr>
            <p:spPr bwMode="auto">
              <a:xfrm flipH="1">
                <a:off x="7375525" y="3351213"/>
                <a:ext cx="28575"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22" name="Line 2789"/>
              <p:cNvSpPr>
                <a:spLocks noChangeShapeType="1"/>
              </p:cNvSpPr>
              <p:nvPr/>
            </p:nvSpPr>
            <p:spPr bwMode="auto">
              <a:xfrm>
                <a:off x="7375525" y="3351213"/>
                <a:ext cx="74613" cy="508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23" name="Line 2790"/>
              <p:cNvSpPr>
                <a:spLocks noChangeShapeType="1"/>
              </p:cNvSpPr>
              <p:nvPr/>
            </p:nvSpPr>
            <p:spPr bwMode="auto">
              <a:xfrm flipV="1">
                <a:off x="7450138" y="3351213"/>
                <a:ext cx="77788" cy="508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24" name="Line 2791"/>
              <p:cNvSpPr>
                <a:spLocks noChangeShapeType="1"/>
              </p:cNvSpPr>
              <p:nvPr/>
            </p:nvSpPr>
            <p:spPr bwMode="auto">
              <a:xfrm flipH="1">
                <a:off x="7496175" y="3351213"/>
                <a:ext cx="31750"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25" name="Line 2792"/>
              <p:cNvSpPr>
                <a:spLocks noChangeShapeType="1"/>
              </p:cNvSpPr>
              <p:nvPr/>
            </p:nvSpPr>
            <p:spPr bwMode="auto">
              <a:xfrm flipH="1">
                <a:off x="7404100" y="3351213"/>
                <a:ext cx="92075"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26" name="Freeform 2793"/>
              <p:cNvSpPr>
                <a:spLocks/>
              </p:cNvSpPr>
              <p:nvPr/>
            </p:nvSpPr>
            <p:spPr bwMode="auto">
              <a:xfrm>
                <a:off x="6869113" y="4943476"/>
                <a:ext cx="123825" cy="87313"/>
              </a:xfrm>
              <a:custGeom>
                <a:avLst/>
                <a:gdLst>
                  <a:gd name="T0" fmla="*/ 0 w 78"/>
                  <a:gd name="T1" fmla="*/ 0 h 55"/>
                  <a:gd name="T2" fmla="*/ 2147483647 w 78"/>
                  <a:gd name="T3" fmla="*/ 2147483647 h 55"/>
                  <a:gd name="T4" fmla="*/ 2147483647 w 78"/>
                  <a:gd name="T5" fmla="*/ 2147483647 h 55"/>
                  <a:gd name="T6" fmla="*/ 2147483647 w 78"/>
                  <a:gd name="T7" fmla="*/ 2147483647 h 55"/>
                  <a:gd name="T8" fmla="*/ 2147483647 w 78"/>
                  <a:gd name="T9" fmla="*/ 2147483647 h 55"/>
                  <a:gd name="T10" fmla="*/ 0 w 78"/>
                  <a:gd name="T11" fmla="*/ 0 h 55"/>
                  <a:gd name="T12" fmla="*/ 0 60000 65536"/>
                  <a:gd name="T13" fmla="*/ 0 60000 65536"/>
                  <a:gd name="T14" fmla="*/ 0 60000 65536"/>
                  <a:gd name="T15" fmla="*/ 0 60000 65536"/>
                  <a:gd name="T16" fmla="*/ 0 60000 65536"/>
                  <a:gd name="T17" fmla="*/ 0 60000 65536"/>
                  <a:gd name="T18" fmla="*/ 0 w 78"/>
                  <a:gd name="T19" fmla="*/ 0 h 55"/>
                  <a:gd name="T20" fmla="*/ 78 w 7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78" h="55">
                    <a:moveTo>
                      <a:pt x="0" y="0"/>
                    </a:moveTo>
                    <a:lnTo>
                      <a:pt x="15" y="10"/>
                    </a:lnTo>
                    <a:lnTo>
                      <a:pt x="62" y="44"/>
                    </a:lnTo>
                    <a:lnTo>
                      <a:pt x="78" y="55"/>
                    </a:lnTo>
                    <a:lnTo>
                      <a:pt x="22" y="52"/>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627" name="Line 2794"/>
              <p:cNvSpPr>
                <a:spLocks noChangeShapeType="1"/>
              </p:cNvSpPr>
              <p:nvPr/>
            </p:nvSpPr>
            <p:spPr bwMode="auto">
              <a:xfrm flipH="1" flipV="1">
                <a:off x="6869113" y="4943476"/>
                <a:ext cx="23813"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28" name="Line 2795"/>
              <p:cNvSpPr>
                <a:spLocks noChangeShapeType="1"/>
              </p:cNvSpPr>
              <p:nvPr/>
            </p:nvSpPr>
            <p:spPr bwMode="auto">
              <a:xfrm>
                <a:off x="6869113" y="4943476"/>
                <a:ext cx="34925"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29" name="Line 2796"/>
              <p:cNvSpPr>
                <a:spLocks noChangeShapeType="1"/>
              </p:cNvSpPr>
              <p:nvPr/>
            </p:nvSpPr>
            <p:spPr bwMode="auto">
              <a:xfrm>
                <a:off x="6904038" y="5026026"/>
                <a:ext cx="88900"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30" name="Line 2797"/>
              <p:cNvSpPr>
                <a:spLocks noChangeShapeType="1"/>
              </p:cNvSpPr>
              <p:nvPr/>
            </p:nvSpPr>
            <p:spPr bwMode="auto">
              <a:xfrm flipH="1" flipV="1">
                <a:off x="6967538" y="5013326"/>
                <a:ext cx="25400"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31" name="Line 2798"/>
              <p:cNvSpPr>
                <a:spLocks noChangeShapeType="1"/>
              </p:cNvSpPr>
              <p:nvPr/>
            </p:nvSpPr>
            <p:spPr bwMode="auto">
              <a:xfrm flipH="1" flipV="1">
                <a:off x="6892925" y="4959351"/>
                <a:ext cx="74613"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32" name="Freeform 2799"/>
              <p:cNvSpPr>
                <a:spLocks/>
              </p:cNvSpPr>
              <p:nvPr/>
            </p:nvSpPr>
            <p:spPr bwMode="auto">
              <a:xfrm>
                <a:off x="7205663" y="4300538"/>
                <a:ext cx="142875" cy="71438"/>
              </a:xfrm>
              <a:custGeom>
                <a:avLst/>
                <a:gdLst>
                  <a:gd name="T0" fmla="*/ 0 w 90"/>
                  <a:gd name="T1" fmla="*/ 0 h 45"/>
                  <a:gd name="T2" fmla="*/ 2147483647 w 90"/>
                  <a:gd name="T3" fmla="*/ 2147483647 h 45"/>
                  <a:gd name="T4" fmla="*/ 2147483647 w 90"/>
                  <a:gd name="T5" fmla="*/ 2147483647 h 45"/>
                  <a:gd name="T6" fmla="*/ 2147483647 w 90"/>
                  <a:gd name="T7" fmla="*/ 2147483647 h 45"/>
                  <a:gd name="T8" fmla="*/ 2147483647 w 90"/>
                  <a:gd name="T9" fmla="*/ 2147483647 h 45"/>
                  <a:gd name="T10" fmla="*/ 0 w 90"/>
                  <a:gd name="T11" fmla="*/ 0 h 45"/>
                  <a:gd name="T12" fmla="*/ 0 60000 65536"/>
                  <a:gd name="T13" fmla="*/ 0 60000 65536"/>
                  <a:gd name="T14" fmla="*/ 0 60000 65536"/>
                  <a:gd name="T15" fmla="*/ 0 60000 65536"/>
                  <a:gd name="T16" fmla="*/ 0 60000 65536"/>
                  <a:gd name="T17" fmla="*/ 0 60000 65536"/>
                  <a:gd name="T18" fmla="*/ 0 w 90"/>
                  <a:gd name="T19" fmla="*/ 0 h 45"/>
                  <a:gd name="T20" fmla="*/ 90 w 9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90" h="45">
                    <a:moveTo>
                      <a:pt x="0" y="0"/>
                    </a:moveTo>
                    <a:lnTo>
                      <a:pt x="17" y="7"/>
                    </a:lnTo>
                    <a:lnTo>
                      <a:pt x="72" y="27"/>
                    </a:lnTo>
                    <a:lnTo>
                      <a:pt x="90" y="33"/>
                    </a:lnTo>
                    <a:lnTo>
                      <a:pt x="34" y="45"/>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633" name="Line 2800"/>
              <p:cNvSpPr>
                <a:spLocks noChangeShapeType="1"/>
              </p:cNvSpPr>
              <p:nvPr/>
            </p:nvSpPr>
            <p:spPr bwMode="auto">
              <a:xfrm flipH="1" flipV="1">
                <a:off x="7205663" y="4300538"/>
                <a:ext cx="269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34" name="Line 2801"/>
              <p:cNvSpPr>
                <a:spLocks noChangeShapeType="1"/>
              </p:cNvSpPr>
              <p:nvPr/>
            </p:nvSpPr>
            <p:spPr bwMode="auto">
              <a:xfrm>
                <a:off x="7205663" y="4300538"/>
                <a:ext cx="53975"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35" name="Line 2802"/>
              <p:cNvSpPr>
                <a:spLocks noChangeShapeType="1"/>
              </p:cNvSpPr>
              <p:nvPr/>
            </p:nvSpPr>
            <p:spPr bwMode="auto">
              <a:xfrm flipV="1">
                <a:off x="7259638" y="4352926"/>
                <a:ext cx="889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36" name="Line 2803"/>
              <p:cNvSpPr>
                <a:spLocks noChangeShapeType="1"/>
              </p:cNvSpPr>
              <p:nvPr/>
            </p:nvSpPr>
            <p:spPr bwMode="auto">
              <a:xfrm flipH="1" flipV="1">
                <a:off x="7319963" y="4343401"/>
                <a:ext cx="28575"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37" name="Line 2804"/>
              <p:cNvSpPr>
                <a:spLocks noChangeShapeType="1"/>
              </p:cNvSpPr>
              <p:nvPr/>
            </p:nvSpPr>
            <p:spPr bwMode="auto">
              <a:xfrm flipH="1" flipV="1">
                <a:off x="7232650" y="4311651"/>
                <a:ext cx="87313"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38" name="Freeform 2805"/>
              <p:cNvSpPr>
                <a:spLocks/>
              </p:cNvSpPr>
              <p:nvPr/>
            </p:nvSpPr>
            <p:spPr bwMode="auto">
              <a:xfrm>
                <a:off x="7362825" y="3592513"/>
                <a:ext cx="152400" cy="55563"/>
              </a:xfrm>
              <a:custGeom>
                <a:avLst/>
                <a:gdLst>
                  <a:gd name="T0" fmla="*/ 0 w 96"/>
                  <a:gd name="T1" fmla="*/ 0 h 35"/>
                  <a:gd name="T2" fmla="*/ 2147483647 w 96"/>
                  <a:gd name="T3" fmla="*/ 2147483647 h 35"/>
                  <a:gd name="T4" fmla="*/ 2147483647 w 96"/>
                  <a:gd name="T5" fmla="*/ 2147483647 h 35"/>
                  <a:gd name="T6" fmla="*/ 2147483647 w 96"/>
                  <a:gd name="T7" fmla="*/ 2147483647 h 35"/>
                  <a:gd name="T8" fmla="*/ 2147483647 w 96"/>
                  <a:gd name="T9" fmla="*/ 2147483647 h 35"/>
                  <a:gd name="T10" fmla="*/ 0 w 96"/>
                  <a:gd name="T11" fmla="*/ 0 h 35"/>
                  <a:gd name="T12" fmla="*/ 0 60000 65536"/>
                  <a:gd name="T13" fmla="*/ 0 60000 65536"/>
                  <a:gd name="T14" fmla="*/ 0 60000 65536"/>
                  <a:gd name="T15" fmla="*/ 0 60000 65536"/>
                  <a:gd name="T16" fmla="*/ 0 60000 65536"/>
                  <a:gd name="T17" fmla="*/ 0 60000 65536"/>
                  <a:gd name="T18" fmla="*/ 0 w 96"/>
                  <a:gd name="T19" fmla="*/ 0 h 35"/>
                  <a:gd name="T20" fmla="*/ 96 w 9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6" h="35">
                    <a:moveTo>
                      <a:pt x="0" y="0"/>
                    </a:moveTo>
                    <a:lnTo>
                      <a:pt x="20" y="3"/>
                    </a:lnTo>
                    <a:lnTo>
                      <a:pt x="77" y="8"/>
                    </a:lnTo>
                    <a:lnTo>
                      <a:pt x="96" y="9"/>
                    </a:lnTo>
                    <a:lnTo>
                      <a:pt x="45" y="35"/>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639" name="Line 2806"/>
              <p:cNvSpPr>
                <a:spLocks noChangeShapeType="1"/>
              </p:cNvSpPr>
              <p:nvPr/>
            </p:nvSpPr>
            <p:spPr bwMode="auto">
              <a:xfrm flipH="1" flipV="1">
                <a:off x="7362825" y="3592513"/>
                <a:ext cx="31750" cy="47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40" name="Line 2807"/>
              <p:cNvSpPr>
                <a:spLocks noChangeShapeType="1"/>
              </p:cNvSpPr>
              <p:nvPr/>
            </p:nvSpPr>
            <p:spPr bwMode="auto">
              <a:xfrm>
                <a:off x="7362825" y="3592513"/>
                <a:ext cx="71438" cy="555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41" name="Line 2808"/>
              <p:cNvSpPr>
                <a:spLocks noChangeShapeType="1"/>
              </p:cNvSpPr>
              <p:nvPr/>
            </p:nvSpPr>
            <p:spPr bwMode="auto">
              <a:xfrm flipV="1">
                <a:off x="7434263" y="3606801"/>
                <a:ext cx="80963" cy="412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42" name="Line 2809"/>
              <p:cNvSpPr>
                <a:spLocks noChangeShapeType="1"/>
              </p:cNvSpPr>
              <p:nvPr/>
            </p:nvSpPr>
            <p:spPr bwMode="auto">
              <a:xfrm flipH="1" flipV="1">
                <a:off x="7485063" y="3605213"/>
                <a:ext cx="30163"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43" name="Line 2810"/>
              <p:cNvSpPr>
                <a:spLocks noChangeShapeType="1"/>
              </p:cNvSpPr>
              <p:nvPr/>
            </p:nvSpPr>
            <p:spPr bwMode="auto">
              <a:xfrm flipH="1" flipV="1">
                <a:off x="7394575" y="3597276"/>
                <a:ext cx="90488"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44" name="Freeform 2811"/>
              <p:cNvSpPr>
                <a:spLocks/>
              </p:cNvSpPr>
              <p:nvPr/>
            </p:nvSpPr>
            <p:spPr bwMode="auto">
              <a:xfrm>
                <a:off x="6721475" y="5133976"/>
                <a:ext cx="117475" cy="100013"/>
              </a:xfrm>
              <a:custGeom>
                <a:avLst/>
                <a:gdLst>
                  <a:gd name="T0" fmla="*/ 0 w 74"/>
                  <a:gd name="T1" fmla="*/ 0 h 63"/>
                  <a:gd name="T2" fmla="*/ 2147483647 w 74"/>
                  <a:gd name="T3" fmla="*/ 2147483647 h 63"/>
                  <a:gd name="T4" fmla="*/ 2147483647 w 74"/>
                  <a:gd name="T5" fmla="*/ 2147483647 h 63"/>
                  <a:gd name="T6" fmla="*/ 2147483647 w 74"/>
                  <a:gd name="T7" fmla="*/ 2147483647 h 63"/>
                  <a:gd name="T8" fmla="*/ 2147483647 w 74"/>
                  <a:gd name="T9" fmla="*/ 2147483647 h 63"/>
                  <a:gd name="T10" fmla="*/ 0 w 74"/>
                  <a:gd name="T11" fmla="*/ 0 h 63"/>
                  <a:gd name="T12" fmla="*/ 0 60000 65536"/>
                  <a:gd name="T13" fmla="*/ 0 60000 65536"/>
                  <a:gd name="T14" fmla="*/ 0 60000 65536"/>
                  <a:gd name="T15" fmla="*/ 0 60000 65536"/>
                  <a:gd name="T16" fmla="*/ 0 60000 65536"/>
                  <a:gd name="T17" fmla="*/ 0 60000 65536"/>
                  <a:gd name="T18" fmla="*/ 0 w 74"/>
                  <a:gd name="T19" fmla="*/ 0 h 63"/>
                  <a:gd name="T20" fmla="*/ 74 w 74"/>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4" h="63">
                    <a:moveTo>
                      <a:pt x="0" y="0"/>
                    </a:moveTo>
                    <a:lnTo>
                      <a:pt x="15" y="13"/>
                    </a:lnTo>
                    <a:lnTo>
                      <a:pt x="59" y="50"/>
                    </a:lnTo>
                    <a:lnTo>
                      <a:pt x="74" y="63"/>
                    </a:lnTo>
                    <a:lnTo>
                      <a:pt x="17" y="55"/>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645" name="Line 2812"/>
              <p:cNvSpPr>
                <a:spLocks noChangeShapeType="1"/>
              </p:cNvSpPr>
              <p:nvPr/>
            </p:nvSpPr>
            <p:spPr bwMode="auto">
              <a:xfrm flipH="1" flipV="1">
                <a:off x="6721475" y="5133976"/>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46" name="Line 2813"/>
              <p:cNvSpPr>
                <a:spLocks noChangeShapeType="1"/>
              </p:cNvSpPr>
              <p:nvPr/>
            </p:nvSpPr>
            <p:spPr bwMode="auto">
              <a:xfrm>
                <a:off x="6721475" y="5133976"/>
                <a:ext cx="2698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47" name="Line 2814"/>
              <p:cNvSpPr>
                <a:spLocks noChangeShapeType="1"/>
              </p:cNvSpPr>
              <p:nvPr/>
            </p:nvSpPr>
            <p:spPr bwMode="auto">
              <a:xfrm>
                <a:off x="6748463" y="5221288"/>
                <a:ext cx="904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48" name="Line 2815"/>
              <p:cNvSpPr>
                <a:spLocks noChangeShapeType="1"/>
              </p:cNvSpPr>
              <p:nvPr/>
            </p:nvSpPr>
            <p:spPr bwMode="auto">
              <a:xfrm flipH="1" flipV="1">
                <a:off x="6815138" y="5213351"/>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49" name="Line 2816"/>
              <p:cNvSpPr>
                <a:spLocks noChangeShapeType="1"/>
              </p:cNvSpPr>
              <p:nvPr/>
            </p:nvSpPr>
            <p:spPr bwMode="auto">
              <a:xfrm flipH="1" flipV="1">
                <a:off x="6745288" y="5154613"/>
                <a:ext cx="69850"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50" name="Freeform 2817"/>
              <p:cNvSpPr>
                <a:spLocks/>
              </p:cNvSpPr>
              <p:nvPr/>
            </p:nvSpPr>
            <p:spPr bwMode="auto">
              <a:xfrm>
                <a:off x="7329488" y="3833813"/>
                <a:ext cx="152400" cy="61913"/>
              </a:xfrm>
              <a:custGeom>
                <a:avLst/>
                <a:gdLst>
                  <a:gd name="T0" fmla="*/ 0 w 96"/>
                  <a:gd name="T1" fmla="*/ 0 h 39"/>
                  <a:gd name="T2" fmla="*/ 2147483647 w 96"/>
                  <a:gd name="T3" fmla="*/ 2147483647 h 39"/>
                  <a:gd name="T4" fmla="*/ 2147483647 w 96"/>
                  <a:gd name="T5" fmla="*/ 2147483647 h 39"/>
                  <a:gd name="T6" fmla="*/ 2147483647 w 96"/>
                  <a:gd name="T7" fmla="*/ 2147483647 h 39"/>
                  <a:gd name="T8" fmla="*/ 2147483647 w 96"/>
                  <a:gd name="T9" fmla="*/ 2147483647 h 39"/>
                  <a:gd name="T10" fmla="*/ 0 w 96"/>
                  <a:gd name="T11" fmla="*/ 0 h 39"/>
                  <a:gd name="T12" fmla="*/ 0 60000 65536"/>
                  <a:gd name="T13" fmla="*/ 0 60000 65536"/>
                  <a:gd name="T14" fmla="*/ 0 60000 65536"/>
                  <a:gd name="T15" fmla="*/ 0 60000 65536"/>
                  <a:gd name="T16" fmla="*/ 0 60000 65536"/>
                  <a:gd name="T17" fmla="*/ 0 60000 65536"/>
                  <a:gd name="T18" fmla="*/ 0 w 96"/>
                  <a:gd name="T19" fmla="*/ 0 h 39"/>
                  <a:gd name="T20" fmla="*/ 96 w 9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96" h="39">
                    <a:moveTo>
                      <a:pt x="0" y="0"/>
                    </a:moveTo>
                    <a:lnTo>
                      <a:pt x="20" y="2"/>
                    </a:lnTo>
                    <a:lnTo>
                      <a:pt x="76" y="13"/>
                    </a:lnTo>
                    <a:lnTo>
                      <a:pt x="96" y="17"/>
                    </a:lnTo>
                    <a:lnTo>
                      <a:pt x="42" y="39"/>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651" name="Line 2818"/>
              <p:cNvSpPr>
                <a:spLocks noChangeShapeType="1"/>
              </p:cNvSpPr>
              <p:nvPr/>
            </p:nvSpPr>
            <p:spPr bwMode="auto">
              <a:xfrm flipH="1" flipV="1">
                <a:off x="7329488" y="3833813"/>
                <a:ext cx="31750"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52" name="Line 2819"/>
              <p:cNvSpPr>
                <a:spLocks noChangeShapeType="1"/>
              </p:cNvSpPr>
              <p:nvPr/>
            </p:nvSpPr>
            <p:spPr bwMode="auto">
              <a:xfrm>
                <a:off x="7329488" y="3833813"/>
                <a:ext cx="66675" cy="619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53" name="Line 2820"/>
              <p:cNvSpPr>
                <a:spLocks noChangeShapeType="1"/>
              </p:cNvSpPr>
              <p:nvPr/>
            </p:nvSpPr>
            <p:spPr bwMode="auto">
              <a:xfrm flipV="1">
                <a:off x="7396163" y="3860801"/>
                <a:ext cx="85725" cy="349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54" name="Line 2821"/>
              <p:cNvSpPr>
                <a:spLocks noChangeShapeType="1"/>
              </p:cNvSpPr>
              <p:nvPr/>
            </p:nvSpPr>
            <p:spPr bwMode="auto">
              <a:xfrm flipH="1" flipV="1">
                <a:off x="7450138" y="3854451"/>
                <a:ext cx="31750"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55" name="Line 2822"/>
              <p:cNvSpPr>
                <a:spLocks noChangeShapeType="1"/>
              </p:cNvSpPr>
              <p:nvPr/>
            </p:nvSpPr>
            <p:spPr bwMode="auto">
              <a:xfrm flipH="1" flipV="1">
                <a:off x="7361238" y="3836988"/>
                <a:ext cx="88900"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56" name="Freeform 2823"/>
              <p:cNvSpPr>
                <a:spLocks/>
              </p:cNvSpPr>
              <p:nvPr/>
            </p:nvSpPr>
            <p:spPr bwMode="auto">
              <a:xfrm>
                <a:off x="7277100" y="4068763"/>
                <a:ext cx="147638" cy="68263"/>
              </a:xfrm>
              <a:custGeom>
                <a:avLst/>
                <a:gdLst>
                  <a:gd name="T0" fmla="*/ 0 w 93"/>
                  <a:gd name="T1" fmla="*/ 0 h 43"/>
                  <a:gd name="T2" fmla="*/ 2147483647 w 93"/>
                  <a:gd name="T3" fmla="*/ 2147483647 h 43"/>
                  <a:gd name="T4" fmla="*/ 2147483647 w 93"/>
                  <a:gd name="T5" fmla="*/ 2147483647 h 43"/>
                  <a:gd name="T6" fmla="*/ 2147483647 w 93"/>
                  <a:gd name="T7" fmla="*/ 2147483647 h 43"/>
                  <a:gd name="T8" fmla="*/ 2147483647 w 93"/>
                  <a:gd name="T9" fmla="*/ 2147483647 h 43"/>
                  <a:gd name="T10" fmla="*/ 0 w 93"/>
                  <a:gd name="T11" fmla="*/ 0 h 43"/>
                  <a:gd name="T12" fmla="*/ 0 60000 65536"/>
                  <a:gd name="T13" fmla="*/ 0 60000 65536"/>
                  <a:gd name="T14" fmla="*/ 0 60000 65536"/>
                  <a:gd name="T15" fmla="*/ 0 60000 65536"/>
                  <a:gd name="T16" fmla="*/ 0 60000 65536"/>
                  <a:gd name="T17" fmla="*/ 0 60000 65536"/>
                  <a:gd name="T18" fmla="*/ 0 w 93"/>
                  <a:gd name="T19" fmla="*/ 0 h 43"/>
                  <a:gd name="T20" fmla="*/ 93 w 9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93" h="43">
                    <a:moveTo>
                      <a:pt x="0" y="0"/>
                    </a:moveTo>
                    <a:lnTo>
                      <a:pt x="19" y="5"/>
                    </a:lnTo>
                    <a:lnTo>
                      <a:pt x="75" y="21"/>
                    </a:lnTo>
                    <a:lnTo>
                      <a:pt x="93" y="26"/>
                    </a:lnTo>
                    <a:lnTo>
                      <a:pt x="38" y="43"/>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657" name="Line 2824"/>
              <p:cNvSpPr>
                <a:spLocks noChangeShapeType="1"/>
              </p:cNvSpPr>
              <p:nvPr/>
            </p:nvSpPr>
            <p:spPr bwMode="auto">
              <a:xfrm flipH="1" flipV="1">
                <a:off x="7277100" y="4068763"/>
                <a:ext cx="30163"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58" name="Line 2825"/>
              <p:cNvSpPr>
                <a:spLocks noChangeShapeType="1"/>
              </p:cNvSpPr>
              <p:nvPr/>
            </p:nvSpPr>
            <p:spPr bwMode="auto">
              <a:xfrm>
                <a:off x="7277100" y="4068763"/>
                <a:ext cx="60325"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59" name="Line 2826"/>
              <p:cNvSpPr>
                <a:spLocks noChangeShapeType="1"/>
              </p:cNvSpPr>
              <p:nvPr/>
            </p:nvSpPr>
            <p:spPr bwMode="auto">
              <a:xfrm flipV="1">
                <a:off x="7337425" y="4110038"/>
                <a:ext cx="873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60" name="Line 2827"/>
              <p:cNvSpPr>
                <a:spLocks noChangeShapeType="1"/>
              </p:cNvSpPr>
              <p:nvPr/>
            </p:nvSpPr>
            <p:spPr bwMode="auto">
              <a:xfrm flipH="1" flipV="1">
                <a:off x="7396163" y="4102101"/>
                <a:ext cx="285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61" name="Line 2828"/>
              <p:cNvSpPr>
                <a:spLocks noChangeShapeType="1"/>
              </p:cNvSpPr>
              <p:nvPr/>
            </p:nvSpPr>
            <p:spPr bwMode="auto">
              <a:xfrm flipH="1" flipV="1">
                <a:off x="7307263" y="4076701"/>
                <a:ext cx="88900"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62" name="Freeform 2829"/>
              <p:cNvSpPr>
                <a:spLocks/>
              </p:cNvSpPr>
              <p:nvPr/>
            </p:nvSpPr>
            <p:spPr bwMode="auto">
              <a:xfrm>
                <a:off x="5986463" y="5753101"/>
                <a:ext cx="82550" cy="131763"/>
              </a:xfrm>
              <a:custGeom>
                <a:avLst/>
                <a:gdLst>
                  <a:gd name="T0" fmla="*/ 2147483647 w 52"/>
                  <a:gd name="T1" fmla="*/ 0 h 83"/>
                  <a:gd name="T2" fmla="*/ 2147483647 w 52"/>
                  <a:gd name="T3" fmla="*/ 2147483647 h 83"/>
                  <a:gd name="T4" fmla="*/ 2147483647 w 52"/>
                  <a:gd name="T5" fmla="*/ 2147483647 h 83"/>
                  <a:gd name="T6" fmla="*/ 2147483647 w 52"/>
                  <a:gd name="T7" fmla="*/ 2147483647 h 83"/>
                  <a:gd name="T8" fmla="*/ 0 w 52"/>
                  <a:gd name="T9" fmla="*/ 2147483647 h 83"/>
                  <a:gd name="T10" fmla="*/ 2147483647 w 52"/>
                  <a:gd name="T11" fmla="*/ 0 h 83"/>
                  <a:gd name="T12" fmla="*/ 0 60000 65536"/>
                  <a:gd name="T13" fmla="*/ 0 60000 65536"/>
                  <a:gd name="T14" fmla="*/ 0 60000 65536"/>
                  <a:gd name="T15" fmla="*/ 0 60000 65536"/>
                  <a:gd name="T16" fmla="*/ 0 60000 65536"/>
                  <a:gd name="T17" fmla="*/ 0 60000 65536"/>
                  <a:gd name="T18" fmla="*/ 0 w 52"/>
                  <a:gd name="T19" fmla="*/ 0 h 83"/>
                  <a:gd name="T20" fmla="*/ 52 w 5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52" h="83">
                    <a:moveTo>
                      <a:pt x="3" y="0"/>
                    </a:moveTo>
                    <a:lnTo>
                      <a:pt x="12" y="17"/>
                    </a:lnTo>
                    <a:lnTo>
                      <a:pt x="41" y="67"/>
                    </a:lnTo>
                    <a:lnTo>
                      <a:pt x="52" y="83"/>
                    </a:lnTo>
                    <a:lnTo>
                      <a:pt x="0" y="58"/>
                    </a:lnTo>
                    <a:lnTo>
                      <a:pt x="3"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663" name="Line 2830"/>
              <p:cNvSpPr>
                <a:spLocks noChangeShapeType="1"/>
              </p:cNvSpPr>
              <p:nvPr/>
            </p:nvSpPr>
            <p:spPr bwMode="auto">
              <a:xfrm flipH="1" flipV="1">
                <a:off x="5991225" y="5753101"/>
                <a:ext cx="1428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64" name="Line 2831"/>
              <p:cNvSpPr>
                <a:spLocks noChangeShapeType="1"/>
              </p:cNvSpPr>
              <p:nvPr/>
            </p:nvSpPr>
            <p:spPr bwMode="auto">
              <a:xfrm flipH="1">
                <a:off x="5986463" y="5753101"/>
                <a:ext cx="4763"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65" name="Line 2832"/>
              <p:cNvSpPr>
                <a:spLocks noChangeShapeType="1"/>
              </p:cNvSpPr>
              <p:nvPr/>
            </p:nvSpPr>
            <p:spPr bwMode="auto">
              <a:xfrm>
                <a:off x="5986463" y="5845176"/>
                <a:ext cx="82550" cy="396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66" name="Line 2833"/>
              <p:cNvSpPr>
                <a:spLocks noChangeShapeType="1"/>
              </p:cNvSpPr>
              <p:nvPr/>
            </p:nvSpPr>
            <p:spPr bwMode="auto">
              <a:xfrm flipH="1" flipV="1">
                <a:off x="6051550" y="5859463"/>
                <a:ext cx="1746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67" name="Line 2834"/>
              <p:cNvSpPr>
                <a:spLocks noChangeShapeType="1"/>
              </p:cNvSpPr>
              <p:nvPr/>
            </p:nvSpPr>
            <p:spPr bwMode="auto">
              <a:xfrm flipH="1" flipV="1">
                <a:off x="6005513" y="5780088"/>
                <a:ext cx="46038"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68" name="Freeform 2835"/>
              <p:cNvSpPr>
                <a:spLocks/>
              </p:cNvSpPr>
              <p:nvPr/>
            </p:nvSpPr>
            <p:spPr bwMode="auto">
              <a:xfrm>
                <a:off x="4806950" y="6126163"/>
                <a:ext cx="55563" cy="150813"/>
              </a:xfrm>
              <a:custGeom>
                <a:avLst/>
                <a:gdLst>
                  <a:gd name="T0" fmla="*/ 2147483647 w 35"/>
                  <a:gd name="T1" fmla="*/ 0 h 95"/>
                  <a:gd name="T2" fmla="*/ 2147483647 w 35"/>
                  <a:gd name="T3" fmla="*/ 2147483647 h 95"/>
                  <a:gd name="T4" fmla="*/ 2147483647 w 35"/>
                  <a:gd name="T5" fmla="*/ 2147483647 h 95"/>
                  <a:gd name="T6" fmla="*/ 2147483647 w 35"/>
                  <a:gd name="T7" fmla="*/ 2147483647 h 95"/>
                  <a:gd name="T8" fmla="*/ 0 w 35"/>
                  <a:gd name="T9" fmla="*/ 2147483647 h 95"/>
                  <a:gd name="T10" fmla="*/ 2147483647 w 35"/>
                  <a:gd name="T11" fmla="*/ 0 h 95"/>
                  <a:gd name="T12" fmla="*/ 0 60000 65536"/>
                  <a:gd name="T13" fmla="*/ 0 60000 65536"/>
                  <a:gd name="T14" fmla="*/ 0 60000 65536"/>
                  <a:gd name="T15" fmla="*/ 0 60000 65536"/>
                  <a:gd name="T16" fmla="*/ 0 60000 65536"/>
                  <a:gd name="T17" fmla="*/ 0 60000 65536"/>
                  <a:gd name="T18" fmla="*/ 0 w 35"/>
                  <a:gd name="T19" fmla="*/ 0 h 95"/>
                  <a:gd name="T20" fmla="*/ 35 w 35"/>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5" h="95">
                    <a:moveTo>
                      <a:pt x="26" y="0"/>
                    </a:moveTo>
                    <a:lnTo>
                      <a:pt x="27" y="19"/>
                    </a:lnTo>
                    <a:lnTo>
                      <a:pt x="33" y="77"/>
                    </a:lnTo>
                    <a:lnTo>
                      <a:pt x="35" y="95"/>
                    </a:lnTo>
                    <a:lnTo>
                      <a:pt x="0" y="51"/>
                    </a:lnTo>
                    <a:lnTo>
                      <a:pt x="26"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669" name="Line 2836"/>
              <p:cNvSpPr>
                <a:spLocks noChangeShapeType="1"/>
              </p:cNvSpPr>
              <p:nvPr/>
            </p:nvSpPr>
            <p:spPr bwMode="auto">
              <a:xfrm flipH="1" flipV="1">
                <a:off x="4848225" y="6126163"/>
                <a:ext cx="1588"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70" name="Line 2837"/>
              <p:cNvSpPr>
                <a:spLocks noChangeShapeType="1"/>
              </p:cNvSpPr>
              <p:nvPr/>
            </p:nvSpPr>
            <p:spPr bwMode="auto">
              <a:xfrm flipH="1">
                <a:off x="4806950" y="6126163"/>
                <a:ext cx="41275"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71" name="Line 2838"/>
              <p:cNvSpPr>
                <a:spLocks noChangeShapeType="1"/>
              </p:cNvSpPr>
              <p:nvPr/>
            </p:nvSpPr>
            <p:spPr bwMode="auto">
              <a:xfrm>
                <a:off x="4806950" y="6207126"/>
                <a:ext cx="55563" cy="698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72" name="Line 2839"/>
              <p:cNvSpPr>
                <a:spLocks noChangeShapeType="1"/>
              </p:cNvSpPr>
              <p:nvPr/>
            </p:nvSpPr>
            <p:spPr bwMode="auto">
              <a:xfrm flipH="1" flipV="1">
                <a:off x="4859338" y="6248401"/>
                <a:ext cx="317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73" name="Line 2840"/>
              <p:cNvSpPr>
                <a:spLocks noChangeShapeType="1"/>
              </p:cNvSpPr>
              <p:nvPr/>
            </p:nvSpPr>
            <p:spPr bwMode="auto">
              <a:xfrm flipH="1" flipV="1">
                <a:off x="4849813" y="6156326"/>
                <a:ext cx="9525"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74" name="Freeform 2841"/>
              <p:cNvSpPr>
                <a:spLocks/>
              </p:cNvSpPr>
              <p:nvPr/>
            </p:nvSpPr>
            <p:spPr bwMode="auto">
              <a:xfrm>
                <a:off x="5764213" y="5867401"/>
                <a:ext cx="77788" cy="138113"/>
              </a:xfrm>
              <a:custGeom>
                <a:avLst/>
                <a:gdLst>
                  <a:gd name="T0" fmla="*/ 2147483647 w 49"/>
                  <a:gd name="T1" fmla="*/ 0 h 87"/>
                  <a:gd name="T2" fmla="*/ 2147483647 w 49"/>
                  <a:gd name="T3" fmla="*/ 2147483647 h 87"/>
                  <a:gd name="T4" fmla="*/ 2147483647 w 49"/>
                  <a:gd name="T5" fmla="*/ 2147483647 h 87"/>
                  <a:gd name="T6" fmla="*/ 2147483647 w 49"/>
                  <a:gd name="T7" fmla="*/ 2147483647 h 87"/>
                  <a:gd name="T8" fmla="*/ 0 w 49"/>
                  <a:gd name="T9" fmla="*/ 2147483647 h 87"/>
                  <a:gd name="T10" fmla="*/ 2147483647 w 49"/>
                  <a:gd name="T11" fmla="*/ 0 h 87"/>
                  <a:gd name="T12" fmla="*/ 0 60000 65536"/>
                  <a:gd name="T13" fmla="*/ 0 60000 65536"/>
                  <a:gd name="T14" fmla="*/ 0 60000 65536"/>
                  <a:gd name="T15" fmla="*/ 0 60000 65536"/>
                  <a:gd name="T16" fmla="*/ 0 60000 65536"/>
                  <a:gd name="T17" fmla="*/ 0 60000 65536"/>
                  <a:gd name="T18" fmla="*/ 0 w 49"/>
                  <a:gd name="T19" fmla="*/ 0 h 87"/>
                  <a:gd name="T20" fmla="*/ 49 w 49"/>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49" h="87">
                    <a:moveTo>
                      <a:pt x="8" y="0"/>
                    </a:moveTo>
                    <a:lnTo>
                      <a:pt x="16" y="17"/>
                    </a:lnTo>
                    <a:lnTo>
                      <a:pt x="41" y="70"/>
                    </a:lnTo>
                    <a:lnTo>
                      <a:pt x="49" y="87"/>
                    </a:lnTo>
                    <a:lnTo>
                      <a:pt x="0" y="57"/>
                    </a:lnTo>
                    <a:lnTo>
                      <a:pt x="8"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675" name="Line 2842"/>
              <p:cNvSpPr>
                <a:spLocks noChangeShapeType="1"/>
              </p:cNvSpPr>
              <p:nvPr/>
            </p:nvSpPr>
            <p:spPr bwMode="auto">
              <a:xfrm flipH="1" flipV="1">
                <a:off x="5776913" y="5867401"/>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76" name="Line 2843"/>
              <p:cNvSpPr>
                <a:spLocks noChangeShapeType="1"/>
              </p:cNvSpPr>
              <p:nvPr/>
            </p:nvSpPr>
            <p:spPr bwMode="auto">
              <a:xfrm flipH="1">
                <a:off x="5764213" y="5867401"/>
                <a:ext cx="1270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77" name="Line 2844"/>
              <p:cNvSpPr>
                <a:spLocks noChangeShapeType="1"/>
              </p:cNvSpPr>
              <p:nvPr/>
            </p:nvSpPr>
            <p:spPr bwMode="auto">
              <a:xfrm>
                <a:off x="5764213" y="5957888"/>
                <a:ext cx="77788" cy="476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78" name="Line 2845"/>
              <p:cNvSpPr>
                <a:spLocks noChangeShapeType="1"/>
              </p:cNvSpPr>
              <p:nvPr/>
            </p:nvSpPr>
            <p:spPr bwMode="auto">
              <a:xfrm flipH="1" flipV="1">
                <a:off x="5829300" y="5978526"/>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79" name="Line 2846"/>
              <p:cNvSpPr>
                <a:spLocks noChangeShapeType="1"/>
              </p:cNvSpPr>
              <p:nvPr/>
            </p:nvSpPr>
            <p:spPr bwMode="auto">
              <a:xfrm flipH="1" flipV="1">
                <a:off x="5789613" y="5894388"/>
                <a:ext cx="39688"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80" name="Freeform 2847"/>
              <p:cNvSpPr>
                <a:spLocks/>
              </p:cNvSpPr>
              <p:nvPr/>
            </p:nvSpPr>
            <p:spPr bwMode="auto">
              <a:xfrm>
                <a:off x="4557713" y="6140451"/>
                <a:ext cx="49213" cy="152400"/>
              </a:xfrm>
              <a:custGeom>
                <a:avLst/>
                <a:gdLst>
                  <a:gd name="T0" fmla="*/ 2147483647 w 31"/>
                  <a:gd name="T1" fmla="*/ 0 h 96"/>
                  <a:gd name="T2" fmla="*/ 2147483647 w 31"/>
                  <a:gd name="T3" fmla="*/ 2147483647 h 96"/>
                  <a:gd name="T4" fmla="*/ 2147483647 w 31"/>
                  <a:gd name="T5" fmla="*/ 2147483647 h 96"/>
                  <a:gd name="T6" fmla="*/ 2147483647 w 31"/>
                  <a:gd name="T7" fmla="*/ 2147483647 h 96"/>
                  <a:gd name="T8" fmla="*/ 0 w 31"/>
                  <a:gd name="T9" fmla="*/ 2147483647 h 96"/>
                  <a:gd name="T10" fmla="*/ 2147483647 w 31"/>
                  <a:gd name="T11" fmla="*/ 0 h 96"/>
                  <a:gd name="T12" fmla="*/ 0 60000 65536"/>
                  <a:gd name="T13" fmla="*/ 0 60000 65536"/>
                  <a:gd name="T14" fmla="*/ 0 60000 65536"/>
                  <a:gd name="T15" fmla="*/ 0 60000 65536"/>
                  <a:gd name="T16" fmla="*/ 0 60000 65536"/>
                  <a:gd name="T17" fmla="*/ 0 60000 65536"/>
                  <a:gd name="T18" fmla="*/ 0 w 31"/>
                  <a:gd name="T19" fmla="*/ 0 h 96"/>
                  <a:gd name="T20" fmla="*/ 31 w 31"/>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1" h="96">
                    <a:moveTo>
                      <a:pt x="30" y="0"/>
                    </a:moveTo>
                    <a:lnTo>
                      <a:pt x="30" y="18"/>
                    </a:lnTo>
                    <a:lnTo>
                      <a:pt x="31" y="76"/>
                    </a:lnTo>
                    <a:lnTo>
                      <a:pt x="31" y="96"/>
                    </a:lnTo>
                    <a:lnTo>
                      <a:pt x="0" y="47"/>
                    </a:lnTo>
                    <a:lnTo>
                      <a:pt x="30"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681" name="Line 2848"/>
              <p:cNvSpPr>
                <a:spLocks noChangeShapeType="1"/>
              </p:cNvSpPr>
              <p:nvPr/>
            </p:nvSpPr>
            <p:spPr bwMode="auto">
              <a:xfrm flipV="1">
                <a:off x="4605338" y="6140451"/>
                <a:ext cx="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82" name="Line 2849"/>
              <p:cNvSpPr>
                <a:spLocks noChangeShapeType="1"/>
              </p:cNvSpPr>
              <p:nvPr/>
            </p:nvSpPr>
            <p:spPr bwMode="auto">
              <a:xfrm flipH="1">
                <a:off x="4557713" y="6140451"/>
                <a:ext cx="47625"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83" name="Line 2850"/>
              <p:cNvSpPr>
                <a:spLocks noChangeShapeType="1"/>
              </p:cNvSpPr>
              <p:nvPr/>
            </p:nvSpPr>
            <p:spPr bwMode="auto">
              <a:xfrm>
                <a:off x="4557713" y="6215063"/>
                <a:ext cx="49213"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84" name="Line 2851"/>
              <p:cNvSpPr>
                <a:spLocks noChangeShapeType="1"/>
              </p:cNvSpPr>
              <p:nvPr/>
            </p:nvSpPr>
            <p:spPr bwMode="auto">
              <a:xfrm flipV="1">
                <a:off x="4606925" y="6261101"/>
                <a:ext cx="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85" name="Line 2852"/>
              <p:cNvSpPr>
                <a:spLocks noChangeShapeType="1"/>
              </p:cNvSpPr>
              <p:nvPr/>
            </p:nvSpPr>
            <p:spPr bwMode="auto">
              <a:xfrm flipH="1" flipV="1">
                <a:off x="4605338" y="6169026"/>
                <a:ext cx="1588"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86" name="Freeform 2853"/>
              <p:cNvSpPr>
                <a:spLocks/>
              </p:cNvSpPr>
              <p:nvPr/>
            </p:nvSpPr>
            <p:spPr bwMode="auto">
              <a:xfrm>
                <a:off x="5051425" y="6092826"/>
                <a:ext cx="65088" cy="149225"/>
              </a:xfrm>
              <a:custGeom>
                <a:avLst/>
                <a:gdLst>
                  <a:gd name="T0" fmla="*/ 2147483647 w 41"/>
                  <a:gd name="T1" fmla="*/ 0 h 94"/>
                  <a:gd name="T2" fmla="*/ 2147483647 w 41"/>
                  <a:gd name="T3" fmla="*/ 2147483647 h 94"/>
                  <a:gd name="T4" fmla="*/ 2147483647 w 41"/>
                  <a:gd name="T5" fmla="*/ 2147483647 h 94"/>
                  <a:gd name="T6" fmla="*/ 2147483647 w 41"/>
                  <a:gd name="T7" fmla="*/ 2147483647 h 94"/>
                  <a:gd name="T8" fmla="*/ 0 w 41"/>
                  <a:gd name="T9" fmla="*/ 2147483647 h 94"/>
                  <a:gd name="T10" fmla="*/ 2147483647 w 41"/>
                  <a:gd name="T11" fmla="*/ 0 h 94"/>
                  <a:gd name="T12" fmla="*/ 0 60000 65536"/>
                  <a:gd name="T13" fmla="*/ 0 60000 65536"/>
                  <a:gd name="T14" fmla="*/ 0 60000 65536"/>
                  <a:gd name="T15" fmla="*/ 0 60000 65536"/>
                  <a:gd name="T16" fmla="*/ 0 60000 65536"/>
                  <a:gd name="T17" fmla="*/ 0 60000 65536"/>
                  <a:gd name="T18" fmla="*/ 0 w 41"/>
                  <a:gd name="T19" fmla="*/ 0 h 94"/>
                  <a:gd name="T20" fmla="*/ 41 w 41"/>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1" h="94">
                    <a:moveTo>
                      <a:pt x="23" y="0"/>
                    </a:moveTo>
                    <a:lnTo>
                      <a:pt x="27" y="18"/>
                    </a:lnTo>
                    <a:lnTo>
                      <a:pt x="37" y="74"/>
                    </a:lnTo>
                    <a:lnTo>
                      <a:pt x="41" y="94"/>
                    </a:lnTo>
                    <a:lnTo>
                      <a:pt x="0" y="52"/>
                    </a:lnTo>
                    <a:lnTo>
                      <a:pt x="23"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687" name="Line 2854"/>
              <p:cNvSpPr>
                <a:spLocks noChangeShapeType="1"/>
              </p:cNvSpPr>
              <p:nvPr/>
            </p:nvSpPr>
            <p:spPr bwMode="auto">
              <a:xfrm flipH="1" flipV="1">
                <a:off x="5087938" y="6092826"/>
                <a:ext cx="635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88" name="Line 2855"/>
              <p:cNvSpPr>
                <a:spLocks noChangeShapeType="1"/>
              </p:cNvSpPr>
              <p:nvPr/>
            </p:nvSpPr>
            <p:spPr bwMode="auto">
              <a:xfrm flipH="1">
                <a:off x="5051425" y="6092826"/>
                <a:ext cx="36513"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89" name="Line 2856"/>
              <p:cNvSpPr>
                <a:spLocks noChangeShapeType="1"/>
              </p:cNvSpPr>
              <p:nvPr/>
            </p:nvSpPr>
            <p:spPr bwMode="auto">
              <a:xfrm>
                <a:off x="5051425" y="6175376"/>
                <a:ext cx="65088"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90" name="Line 2857"/>
              <p:cNvSpPr>
                <a:spLocks noChangeShapeType="1"/>
              </p:cNvSpPr>
              <p:nvPr/>
            </p:nvSpPr>
            <p:spPr bwMode="auto">
              <a:xfrm flipH="1" flipV="1">
                <a:off x="5110163" y="6210301"/>
                <a:ext cx="635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91" name="Line 2858"/>
              <p:cNvSpPr>
                <a:spLocks noChangeShapeType="1"/>
              </p:cNvSpPr>
              <p:nvPr/>
            </p:nvSpPr>
            <p:spPr bwMode="auto">
              <a:xfrm flipH="1" flipV="1">
                <a:off x="5094288" y="6121401"/>
                <a:ext cx="15875"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92" name="Freeform 2859"/>
              <p:cNvSpPr>
                <a:spLocks/>
              </p:cNvSpPr>
              <p:nvPr/>
            </p:nvSpPr>
            <p:spPr bwMode="auto">
              <a:xfrm>
                <a:off x="6557963" y="5313363"/>
                <a:ext cx="109538" cy="107950"/>
              </a:xfrm>
              <a:custGeom>
                <a:avLst/>
                <a:gdLst>
                  <a:gd name="T0" fmla="*/ 0 w 69"/>
                  <a:gd name="T1" fmla="*/ 0 h 68"/>
                  <a:gd name="T2" fmla="*/ 2147483647 w 69"/>
                  <a:gd name="T3" fmla="*/ 2147483647 h 68"/>
                  <a:gd name="T4" fmla="*/ 2147483647 w 69"/>
                  <a:gd name="T5" fmla="*/ 2147483647 h 68"/>
                  <a:gd name="T6" fmla="*/ 2147483647 w 69"/>
                  <a:gd name="T7" fmla="*/ 2147483647 h 68"/>
                  <a:gd name="T8" fmla="*/ 2147483647 w 69"/>
                  <a:gd name="T9" fmla="*/ 2147483647 h 68"/>
                  <a:gd name="T10" fmla="*/ 0 w 69"/>
                  <a:gd name="T11" fmla="*/ 0 h 68"/>
                  <a:gd name="T12" fmla="*/ 0 60000 65536"/>
                  <a:gd name="T13" fmla="*/ 0 60000 65536"/>
                  <a:gd name="T14" fmla="*/ 0 60000 65536"/>
                  <a:gd name="T15" fmla="*/ 0 60000 65536"/>
                  <a:gd name="T16" fmla="*/ 0 60000 65536"/>
                  <a:gd name="T17" fmla="*/ 0 60000 65536"/>
                  <a:gd name="T18" fmla="*/ 0 w 69"/>
                  <a:gd name="T19" fmla="*/ 0 h 68"/>
                  <a:gd name="T20" fmla="*/ 69 w 69"/>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9" h="68">
                    <a:moveTo>
                      <a:pt x="0" y="0"/>
                    </a:moveTo>
                    <a:lnTo>
                      <a:pt x="15" y="13"/>
                    </a:lnTo>
                    <a:lnTo>
                      <a:pt x="55" y="54"/>
                    </a:lnTo>
                    <a:lnTo>
                      <a:pt x="69" y="68"/>
                    </a:lnTo>
                    <a:lnTo>
                      <a:pt x="14" y="56"/>
                    </a:lnTo>
                    <a:lnTo>
                      <a:pt x="0" y="0"/>
                    </a:lnTo>
                    <a:close/>
                  </a:path>
                </a:pathLst>
              </a:custGeom>
              <a:solidFill>
                <a:srgbClr val="CC0066"/>
              </a:solidFill>
              <a:ln w="0">
                <a:solidFill>
                  <a:srgbClr val="CC0066"/>
                </a:solidFill>
                <a:prstDash val="solid"/>
                <a:round/>
                <a:headEnd/>
                <a:tailEnd/>
              </a:ln>
            </p:spPr>
            <p:txBody>
              <a:bodyPr/>
              <a:lstStyle/>
              <a:p>
                <a:endParaRPr lang="en-US" smtClean="0">
                  <a:solidFill>
                    <a:prstClr val="black"/>
                  </a:solidFill>
                  <a:latin typeface="Arial"/>
                </a:endParaRPr>
              </a:p>
            </p:txBody>
          </p:sp>
          <p:sp>
            <p:nvSpPr>
              <p:cNvPr id="1693" name="Line 2860"/>
              <p:cNvSpPr>
                <a:spLocks noChangeShapeType="1"/>
              </p:cNvSpPr>
              <p:nvPr/>
            </p:nvSpPr>
            <p:spPr bwMode="auto">
              <a:xfrm flipH="1" flipV="1">
                <a:off x="6557963" y="5313363"/>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94" name="Line 2861"/>
              <p:cNvSpPr>
                <a:spLocks noChangeShapeType="1"/>
              </p:cNvSpPr>
              <p:nvPr/>
            </p:nvSpPr>
            <p:spPr bwMode="auto">
              <a:xfrm>
                <a:off x="6557963" y="5313363"/>
                <a:ext cx="22225"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95" name="Line 2862"/>
              <p:cNvSpPr>
                <a:spLocks noChangeShapeType="1"/>
              </p:cNvSpPr>
              <p:nvPr/>
            </p:nvSpPr>
            <p:spPr bwMode="auto">
              <a:xfrm>
                <a:off x="6580188" y="5402263"/>
                <a:ext cx="87313"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96" name="Line 2863"/>
              <p:cNvSpPr>
                <a:spLocks noChangeShapeType="1"/>
              </p:cNvSpPr>
              <p:nvPr/>
            </p:nvSpPr>
            <p:spPr bwMode="auto">
              <a:xfrm flipH="1" flipV="1">
                <a:off x="6645275" y="5399088"/>
                <a:ext cx="22225"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97" name="Line 2864"/>
              <p:cNvSpPr>
                <a:spLocks noChangeShapeType="1"/>
              </p:cNvSpPr>
              <p:nvPr/>
            </p:nvSpPr>
            <p:spPr bwMode="auto">
              <a:xfrm flipH="1" flipV="1">
                <a:off x="6581775" y="5334001"/>
                <a:ext cx="63500"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698" name="Freeform 2865"/>
              <p:cNvSpPr>
                <a:spLocks/>
              </p:cNvSpPr>
              <p:nvPr/>
            </p:nvSpPr>
            <p:spPr bwMode="auto">
              <a:xfrm>
                <a:off x="4310063" y="6132513"/>
                <a:ext cx="53975" cy="150813"/>
              </a:xfrm>
              <a:custGeom>
                <a:avLst/>
                <a:gdLst>
                  <a:gd name="T0" fmla="*/ 2147483647 w 34"/>
                  <a:gd name="T1" fmla="*/ 0 h 95"/>
                  <a:gd name="T2" fmla="*/ 2147483647 w 34"/>
                  <a:gd name="T3" fmla="*/ 2147483647 h 95"/>
                  <a:gd name="T4" fmla="*/ 2147483647 w 34"/>
                  <a:gd name="T5" fmla="*/ 2147483647 h 95"/>
                  <a:gd name="T6" fmla="*/ 2147483647 w 34"/>
                  <a:gd name="T7" fmla="*/ 2147483647 h 95"/>
                  <a:gd name="T8" fmla="*/ 0 w 34"/>
                  <a:gd name="T9" fmla="*/ 2147483647 h 95"/>
                  <a:gd name="T10" fmla="*/ 2147483647 w 34"/>
                  <a:gd name="T11" fmla="*/ 0 h 95"/>
                  <a:gd name="T12" fmla="*/ 0 60000 65536"/>
                  <a:gd name="T13" fmla="*/ 0 60000 65536"/>
                  <a:gd name="T14" fmla="*/ 0 60000 65536"/>
                  <a:gd name="T15" fmla="*/ 0 60000 65536"/>
                  <a:gd name="T16" fmla="*/ 0 60000 65536"/>
                  <a:gd name="T17" fmla="*/ 0 60000 65536"/>
                  <a:gd name="T18" fmla="*/ 0 w 34"/>
                  <a:gd name="T19" fmla="*/ 0 h 95"/>
                  <a:gd name="T20" fmla="*/ 34 w 3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4" h="95">
                    <a:moveTo>
                      <a:pt x="34" y="0"/>
                    </a:moveTo>
                    <a:lnTo>
                      <a:pt x="33" y="19"/>
                    </a:lnTo>
                    <a:lnTo>
                      <a:pt x="29" y="77"/>
                    </a:lnTo>
                    <a:lnTo>
                      <a:pt x="28" y="95"/>
                    </a:lnTo>
                    <a:lnTo>
                      <a:pt x="0" y="46"/>
                    </a:lnTo>
                    <a:lnTo>
                      <a:pt x="34" y="0"/>
                    </a:lnTo>
                    <a:close/>
                  </a:path>
                </a:pathLst>
              </a:custGeom>
              <a:solidFill>
                <a:srgbClr val="33FFFF"/>
              </a:solidFill>
              <a:ln w="0">
                <a:solidFill>
                  <a:srgbClr val="33FFFF"/>
                </a:solidFill>
                <a:prstDash val="solid"/>
                <a:round/>
                <a:headEnd/>
                <a:tailEnd/>
              </a:ln>
            </p:spPr>
            <p:txBody>
              <a:bodyPr/>
              <a:lstStyle/>
              <a:p>
                <a:endParaRPr lang="en-US" smtClean="0">
                  <a:solidFill>
                    <a:prstClr val="black"/>
                  </a:solidFill>
                  <a:latin typeface="Arial"/>
                </a:endParaRPr>
              </a:p>
            </p:txBody>
          </p:sp>
          <p:sp>
            <p:nvSpPr>
              <p:cNvPr id="1699" name="Line 2866"/>
              <p:cNvSpPr>
                <a:spLocks noChangeShapeType="1"/>
              </p:cNvSpPr>
              <p:nvPr/>
            </p:nvSpPr>
            <p:spPr bwMode="auto">
              <a:xfrm flipV="1">
                <a:off x="4362450" y="6132513"/>
                <a:ext cx="1588"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00" name="Line 2867"/>
              <p:cNvSpPr>
                <a:spLocks noChangeShapeType="1"/>
              </p:cNvSpPr>
              <p:nvPr/>
            </p:nvSpPr>
            <p:spPr bwMode="auto">
              <a:xfrm flipH="1">
                <a:off x="4310063" y="6132513"/>
                <a:ext cx="53975"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01" name="Line 2868"/>
              <p:cNvSpPr>
                <a:spLocks noChangeShapeType="1"/>
              </p:cNvSpPr>
              <p:nvPr/>
            </p:nvSpPr>
            <p:spPr bwMode="auto">
              <a:xfrm>
                <a:off x="4310063" y="6205538"/>
                <a:ext cx="44450"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02" name="Line 2869"/>
              <p:cNvSpPr>
                <a:spLocks noChangeShapeType="1"/>
              </p:cNvSpPr>
              <p:nvPr/>
            </p:nvSpPr>
            <p:spPr bwMode="auto">
              <a:xfrm flipV="1">
                <a:off x="4354513" y="6254751"/>
                <a:ext cx="158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03" name="Line 2870"/>
              <p:cNvSpPr>
                <a:spLocks noChangeShapeType="1"/>
              </p:cNvSpPr>
              <p:nvPr/>
            </p:nvSpPr>
            <p:spPr bwMode="auto">
              <a:xfrm flipV="1">
                <a:off x="4356100" y="6162676"/>
                <a:ext cx="635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04" name="Freeform 2871"/>
              <p:cNvSpPr>
                <a:spLocks/>
              </p:cNvSpPr>
              <p:nvPr/>
            </p:nvSpPr>
            <p:spPr bwMode="auto">
              <a:xfrm>
                <a:off x="4075113" y="6105526"/>
                <a:ext cx="58738" cy="150813"/>
              </a:xfrm>
              <a:custGeom>
                <a:avLst/>
                <a:gdLst>
                  <a:gd name="T0" fmla="*/ 2147483647 w 37"/>
                  <a:gd name="T1" fmla="*/ 0 h 95"/>
                  <a:gd name="T2" fmla="*/ 2147483647 w 37"/>
                  <a:gd name="T3" fmla="*/ 2147483647 h 95"/>
                  <a:gd name="T4" fmla="*/ 2147483647 w 37"/>
                  <a:gd name="T5" fmla="*/ 2147483647 h 95"/>
                  <a:gd name="T6" fmla="*/ 2147483647 w 37"/>
                  <a:gd name="T7" fmla="*/ 2147483647 h 95"/>
                  <a:gd name="T8" fmla="*/ 0 w 37"/>
                  <a:gd name="T9" fmla="*/ 2147483647 h 95"/>
                  <a:gd name="T10" fmla="*/ 2147483647 w 37"/>
                  <a:gd name="T11" fmla="*/ 0 h 95"/>
                  <a:gd name="T12" fmla="*/ 0 60000 65536"/>
                  <a:gd name="T13" fmla="*/ 0 60000 65536"/>
                  <a:gd name="T14" fmla="*/ 0 60000 65536"/>
                  <a:gd name="T15" fmla="*/ 0 60000 65536"/>
                  <a:gd name="T16" fmla="*/ 0 60000 65536"/>
                  <a:gd name="T17" fmla="*/ 0 60000 65536"/>
                  <a:gd name="T18" fmla="*/ 0 w 37"/>
                  <a:gd name="T19" fmla="*/ 0 h 95"/>
                  <a:gd name="T20" fmla="*/ 37 w 37"/>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7" h="95">
                    <a:moveTo>
                      <a:pt x="37" y="0"/>
                    </a:moveTo>
                    <a:lnTo>
                      <a:pt x="34" y="19"/>
                    </a:lnTo>
                    <a:lnTo>
                      <a:pt x="25" y="76"/>
                    </a:lnTo>
                    <a:lnTo>
                      <a:pt x="22" y="95"/>
                    </a:lnTo>
                    <a:lnTo>
                      <a:pt x="0" y="43"/>
                    </a:lnTo>
                    <a:lnTo>
                      <a:pt x="37"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705" name="Line 2872"/>
              <p:cNvSpPr>
                <a:spLocks noChangeShapeType="1"/>
              </p:cNvSpPr>
              <p:nvPr/>
            </p:nvSpPr>
            <p:spPr bwMode="auto">
              <a:xfrm flipV="1">
                <a:off x="4129088" y="6105526"/>
                <a:ext cx="476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06" name="Line 2873"/>
              <p:cNvSpPr>
                <a:spLocks noChangeShapeType="1"/>
              </p:cNvSpPr>
              <p:nvPr/>
            </p:nvSpPr>
            <p:spPr bwMode="auto">
              <a:xfrm flipH="1">
                <a:off x="4075113" y="6105526"/>
                <a:ext cx="58738"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07" name="Line 2874"/>
              <p:cNvSpPr>
                <a:spLocks noChangeShapeType="1"/>
              </p:cNvSpPr>
              <p:nvPr/>
            </p:nvSpPr>
            <p:spPr bwMode="auto">
              <a:xfrm>
                <a:off x="4075113" y="6173788"/>
                <a:ext cx="34925" cy="825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08" name="Line 2875"/>
              <p:cNvSpPr>
                <a:spLocks noChangeShapeType="1"/>
              </p:cNvSpPr>
              <p:nvPr/>
            </p:nvSpPr>
            <p:spPr bwMode="auto">
              <a:xfrm flipV="1">
                <a:off x="4110038" y="6226176"/>
                <a:ext cx="476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09" name="Line 2876"/>
              <p:cNvSpPr>
                <a:spLocks noChangeShapeType="1"/>
              </p:cNvSpPr>
              <p:nvPr/>
            </p:nvSpPr>
            <p:spPr bwMode="auto">
              <a:xfrm flipV="1">
                <a:off x="4114800" y="6135688"/>
                <a:ext cx="1428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10" name="Freeform 2877"/>
              <p:cNvSpPr>
                <a:spLocks/>
              </p:cNvSpPr>
              <p:nvPr/>
            </p:nvSpPr>
            <p:spPr bwMode="auto">
              <a:xfrm>
                <a:off x="3379788" y="5907088"/>
                <a:ext cx="74613" cy="139700"/>
              </a:xfrm>
              <a:custGeom>
                <a:avLst/>
                <a:gdLst>
                  <a:gd name="T0" fmla="*/ 2147483647 w 47"/>
                  <a:gd name="T1" fmla="*/ 0 h 88"/>
                  <a:gd name="T2" fmla="*/ 2147483647 w 47"/>
                  <a:gd name="T3" fmla="*/ 2147483647 h 88"/>
                  <a:gd name="T4" fmla="*/ 2147483647 w 47"/>
                  <a:gd name="T5" fmla="*/ 2147483647 h 88"/>
                  <a:gd name="T6" fmla="*/ 2147483647 w 47"/>
                  <a:gd name="T7" fmla="*/ 2147483647 h 88"/>
                  <a:gd name="T8" fmla="*/ 0 w 47"/>
                  <a:gd name="T9" fmla="*/ 2147483647 h 88"/>
                  <a:gd name="T10" fmla="*/ 2147483647 w 47"/>
                  <a:gd name="T11" fmla="*/ 0 h 88"/>
                  <a:gd name="T12" fmla="*/ 0 60000 65536"/>
                  <a:gd name="T13" fmla="*/ 0 60000 65536"/>
                  <a:gd name="T14" fmla="*/ 0 60000 65536"/>
                  <a:gd name="T15" fmla="*/ 0 60000 65536"/>
                  <a:gd name="T16" fmla="*/ 0 60000 65536"/>
                  <a:gd name="T17" fmla="*/ 0 60000 65536"/>
                  <a:gd name="T18" fmla="*/ 0 w 47"/>
                  <a:gd name="T19" fmla="*/ 0 h 88"/>
                  <a:gd name="T20" fmla="*/ 47 w 47"/>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47" h="88">
                    <a:moveTo>
                      <a:pt x="47" y="0"/>
                    </a:moveTo>
                    <a:lnTo>
                      <a:pt x="39" y="17"/>
                    </a:lnTo>
                    <a:lnTo>
                      <a:pt x="17" y="71"/>
                    </a:lnTo>
                    <a:lnTo>
                      <a:pt x="9" y="88"/>
                    </a:lnTo>
                    <a:lnTo>
                      <a:pt x="0" y="32"/>
                    </a:lnTo>
                    <a:lnTo>
                      <a:pt x="47" y="0"/>
                    </a:lnTo>
                    <a:close/>
                  </a:path>
                </a:pathLst>
              </a:custGeom>
              <a:solidFill>
                <a:srgbClr val="003300"/>
              </a:solidFill>
              <a:ln w="0">
                <a:solidFill>
                  <a:srgbClr val="003300"/>
                </a:solidFill>
                <a:prstDash val="solid"/>
                <a:round/>
                <a:headEnd/>
                <a:tailEnd/>
              </a:ln>
            </p:spPr>
            <p:txBody>
              <a:bodyPr/>
              <a:lstStyle/>
              <a:p>
                <a:endParaRPr lang="en-US" smtClean="0">
                  <a:solidFill>
                    <a:prstClr val="black"/>
                  </a:solidFill>
                  <a:latin typeface="Arial"/>
                </a:endParaRPr>
              </a:p>
            </p:txBody>
          </p:sp>
          <p:sp>
            <p:nvSpPr>
              <p:cNvPr id="1711" name="Line 2878"/>
              <p:cNvSpPr>
                <a:spLocks noChangeShapeType="1"/>
              </p:cNvSpPr>
              <p:nvPr/>
            </p:nvSpPr>
            <p:spPr bwMode="auto">
              <a:xfrm flipV="1">
                <a:off x="3441700" y="5907088"/>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12" name="Line 2879"/>
              <p:cNvSpPr>
                <a:spLocks noChangeShapeType="1"/>
              </p:cNvSpPr>
              <p:nvPr/>
            </p:nvSpPr>
            <p:spPr bwMode="auto">
              <a:xfrm flipH="1">
                <a:off x="3379788" y="5907088"/>
                <a:ext cx="74613" cy="508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13" name="Line 2880"/>
              <p:cNvSpPr>
                <a:spLocks noChangeShapeType="1"/>
              </p:cNvSpPr>
              <p:nvPr/>
            </p:nvSpPr>
            <p:spPr bwMode="auto">
              <a:xfrm>
                <a:off x="3379788" y="5957888"/>
                <a:ext cx="1428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14" name="Line 2881"/>
              <p:cNvSpPr>
                <a:spLocks noChangeShapeType="1"/>
              </p:cNvSpPr>
              <p:nvPr/>
            </p:nvSpPr>
            <p:spPr bwMode="auto">
              <a:xfrm flipV="1">
                <a:off x="3394075" y="6019801"/>
                <a:ext cx="12700"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15" name="Line 2882"/>
              <p:cNvSpPr>
                <a:spLocks noChangeShapeType="1"/>
              </p:cNvSpPr>
              <p:nvPr/>
            </p:nvSpPr>
            <p:spPr bwMode="auto">
              <a:xfrm flipV="1">
                <a:off x="3406775" y="5934076"/>
                <a:ext cx="34925" cy="857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16" name="Freeform 2883"/>
              <p:cNvSpPr>
                <a:spLocks/>
              </p:cNvSpPr>
              <p:nvPr/>
            </p:nvSpPr>
            <p:spPr bwMode="auto">
              <a:xfrm>
                <a:off x="7135813" y="2146301"/>
                <a:ext cx="139700" cy="74613"/>
              </a:xfrm>
              <a:custGeom>
                <a:avLst/>
                <a:gdLst>
                  <a:gd name="T0" fmla="*/ 2147483647 w 88"/>
                  <a:gd name="T1" fmla="*/ 0 h 47"/>
                  <a:gd name="T2" fmla="*/ 2147483647 w 88"/>
                  <a:gd name="T3" fmla="*/ 2147483647 h 47"/>
                  <a:gd name="T4" fmla="*/ 0 w 88"/>
                  <a:gd name="T5" fmla="*/ 2147483647 h 47"/>
                  <a:gd name="T6" fmla="*/ 2147483647 w 88"/>
                  <a:gd name="T7" fmla="*/ 2147483647 h 47"/>
                  <a:gd name="T8" fmla="*/ 2147483647 w 88"/>
                  <a:gd name="T9" fmla="*/ 2147483647 h 47"/>
                  <a:gd name="T10" fmla="*/ 2147483647 w 88"/>
                  <a:gd name="T11" fmla="*/ 0 h 47"/>
                  <a:gd name="T12" fmla="*/ 0 60000 65536"/>
                  <a:gd name="T13" fmla="*/ 0 60000 65536"/>
                  <a:gd name="T14" fmla="*/ 0 60000 65536"/>
                  <a:gd name="T15" fmla="*/ 0 60000 65536"/>
                  <a:gd name="T16" fmla="*/ 0 60000 65536"/>
                  <a:gd name="T17" fmla="*/ 0 60000 65536"/>
                  <a:gd name="T18" fmla="*/ 0 w 88"/>
                  <a:gd name="T19" fmla="*/ 0 h 47"/>
                  <a:gd name="T20" fmla="*/ 88 w 8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88" h="47">
                    <a:moveTo>
                      <a:pt x="88" y="0"/>
                    </a:moveTo>
                    <a:lnTo>
                      <a:pt x="57" y="47"/>
                    </a:lnTo>
                    <a:lnTo>
                      <a:pt x="0" y="38"/>
                    </a:lnTo>
                    <a:lnTo>
                      <a:pt x="19" y="30"/>
                    </a:lnTo>
                    <a:lnTo>
                      <a:pt x="71" y="6"/>
                    </a:lnTo>
                    <a:lnTo>
                      <a:pt x="88"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717" name="Line 2884"/>
              <p:cNvSpPr>
                <a:spLocks noChangeShapeType="1"/>
              </p:cNvSpPr>
              <p:nvPr/>
            </p:nvSpPr>
            <p:spPr bwMode="auto">
              <a:xfrm flipH="1">
                <a:off x="7135813" y="2193926"/>
                <a:ext cx="30163"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18" name="Line 2885"/>
              <p:cNvSpPr>
                <a:spLocks noChangeShapeType="1"/>
              </p:cNvSpPr>
              <p:nvPr/>
            </p:nvSpPr>
            <p:spPr bwMode="auto">
              <a:xfrm>
                <a:off x="7135813" y="2206626"/>
                <a:ext cx="90488"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19" name="Line 2886"/>
              <p:cNvSpPr>
                <a:spLocks noChangeShapeType="1"/>
              </p:cNvSpPr>
              <p:nvPr/>
            </p:nvSpPr>
            <p:spPr bwMode="auto">
              <a:xfrm flipV="1">
                <a:off x="7226300" y="2146301"/>
                <a:ext cx="49213" cy="746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20" name="Line 2887"/>
              <p:cNvSpPr>
                <a:spLocks noChangeShapeType="1"/>
              </p:cNvSpPr>
              <p:nvPr/>
            </p:nvSpPr>
            <p:spPr bwMode="auto">
              <a:xfrm flipH="1">
                <a:off x="7248525" y="2146301"/>
                <a:ext cx="26988"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21" name="Line 2888"/>
              <p:cNvSpPr>
                <a:spLocks noChangeShapeType="1"/>
              </p:cNvSpPr>
              <p:nvPr/>
            </p:nvSpPr>
            <p:spPr bwMode="auto">
              <a:xfrm flipH="1">
                <a:off x="7165975" y="2155826"/>
                <a:ext cx="82550" cy="381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22" name="Freeform 2889"/>
              <p:cNvSpPr>
                <a:spLocks/>
              </p:cNvSpPr>
              <p:nvPr/>
            </p:nvSpPr>
            <p:spPr bwMode="auto">
              <a:xfrm>
                <a:off x="6911975" y="1709738"/>
                <a:ext cx="127000" cy="82550"/>
              </a:xfrm>
              <a:custGeom>
                <a:avLst/>
                <a:gdLst>
                  <a:gd name="T0" fmla="*/ 2147483647 w 80"/>
                  <a:gd name="T1" fmla="*/ 0 h 52"/>
                  <a:gd name="T2" fmla="*/ 2147483647 w 80"/>
                  <a:gd name="T3" fmla="*/ 2147483647 h 52"/>
                  <a:gd name="T4" fmla="*/ 0 w 80"/>
                  <a:gd name="T5" fmla="*/ 2147483647 h 52"/>
                  <a:gd name="T6" fmla="*/ 2147483647 w 80"/>
                  <a:gd name="T7" fmla="*/ 2147483647 h 52"/>
                  <a:gd name="T8" fmla="*/ 2147483647 w 80"/>
                  <a:gd name="T9" fmla="*/ 2147483647 h 52"/>
                  <a:gd name="T10" fmla="*/ 2147483647 w 80"/>
                  <a:gd name="T11" fmla="*/ 0 h 52"/>
                  <a:gd name="T12" fmla="*/ 0 60000 65536"/>
                  <a:gd name="T13" fmla="*/ 0 60000 65536"/>
                  <a:gd name="T14" fmla="*/ 0 60000 65536"/>
                  <a:gd name="T15" fmla="*/ 0 60000 65536"/>
                  <a:gd name="T16" fmla="*/ 0 60000 65536"/>
                  <a:gd name="T17" fmla="*/ 0 60000 65536"/>
                  <a:gd name="T18" fmla="*/ 0 w 80"/>
                  <a:gd name="T19" fmla="*/ 0 h 52"/>
                  <a:gd name="T20" fmla="*/ 80 w 80"/>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80" h="52">
                    <a:moveTo>
                      <a:pt x="80" y="0"/>
                    </a:moveTo>
                    <a:lnTo>
                      <a:pt x="56" y="51"/>
                    </a:lnTo>
                    <a:lnTo>
                      <a:pt x="0" y="52"/>
                    </a:lnTo>
                    <a:lnTo>
                      <a:pt x="16" y="42"/>
                    </a:lnTo>
                    <a:lnTo>
                      <a:pt x="64" y="10"/>
                    </a:lnTo>
                    <a:lnTo>
                      <a:pt x="80"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723" name="Line 2890"/>
              <p:cNvSpPr>
                <a:spLocks noChangeShapeType="1"/>
              </p:cNvSpPr>
              <p:nvPr/>
            </p:nvSpPr>
            <p:spPr bwMode="auto">
              <a:xfrm flipH="1">
                <a:off x="6911975" y="1776413"/>
                <a:ext cx="254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24" name="Line 2891"/>
              <p:cNvSpPr>
                <a:spLocks noChangeShapeType="1"/>
              </p:cNvSpPr>
              <p:nvPr/>
            </p:nvSpPr>
            <p:spPr bwMode="auto">
              <a:xfrm flipV="1">
                <a:off x="6911975" y="1790701"/>
                <a:ext cx="88900"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25" name="Line 2892"/>
              <p:cNvSpPr>
                <a:spLocks noChangeShapeType="1"/>
              </p:cNvSpPr>
              <p:nvPr/>
            </p:nvSpPr>
            <p:spPr bwMode="auto">
              <a:xfrm flipV="1">
                <a:off x="7000875" y="1709738"/>
                <a:ext cx="38100"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26" name="Line 2893"/>
              <p:cNvSpPr>
                <a:spLocks noChangeShapeType="1"/>
              </p:cNvSpPr>
              <p:nvPr/>
            </p:nvSpPr>
            <p:spPr bwMode="auto">
              <a:xfrm flipH="1">
                <a:off x="7013575" y="1709738"/>
                <a:ext cx="25400"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27" name="Line 2894"/>
              <p:cNvSpPr>
                <a:spLocks noChangeShapeType="1"/>
              </p:cNvSpPr>
              <p:nvPr/>
            </p:nvSpPr>
            <p:spPr bwMode="auto">
              <a:xfrm flipH="1">
                <a:off x="6937375" y="1725613"/>
                <a:ext cx="76200" cy="508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28" name="Freeform 2895"/>
              <p:cNvSpPr>
                <a:spLocks/>
              </p:cNvSpPr>
              <p:nvPr/>
            </p:nvSpPr>
            <p:spPr bwMode="auto">
              <a:xfrm>
                <a:off x="7223125" y="2376488"/>
                <a:ext cx="144463" cy="71438"/>
              </a:xfrm>
              <a:custGeom>
                <a:avLst/>
                <a:gdLst>
                  <a:gd name="T0" fmla="*/ 2147483647 w 91"/>
                  <a:gd name="T1" fmla="*/ 0 h 45"/>
                  <a:gd name="T2" fmla="*/ 2147483647 w 91"/>
                  <a:gd name="T3" fmla="*/ 2147483647 h 45"/>
                  <a:gd name="T4" fmla="*/ 0 w 91"/>
                  <a:gd name="T5" fmla="*/ 2147483647 h 45"/>
                  <a:gd name="T6" fmla="*/ 2147483647 w 91"/>
                  <a:gd name="T7" fmla="*/ 2147483647 h 45"/>
                  <a:gd name="T8" fmla="*/ 2147483647 w 91"/>
                  <a:gd name="T9" fmla="*/ 2147483647 h 45"/>
                  <a:gd name="T10" fmla="*/ 2147483647 w 91"/>
                  <a:gd name="T11" fmla="*/ 0 h 45"/>
                  <a:gd name="T12" fmla="*/ 0 60000 65536"/>
                  <a:gd name="T13" fmla="*/ 0 60000 65536"/>
                  <a:gd name="T14" fmla="*/ 0 60000 65536"/>
                  <a:gd name="T15" fmla="*/ 0 60000 65536"/>
                  <a:gd name="T16" fmla="*/ 0 60000 65536"/>
                  <a:gd name="T17" fmla="*/ 0 60000 65536"/>
                  <a:gd name="T18" fmla="*/ 0 w 91"/>
                  <a:gd name="T19" fmla="*/ 0 h 45"/>
                  <a:gd name="T20" fmla="*/ 91 w 91"/>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91" h="45">
                    <a:moveTo>
                      <a:pt x="91" y="0"/>
                    </a:moveTo>
                    <a:lnTo>
                      <a:pt x="55" y="45"/>
                    </a:lnTo>
                    <a:lnTo>
                      <a:pt x="0" y="32"/>
                    </a:lnTo>
                    <a:lnTo>
                      <a:pt x="17" y="25"/>
                    </a:lnTo>
                    <a:lnTo>
                      <a:pt x="72" y="7"/>
                    </a:lnTo>
                    <a:lnTo>
                      <a:pt x="91"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729" name="Line 2896"/>
              <p:cNvSpPr>
                <a:spLocks noChangeShapeType="1"/>
              </p:cNvSpPr>
              <p:nvPr/>
            </p:nvSpPr>
            <p:spPr bwMode="auto">
              <a:xfrm flipH="1">
                <a:off x="7223125" y="2416176"/>
                <a:ext cx="26988"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30" name="Line 2897"/>
              <p:cNvSpPr>
                <a:spLocks noChangeShapeType="1"/>
              </p:cNvSpPr>
              <p:nvPr/>
            </p:nvSpPr>
            <p:spPr bwMode="auto">
              <a:xfrm>
                <a:off x="7223125" y="2427288"/>
                <a:ext cx="873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31" name="Line 2898"/>
              <p:cNvSpPr>
                <a:spLocks noChangeShapeType="1"/>
              </p:cNvSpPr>
              <p:nvPr/>
            </p:nvSpPr>
            <p:spPr bwMode="auto">
              <a:xfrm flipV="1">
                <a:off x="7310438" y="2376488"/>
                <a:ext cx="57150"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32" name="Line 2899"/>
              <p:cNvSpPr>
                <a:spLocks noChangeShapeType="1"/>
              </p:cNvSpPr>
              <p:nvPr/>
            </p:nvSpPr>
            <p:spPr bwMode="auto">
              <a:xfrm flipH="1">
                <a:off x="7337425" y="2376488"/>
                <a:ext cx="30163"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33" name="Line 2900"/>
              <p:cNvSpPr>
                <a:spLocks noChangeShapeType="1"/>
              </p:cNvSpPr>
              <p:nvPr/>
            </p:nvSpPr>
            <p:spPr bwMode="auto">
              <a:xfrm flipH="1">
                <a:off x="7250113" y="2387601"/>
                <a:ext cx="87313"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34" name="Freeform 2901"/>
              <p:cNvSpPr>
                <a:spLocks/>
              </p:cNvSpPr>
              <p:nvPr/>
            </p:nvSpPr>
            <p:spPr bwMode="auto">
              <a:xfrm>
                <a:off x="7367588" y="3103563"/>
                <a:ext cx="150813" cy="52388"/>
              </a:xfrm>
              <a:custGeom>
                <a:avLst/>
                <a:gdLst>
                  <a:gd name="T0" fmla="*/ 2147483647 w 95"/>
                  <a:gd name="T1" fmla="*/ 0 h 33"/>
                  <a:gd name="T2" fmla="*/ 2147483647 w 95"/>
                  <a:gd name="T3" fmla="*/ 2147483647 h 33"/>
                  <a:gd name="T4" fmla="*/ 0 w 95"/>
                  <a:gd name="T5" fmla="*/ 2147483647 h 33"/>
                  <a:gd name="T6" fmla="*/ 2147483647 w 95"/>
                  <a:gd name="T7" fmla="*/ 2147483647 h 33"/>
                  <a:gd name="T8" fmla="*/ 2147483647 w 95"/>
                  <a:gd name="T9" fmla="*/ 2147483647 h 33"/>
                  <a:gd name="T10" fmla="*/ 2147483647 w 95"/>
                  <a:gd name="T11" fmla="*/ 0 h 33"/>
                  <a:gd name="T12" fmla="*/ 0 60000 65536"/>
                  <a:gd name="T13" fmla="*/ 0 60000 65536"/>
                  <a:gd name="T14" fmla="*/ 0 60000 65536"/>
                  <a:gd name="T15" fmla="*/ 0 60000 65536"/>
                  <a:gd name="T16" fmla="*/ 0 60000 65536"/>
                  <a:gd name="T17" fmla="*/ 0 60000 65536"/>
                  <a:gd name="T18" fmla="*/ 0 w 95"/>
                  <a:gd name="T19" fmla="*/ 0 h 33"/>
                  <a:gd name="T20" fmla="*/ 95 w 9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95" h="33">
                    <a:moveTo>
                      <a:pt x="95" y="0"/>
                    </a:moveTo>
                    <a:lnTo>
                      <a:pt x="49" y="33"/>
                    </a:lnTo>
                    <a:lnTo>
                      <a:pt x="0" y="7"/>
                    </a:lnTo>
                    <a:lnTo>
                      <a:pt x="18" y="6"/>
                    </a:lnTo>
                    <a:lnTo>
                      <a:pt x="76" y="2"/>
                    </a:lnTo>
                    <a:lnTo>
                      <a:pt x="95" y="0"/>
                    </a:lnTo>
                    <a:close/>
                  </a:path>
                </a:pathLst>
              </a:custGeom>
              <a:solidFill>
                <a:srgbClr val="00FF00"/>
              </a:solidFill>
              <a:ln w="0">
                <a:solidFill>
                  <a:srgbClr val="00FF00"/>
                </a:solidFill>
                <a:prstDash val="solid"/>
                <a:round/>
                <a:headEnd/>
                <a:tailEnd/>
              </a:ln>
            </p:spPr>
            <p:txBody>
              <a:bodyPr/>
              <a:lstStyle/>
              <a:p>
                <a:endParaRPr lang="en-US" smtClean="0">
                  <a:solidFill>
                    <a:prstClr val="black"/>
                  </a:solidFill>
                  <a:latin typeface="Arial"/>
                </a:endParaRPr>
              </a:p>
            </p:txBody>
          </p:sp>
          <p:sp>
            <p:nvSpPr>
              <p:cNvPr id="1735" name="Line 2902"/>
              <p:cNvSpPr>
                <a:spLocks noChangeShapeType="1"/>
              </p:cNvSpPr>
              <p:nvPr/>
            </p:nvSpPr>
            <p:spPr bwMode="auto">
              <a:xfrm flipH="1">
                <a:off x="7367588" y="3113088"/>
                <a:ext cx="28575" cy="15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36" name="Line 2903"/>
              <p:cNvSpPr>
                <a:spLocks noChangeShapeType="1"/>
              </p:cNvSpPr>
              <p:nvPr/>
            </p:nvSpPr>
            <p:spPr bwMode="auto">
              <a:xfrm>
                <a:off x="7367588" y="3114676"/>
                <a:ext cx="77788" cy="412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37" name="Line 2904"/>
              <p:cNvSpPr>
                <a:spLocks noChangeShapeType="1"/>
              </p:cNvSpPr>
              <p:nvPr/>
            </p:nvSpPr>
            <p:spPr bwMode="auto">
              <a:xfrm flipV="1">
                <a:off x="7445375" y="3103563"/>
                <a:ext cx="73025" cy="523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38" name="Line 2905"/>
              <p:cNvSpPr>
                <a:spLocks noChangeShapeType="1"/>
              </p:cNvSpPr>
              <p:nvPr/>
            </p:nvSpPr>
            <p:spPr bwMode="auto">
              <a:xfrm flipH="1">
                <a:off x="7488238" y="3103563"/>
                <a:ext cx="30163"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39" name="Line 2906"/>
              <p:cNvSpPr>
                <a:spLocks noChangeShapeType="1"/>
              </p:cNvSpPr>
              <p:nvPr/>
            </p:nvSpPr>
            <p:spPr bwMode="auto">
              <a:xfrm flipH="1">
                <a:off x="7396163" y="3106738"/>
                <a:ext cx="920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40" name="Freeform 2907"/>
              <p:cNvSpPr>
                <a:spLocks/>
              </p:cNvSpPr>
              <p:nvPr/>
            </p:nvSpPr>
            <p:spPr bwMode="auto">
              <a:xfrm>
                <a:off x="1654175" y="2827338"/>
                <a:ext cx="152400" cy="60325"/>
              </a:xfrm>
              <a:custGeom>
                <a:avLst/>
                <a:gdLst>
                  <a:gd name="T0" fmla="*/ 2147483647 w 96"/>
                  <a:gd name="T1" fmla="*/ 0 h 38"/>
                  <a:gd name="T2" fmla="*/ 2147483647 w 96"/>
                  <a:gd name="T3" fmla="*/ 2147483647 h 38"/>
                  <a:gd name="T4" fmla="*/ 2147483647 w 96"/>
                  <a:gd name="T5" fmla="*/ 2147483647 h 38"/>
                  <a:gd name="T6" fmla="*/ 2147483647 w 96"/>
                  <a:gd name="T7" fmla="*/ 2147483647 h 38"/>
                  <a:gd name="T8" fmla="*/ 0 w 96"/>
                  <a:gd name="T9" fmla="*/ 2147483647 h 38"/>
                  <a:gd name="T10" fmla="*/ 2147483647 w 96"/>
                  <a:gd name="T11" fmla="*/ 0 h 38"/>
                  <a:gd name="T12" fmla="*/ 0 60000 65536"/>
                  <a:gd name="T13" fmla="*/ 0 60000 65536"/>
                  <a:gd name="T14" fmla="*/ 0 60000 65536"/>
                  <a:gd name="T15" fmla="*/ 0 60000 65536"/>
                  <a:gd name="T16" fmla="*/ 0 60000 65536"/>
                  <a:gd name="T17" fmla="*/ 0 60000 65536"/>
                  <a:gd name="T18" fmla="*/ 0 w 96"/>
                  <a:gd name="T19" fmla="*/ 0 h 38"/>
                  <a:gd name="T20" fmla="*/ 96 w 9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6" h="38">
                    <a:moveTo>
                      <a:pt x="52" y="0"/>
                    </a:moveTo>
                    <a:lnTo>
                      <a:pt x="96" y="38"/>
                    </a:lnTo>
                    <a:lnTo>
                      <a:pt x="76" y="34"/>
                    </a:lnTo>
                    <a:lnTo>
                      <a:pt x="20" y="25"/>
                    </a:lnTo>
                    <a:lnTo>
                      <a:pt x="0" y="23"/>
                    </a:lnTo>
                    <a:lnTo>
                      <a:pt x="52"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741" name="Line 2908"/>
              <p:cNvSpPr>
                <a:spLocks noChangeShapeType="1"/>
              </p:cNvSpPr>
              <p:nvPr/>
            </p:nvSpPr>
            <p:spPr bwMode="auto">
              <a:xfrm>
                <a:off x="1774825" y="2881313"/>
                <a:ext cx="31750"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42" name="Line 2909"/>
              <p:cNvSpPr>
                <a:spLocks noChangeShapeType="1"/>
              </p:cNvSpPr>
              <p:nvPr/>
            </p:nvSpPr>
            <p:spPr bwMode="auto">
              <a:xfrm flipH="1" flipV="1">
                <a:off x="1736725" y="2827338"/>
                <a:ext cx="69850"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43" name="Line 2910"/>
              <p:cNvSpPr>
                <a:spLocks noChangeShapeType="1"/>
              </p:cNvSpPr>
              <p:nvPr/>
            </p:nvSpPr>
            <p:spPr bwMode="auto">
              <a:xfrm flipH="1">
                <a:off x="1654175" y="2827338"/>
                <a:ext cx="82550" cy="365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44" name="Line 2911"/>
              <p:cNvSpPr>
                <a:spLocks noChangeShapeType="1"/>
              </p:cNvSpPr>
              <p:nvPr/>
            </p:nvSpPr>
            <p:spPr bwMode="auto">
              <a:xfrm>
                <a:off x="1654175" y="2863851"/>
                <a:ext cx="31750" cy="31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45" name="Line 2912"/>
              <p:cNvSpPr>
                <a:spLocks noChangeShapeType="1"/>
              </p:cNvSpPr>
              <p:nvPr/>
            </p:nvSpPr>
            <p:spPr bwMode="auto">
              <a:xfrm>
                <a:off x="1685925" y="2867026"/>
                <a:ext cx="88900" cy="142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46" name="Freeform 2913"/>
              <p:cNvSpPr>
                <a:spLocks/>
              </p:cNvSpPr>
              <p:nvPr/>
            </p:nvSpPr>
            <p:spPr bwMode="auto">
              <a:xfrm>
                <a:off x="4179888" y="406401"/>
                <a:ext cx="57150" cy="152400"/>
              </a:xfrm>
              <a:custGeom>
                <a:avLst/>
                <a:gdLst>
                  <a:gd name="T0" fmla="*/ 0 w 36"/>
                  <a:gd name="T1" fmla="*/ 0 h 96"/>
                  <a:gd name="T2" fmla="*/ 2147483647 w 36"/>
                  <a:gd name="T3" fmla="*/ 2147483647 h 96"/>
                  <a:gd name="T4" fmla="*/ 2147483647 w 36"/>
                  <a:gd name="T5" fmla="*/ 2147483647 h 96"/>
                  <a:gd name="T6" fmla="*/ 2147483647 w 36"/>
                  <a:gd name="T7" fmla="*/ 2147483647 h 96"/>
                  <a:gd name="T8" fmla="*/ 2147483647 w 36"/>
                  <a:gd name="T9" fmla="*/ 2147483647 h 96"/>
                  <a:gd name="T10" fmla="*/ 0 w 36"/>
                  <a:gd name="T11" fmla="*/ 0 h 96"/>
                  <a:gd name="T12" fmla="*/ 0 60000 65536"/>
                  <a:gd name="T13" fmla="*/ 0 60000 65536"/>
                  <a:gd name="T14" fmla="*/ 0 60000 65536"/>
                  <a:gd name="T15" fmla="*/ 0 60000 65536"/>
                  <a:gd name="T16" fmla="*/ 0 60000 65536"/>
                  <a:gd name="T17" fmla="*/ 0 60000 65536"/>
                  <a:gd name="T18" fmla="*/ 0 w 36"/>
                  <a:gd name="T19" fmla="*/ 0 h 96"/>
                  <a:gd name="T20" fmla="*/ 36 w 3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6" h="96">
                    <a:moveTo>
                      <a:pt x="0" y="0"/>
                    </a:moveTo>
                    <a:lnTo>
                      <a:pt x="36" y="45"/>
                    </a:lnTo>
                    <a:lnTo>
                      <a:pt x="13" y="96"/>
                    </a:lnTo>
                    <a:lnTo>
                      <a:pt x="10" y="77"/>
                    </a:lnTo>
                    <a:lnTo>
                      <a:pt x="2" y="20"/>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747" name="Line 2914"/>
              <p:cNvSpPr>
                <a:spLocks noChangeShapeType="1"/>
              </p:cNvSpPr>
              <p:nvPr/>
            </p:nvSpPr>
            <p:spPr bwMode="auto">
              <a:xfrm>
                <a:off x="4195763" y="528638"/>
                <a:ext cx="4763"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48" name="Line 2915"/>
              <p:cNvSpPr>
                <a:spLocks noChangeShapeType="1"/>
              </p:cNvSpPr>
              <p:nvPr/>
            </p:nvSpPr>
            <p:spPr bwMode="auto">
              <a:xfrm flipV="1">
                <a:off x="4200525" y="477838"/>
                <a:ext cx="3651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49" name="Line 2916"/>
              <p:cNvSpPr>
                <a:spLocks noChangeShapeType="1"/>
              </p:cNvSpPr>
              <p:nvPr/>
            </p:nvSpPr>
            <p:spPr bwMode="auto">
              <a:xfrm flipH="1" flipV="1">
                <a:off x="4179888" y="406401"/>
                <a:ext cx="57150"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50" name="Line 2917"/>
              <p:cNvSpPr>
                <a:spLocks noChangeShapeType="1"/>
              </p:cNvSpPr>
              <p:nvPr/>
            </p:nvSpPr>
            <p:spPr bwMode="auto">
              <a:xfrm>
                <a:off x="4179888" y="406401"/>
                <a:ext cx="3175"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51" name="Line 2918"/>
              <p:cNvSpPr>
                <a:spLocks noChangeShapeType="1"/>
              </p:cNvSpPr>
              <p:nvPr/>
            </p:nvSpPr>
            <p:spPr bwMode="auto">
              <a:xfrm>
                <a:off x="4183063" y="438151"/>
                <a:ext cx="12700"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52" name="Freeform 2919"/>
              <p:cNvSpPr>
                <a:spLocks/>
              </p:cNvSpPr>
              <p:nvPr/>
            </p:nvSpPr>
            <p:spPr bwMode="auto">
              <a:xfrm>
                <a:off x="3940175" y="450851"/>
                <a:ext cx="61913" cy="147638"/>
              </a:xfrm>
              <a:custGeom>
                <a:avLst/>
                <a:gdLst>
                  <a:gd name="T0" fmla="*/ 0 w 39"/>
                  <a:gd name="T1" fmla="*/ 0 h 93"/>
                  <a:gd name="T2" fmla="*/ 2147483647 w 39"/>
                  <a:gd name="T3" fmla="*/ 2147483647 h 93"/>
                  <a:gd name="T4" fmla="*/ 2147483647 w 39"/>
                  <a:gd name="T5" fmla="*/ 2147483647 h 93"/>
                  <a:gd name="T6" fmla="*/ 2147483647 w 39"/>
                  <a:gd name="T7" fmla="*/ 2147483647 h 93"/>
                  <a:gd name="T8" fmla="*/ 2147483647 w 39"/>
                  <a:gd name="T9" fmla="*/ 2147483647 h 93"/>
                  <a:gd name="T10" fmla="*/ 0 w 39"/>
                  <a:gd name="T11" fmla="*/ 0 h 93"/>
                  <a:gd name="T12" fmla="*/ 0 60000 65536"/>
                  <a:gd name="T13" fmla="*/ 0 60000 65536"/>
                  <a:gd name="T14" fmla="*/ 0 60000 65536"/>
                  <a:gd name="T15" fmla="*/ 0 60000 65536"/>
                  <a:gd name="T16" fmla="*/ 0 60000 65536"/>
                  <a:gd name="T17" fmla="*/ 0 60000 65536"/>
                  <a:gd name="T18" fmla="*/ 0 w 39"/>
                  <a:gd name="T19" fmla="*/ 0 h 93"/>
                  <a:gd name="T20" fmla="*/ 39 w 39"/>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9" h="93">
                    <a:moveTo>
                      <a:pt x="0" y="0"/>
                    </a:moveTo>
                    <a:lnTo>
                      <a:pt x="39" y="40"/>
                    </a:lnTo>
                    <a:lnTo>
                      <a:pt x="21" y="93"/>
                    </a:lnTo>
                    <a:lnTo>
                      <a:pt x="17" y="74"/>
                    </a:lnTo>
                    <a:lnTo>
                      <a:pt x="5"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753" name="Line 2920"/>
              <p:cNvSpPr>
                <a:spLocks noChangeShapeType="1"/>
              </p:cNvSpPr>
              <p:nvPr/>
            </p:nvSpPr>
            <p:spPr bwMode="auto">
              <a:xfrm>
                <a:off x="3967163" y="568326"/>
                <a:ext cx="635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54" name="Line 2921"/>
              <p:cNvSpPr>
                <a:spLocks noChangeShapeType="1"/>
              </p:cNvSpPr>
              <p:nvPr/>
            </p:nvSpPr>
            <p:spPr bwMode="auto">
              <a:xfrm flipV="1">
                <a:off x="3973513" y="514351"/>
                <a:ext cx="28575"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55" name="Line 2922"/>
              <p:cNvSpPr>
                <a:spLocks noChangeShapeType="1"/>
              </p:cNvSpPr>
              <p:nvPr/>
            </p:nvSpPr>
            <p:spPr bwMode="auto">
              <a:xfrm flipH="1" flipV="1">
                <a:off x="3940175" y="450851"/>
                <a:ext cx="61913" cy="635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56" name="Line 2923"/>
              <p:cNvSpPr>
                <a:spLocks noChangeShapeType="1"/>
              </p:cNvSpPr>
              <p:nvPr/>
            </p:nvSpPr>
            <p:spPr bwMode="auto">
              <a:xfrm>
                <a:off x="3940175" y="450851"/>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57" name="Line 2924"/>
              <p:cNvSpPr>
                <a:spLocks noChangeShapeType="1"/>
              </p:cNvSpPr>
              <p:nvPr/>
            </p:nvSpPr>
            <p:spPr bwMode="auto">
              <a:xfrm>
                <a:off x="3948113" y="479426"/>
                <a:ext cx="19050"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58" name="Freeform 2925"/>
              <p:cNvSpPr>
                <a:spLocks/>
              </p:cNvSpPr>
              <p:nvPr/>
            </p:nvSpPr>
            <p:spPr bwMode="auto">
              <a:xfrm>
                <a:off x="3706813" y="511176"/>
                <a:ext cx="66675" cy="144463"/>
              </a:xfrm>
              <a:custGeom>
                <a:avLst/>
                <a:gdLst>
                  <a:gd name="T0" fmla="*/ 0 w 42"/>
                  <a:gd name="T1" fmla="*/ 0 h 91"/>
                  <a:gd name="T2" fmla="*/ 2147483647 w 42"/>
                  <a:gd name="T3" fmla="*/ 2147483647 h 91"/>
                  <a:gd name="T4" fmla="*/ 2147483647 w 42"/>
                  <a:gd name="T5" fmla="*/ 2147483647 h 91"/>
                  <a:gd name="T6" fmla="*/ 2147483647 w 42"/>
                  <a:gd name="T7" fmla="*/ 2147483647 h 91"/>
                  <a:gd name="T8" fmla="*/ 2147483647 w 42"/>
                  <a:gd name="T9" fmla="*/ 2147483647 h 91"/>
                  <a:gd name="T10" fmla="*/ 0 w 42"/>
                  <a:gd name="T11" fmla="*/ 0 h 91"/>
                  <a:gd name="T12" fmla="*/ 0 60000 65536"/>
                  <a:gd name="T13" fmla="*/ 0 60000 65536"/>
                  <a:gd name="T14" fmla="*/ 0 60000 65536"/>
                  <a:gd name="T15" fmla="*/ 0 60000 65536"/>
                  <a:gd name="T16" fmla="*/ 0 60000 65536"/>
                  <a:gd name="T17" fmla="*/ 0 60000 65536"/>
                  <a:gd name="T18" fmla="*/ 0 w 42"/>
                  <a:gd name="T19" fmla="*/ 0 h 91"/>
                  <a:gd name="T20" fmla="*/ 42 w 42"/>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42" h="91">
                    <a:moveTo>
                      <a:pt x="0" y="0"/>
                    </a:moveTo>
                    <a:lnTo>
                      <a:pt x="42" y="38"/>
                    </a:lnTo>
                    <a:lnTo>
                      <a:pt x="28" y="91"/>
                    </a:lnTo>
                    <a:lnTo>
                      <a:pt x="23" y="73"/>
                    </a:lnTo>
                    <a:lnTo>
                      <a:pt x="6"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759" name="Line 2926"/>
              <p:cNvSpPr>
                <a:spLocks noChangeShapeType="1"/>
              </p:cNvSpPr>
              <p:nvPr/>
            </p:nvSpPr>
            <p:spPr bwMode="auto">
              <a:xfrm>
                <a:off x="3743325" y="627063"/>
                <a:ext cx="7938"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60" name="Line 2927"/>
              <p:cNvSpPr>
                <a:spLocks noChangeShapeType="1"/>
              </p:cNvSpPr>
              <p:nvPr/>
            </p:nvSpPr>
            <p:spPr bwMode="auto">
              <a:xfrm flipV="1">
                <a:off x="3751263" y="571501"/>
                <a:ext cx="22225"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61" name="Line 2928"/>
              <p:cNvSpPr>
                <a:spLocks noChangeShapeType="1"/>
              </p:cNvSpPr>
              <p:nvPr/>
            </p:nvSpPr>
            <p:spPr bwMode="auto">
              <a:xfrm flipH="1" flipV="1">
                <a:off x="3706813" y="511176"/>
                <a:ext cx="66675"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62" name="Line 2929"/>
              <p:cNvSpPr>
                <a:spLocks noChangeShapeType="1"/>
              </p:cNvSpPr>
              <p:nvPr/>
            </p:nvSpPr>
            <p:spPr bwMode="auto">
              <a:xfrm>
                <a:off x="3706813" y="511176"/>
                <a:ext cx="9525"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63" name="Line 2930"/>
              <p:cNvSpPr>
                <a:spLocks noChangeShapeType="1"/>
              </p:cNvSpPr>
              <p:nvPr/>
            </p:nvSpPr>
            <p:spPr bwMode="auto">
              <a:xfrm>
                <a:off x="3716338" y="539751"/>
                <a:ext cx="2698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64" name="Freeform 2931"/>
              <p:cNvSpPr>
                <a:spLocks/>
              </p:cNvSpPr>
              <p:nvPr/>
            </p:nvSpPr>
            <p:spPr bwMode="auto">
              <a:xfrm>
                <a:off x="3478213" y="592138"/>
                <a:ext cx="71438" cy="141288"/>
              </a:xfrm>
              <a:custGeom>
                <a:avLst/>
                <a:gdLst>
                  <a:gd name="T0" fmla="*/ 0 w 45"/>
                  <a:gd name="T1" fmla="*/ 0 h 89"/>
                  <a:gd name="T2" fmla="*/ 2147483647 w 45"/>
                  <a:gd name="T3" fmla="*/ 2147483647 h 89"/>
                  <a:gd name="T4" fmla="*/ 2147483647 w 45"/>
                  <a:gd name="T5" fmla="*/ 2147483647 h 89"/>
                  <a:gd name="T6" fmla="*/ 2147483647 w 45"/>
                  <a:gd name="T7" fmla="*/ 2147483647 h 89"/>
                  <a:gd name="T8" fmla="*/ 2147483647 w 45"/>
                  <a:gd name="T9" fmla="*/ 2147483647 h 89"/>
                  <a:gd name="T10" fmla="*/ 0 w 45"/>
                  <a:gd name="T11" fmla="*/ 0 h 89"/>
                  <a:gd name="T12" fmla="*/ 0 60000 65536"/>
                  <a:gd name="T13" fmla="*/ 0 60000 65536"/>
                  <a:gd name="T14" fmla="*/ 0 60000 65536"/>
                  <a:gd name="T15" fmla="*/ 0 60000 65536"/>
                  <a:gd name="T16" fmla="*/ 0 60000 65536"/>
                  <a:gd name="T17" fmla="*/ 0 60000 65536"/>
                  <a:gd name="T18" fmla="*/ 0 w 45"/>
                  <a:gd name="T19" fmla="*/ 0 h 89"/>
                  <a:gd name="T20" fmla="*/ 45 w 45"/>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45" h="89">
                    <a:moveTo>
                      <a:pt x="0" y="0"/>
                    </a:moveTo>
                    <a:lnTo>
                      <a:pt x="45" y="34"/>
                    </a:lnTo>
                    <a:lnTo>
                      <a:pt x="36" y="89"/>
                    </a:lnTo>
                    <a:lnTo>
                      <a:pt x="28" y="70"/>
                    </a:lnTo>
                    <a:lnTo>
                      <a:pt x="7" y="17"/>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765" name="Line 2932"/>
              <p:cNvSpPr>
                <a:spLocks noChangeShapeType="1"/>
              </p:cNvSpPr>
              <p:nvPr/>
            </p:nvSpPr>
            <p:spPr bwMode="auto">
              <a:xfrm>
                <a:off x="3522663" y="703263"/>
                <a:ext cx="12700" cy="301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66" name="Line 2933"/>
              <p:cNvSpPr>
                <a:spLocks noChangeShapeType="1"/>
              </p:cNvSpPr>
              <p:nvPr/>
            </p:nvSpPr>
            <p:spPr bwMode="auto">
              <a:xfrm flipV="1">
                <a:off x="3535363" y="646113"/>
                <a:ext cx="1428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67" name="Line 2934"/>
              <p:cNvSpPr>
                <a:spLocks noChangeShapeType="1"/>
              </p:cNvSpPr>
              <p:nvPr/>
            </p:nvSpPr>
            <p:spPr bwMode="auto">
              <a:xfrm flipH="1" flipV="1">
                <a:off x="3478213" y="592138"/>
                <a:ext cx="71438"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68" name="Line 2935"/>
              <p:cNvSpPr>
                <a:spLocks noChangeShapeType="1"/>
              </p:cNvSpPr>
              <p:nvPr/>
            </p:nvSpPr>
            <p:spPr bwMode="auto">
              <a:xfrm>
                <a:off x="3478213" y="592138"/>
                <a:ext cx="111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69" name="Line 2936"/>
              <p:cNvSpPr>
                <a:spLocks noChangeShapeType="1"/>
              </p:cNvSpPr>
              <p:nvPr/>
            </p:nvSpPr>
            <p:spPr bwMode="auto">
              <a:xfrm>
                <a:off x="3489325" y="619126"/>
                <a:ext cx="33338"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70" name="Freeform 2937"/>
              <p:cNvSpPr>
                <a:spLocks/>
              </p:cNvSpPr>
              <p:nvPr/>
            </p:nvSpPr>
            <p:spPr bwMode="auto">
              <a:xfrm>
                <a:off x="3255963" y="688976"/>
                <a:ext cx="77788" cy="138113"/>
              </a:xfrm>
              <a:custGeom>
                <a:avLst/>
                <a:gdLst>
                  <a:gd name="T0" fmla="*/ 0 w 49"/>
                  <a:gd name="T1" fmla="*/ 0 h 87"/>
                  <a:gd name="T2" fmla="*/ 2147483647 w 49"/>
                  <a:gd name="T3" fmla="*/ 2147483647 h 87"/>
                  <a:gd name="T4" fmla="*/ 2147483647 w 49"/>
                  <a:gd name="T5" fmla="*/ 2147483647 h 87"/>
                  <a:gd name="T6" fmla="*/ 2147483647 w 49"/>
                  <a:gd name="T7" fmla="*/ 2147483647 h 87"/>
                  <a:gd name="T8" fmla="*/ 2147483647 w 49"/>
                  <a:gd name="T9" fmla="*/ 2147483647 h 87"/>
                  <a:gd name="T10" fmla="*/ 0 w 49"/>
                  <a:gd name="T11" fmla="*/ 0 h 87"/>
                  <a:gd name="T12" fmla="*/ 0 60000 65536"/>
                  <a:gd name="T13" fmla="*/ 0 60000 65536"/>
                  <a:gd name="T14" fmla="*/ 0 60000 65536"/>
                  <a:gd name="T15" fmla="*/ 0 60000 65536"/>
                  <a:gd name="T16" fmla="*/ 0 60000 65536"/>
                  <a:gd name="T17" fmla="*/ 0 60000 65536"/>
                  <a:gd name="T18" fmla="*/ 0 w 49"/>
                  <a:gd name="T19" fmla="*/ 0 h 87"/>
                  <a:gd name="T20" fmla="*/ 49 w 49"/>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49" h="87">
                    <a:moveTo>
                      <a:pt x="0" y="0"/>
                    </a:moveTo>
                    <a:lnTo>
                      <a:pt x="49" y="30"/>
                    </a:lnTo>
                    <a:lnTo>
                      <a:pt x="44" y="87"/>
                    </a:lnTo>
                    <a:lnTo>
                      <a:pt x="34" y="70"/>
                    </a:lnTo>
                    <a:lnTo>
                      <a:pt x="10" y="17"/>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771" name="Line 2938"/>
              <p:cNvSpPr>
                <a:spLocks noChangeShapeType="1"/>
              </p:cNvSpPr>
              <p:nvPr/>
            </p:nvSpPr>
            <p:spPr bwMode="auto">
              <a:xfrm>
                <a:off x="3309938" y="800101"/>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72" name="Line 2939"/>
              <p:cNvSpPr>
                <a:spLocks noChangeShapeType="1"/>
              </p:cNvSpPr>
              <p:nvPr/>
            </p:nvSpPr>
            <p:spPr bwMode="auto">
              <a:xfrm flipV="1">
                <a:off x="3325813" y="736601"/>
                <a:ext cx="7938" cy="904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73" name="Line 2940"/>
              <p:cNvSpPr>
                <a:spLocks noChangeShapeType="1"/>
              </p:cNvSpPr>
              <p:nvPr/>
            </p:nvSpPr>
            <p:spPr bwMode="auto">
              <a:xfrm flipH="1" flipV="1">
                <a:off x="3255963" y="688976"/>
                <a:ext cx="77788" cy="476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74" name="Line 2941"/>
              <p:cNvSpPr>
                <a:spLocks noChangeShapeType="1"/>
              </p:cNvSpPr>
              <p:nvPr/>
            </p:nvSpPr>
            <p:spPr bwMode="auto">
              <a:xfrm>
                <a:off x="3255963" y="688976"/>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75" name="Line 2942"/>
              <p:cNvSpPr>
                <a:spLocks noChangeShapeType="1"/>
              </p:cNvSpPr>
              <p:nvPr/>
            </p:nvSpPr>
            <p:spPr bwMode="auto">
              <a:xfrm>
                <a:off x="3271838" y="715963"/>
                <a:ext cx="38100"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76" name="Freeform 2943"/>
              <p:cNvSpPr>
                <a:spLocks/>
              </p:cNvSpPr>
              <p:nvPr/>
            </p:nvSpPr>
            <p:spPr bwMode="auto">
              <a:xfrm>
                <a:off x="3044825" y="806451"/>
                <a:ext cx="80963" cy="130175"/>
              </a:xfrm>
              <a:custGeom>
                <a:avLst/>
                <a:gdLst>
                  <a:gd name="T0" fmla="*/ 0 w 51"/>
                  <a:gd name="T1" fmla="*/ 0 h 82"/>
                  <a:gd name="T2" fmla="*/ 2147483647 w 51"/>
                  <a:gd name="T3" fmla="*/ 2147483647 h 82"/>
                  <a:gd name="T4" fmla="*/ 2147483647 w 51"/>
                  <a:gd name="T5" fmla="*/ 2147483647 h 82"/>
                  <a:gd name="T6" fmla="*/ 2147483647 w 51"/>
                  <a:gd name="T7" fmla="*/ 2147483647 h 82"/>
                  <a:gd name="T8" fmla="*/ 2147483647 w 51"/>
                  <a:gd name="T9" fmla="*/ 2147483647 h 82"/>
                  <a:gd name="T10" fmla="*/ 0 w 51"/>
                  <a:gd name="T11" fmla="*/ 0 h 82"/>
                  <a:gd name="T12" fmla="*/ 0 60000 65536"/>
                  <a:gd name="T13" fmla="*/ 0 60000 65536"/>
                  <a:gd name="T14" fmla="*/ 0 60000 65536"/>
                  <a:gd name="T15" fmla="*/ 0 60000 65536"/>
                  <a:gd name="T16" fmla="*/ 0 60000 65536"/>
                  <a:gd name="T17" fmla="*/ 0 60000 65536"/>
                  <a:gd name="T18" fmla="*/ 0 w 51"/>
                  <a:gd name="T19" fmla="*/ 0 h 82"/>
                  <a:gd name="T20" fmla="*/ 51 w 51"/>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51" h="82">
                    <a:moveTo>
                      <a:pt x="0" y="0"/>
                    </a:moveTo>
                    <a:lnTo>
                      <a:pt x="51" y="26"/>
                    </a:lnTo>
                    <a:lnTo>
                      <a:pt x="50" y="82"/>
                    </a:lnTo>
                    <a:lnTo>
                      <a:pt x="39" y="66"/>
                    </a:lnTo>
                    <a:lnTo>
                      <a:pt x="10" y="17"/>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777" name="Line 2944"/>
              <p:cNvSpPr>
                <a:spLocks noChangeShapeType="1"/>
              </p:cNvSpPr>
              <p:nvPr/>
            </p:nvSpPr>
            <p:spPr bwMode="auto">
              <a:xfrm>
                <a:off x="3106738" y="911226"/>
                <a:ext cx="17463"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78" name="Line 2945"/>
              <p:cNvSpPr>
                <a:spLocks noChangeShapeType="1"/>
              </p:cNvSpPr>
              <p:nvPr/>
            </p:nvSpPr>
            <p:spPr bwMode="auto">
              <a:xfrm flipV="1">
                <a:off x="3124200" y="847726"/>
                <a:ext cx="1588"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79" name="Line 2946"/>
              <p:cNvSpPr>
                <a:spLocks noChangeShapeType="1"/>
              </p:cNvSpPr>
              <p:nvPr/>
            </p:nvSpPr>
            <p:spPr bwMode="auto">
              <a:xfrm flipH="1" flipV="1">
                <a:off x="3044825" y="806451"/>
                <a:ext cx="80963" cy="412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80" name="Line 2947"/>
              <p:cNvSpPr>
                <a:spLocks noChangeShapeType="1"/>
              </p:cNvSpPr>
              <p:nvPr/>
            </p:nvSpPr>
            <p:spPr bwMode="auto">
              <a:xfrm>
                <a:off x="3044825" y="806451"/>
                <a:ext cx="1587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81" name="Line 2948"/>
              <p:cNvSpPr>
                <a:spLocks noChangeShapeType="1"/>
              </p:cNvSpPr>
              <p:nvPr/>
            </p:nvSpPr>
            <p:spPr bwMode="auto">
              <a:xfrm>
                <a:off x="3060700" y="833438"/>
                <a:ext cx="46038"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82" name="Freeform 2949"/>
              <p:cNvSpPr>
                <a:spLocks/>
              </p:cNvSpPr>
              <p:nvPr/>
            </p:nvSpPr>
            <p:spPr bwMode="auto">
              <a:xfrm>
                <a:off x="2843213" y="941388"/>
                <a:ext cx="88900" cy="122238"/>
              </a:xfrm>
              <a:custGeom>
                <a:avLst/>
                <a:gdLst>
                  <a:gd name="T0" fmla="*/ 0 w 56"/>
                  <a:gd name="T1" fmla="*/ 0 h 77"/>
                  <a:gd name="T2" fmla="*/ 2147483647 w 56"/>
                  <a:gd name="T3" fmla="*/ 2147483647 h 77"/>
                  <a:gd name="T4" fmla="*/ 2147483647 w 56"/>
                  <a:gd name="T5" fmla="*/ 2147483647 h 77"/>
                  <a:gd name="T6" fmla="*/ 2147483647 w 56"/>
                  <a:gd name="T7" fmla="*/ 2147483647 h 77"/>
                  <a:gd name="T8" fmla="*/ 2147483647 w 56"/>
                  <a:gd name="T9" fmla="*/ 2147483647 h 77"/>
                  <a:gd name="T10" fmla="*/ 0 w 56"/>
                  <a:gd name="T11" fmla="*/ 0 h 77"/>
                  <a:gd name="T12" fmla="*/ 0 60000 65536"/>
                  <a:gd name="T13" fmla="*/ 0 60000 65536"/>
                  <a:gd name="T14" fmla="*/ 0 60000 65536"/>
                  <a:gd name="T15" fmla="*/ 0 60000 65536"/>
                  <a:gd name="T16" fmla="*/ 0 60000 65536"/>
                  <a:gd name="T17" fmla="*/ 0 60000 65536"/>
                  <a:gd name="T18" fmla="*/ 0 w 56"/>
                  <a:gd name="T19" fmla="*/ 0 h 77"/>
                  <a:gd name="T20" fmla="*/ 56 w 56"/>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56" h="77">
                    <a:moveTo>
                      <a:pt x="0" y="0"/>
                    </a:moveTo>
                    <a:lnTo>
                      <a:pt x="52" y="21"/>
                    </a:lnTo>
                    <a:lnTo>
                      <a:pt x="56" y="77"/>
                    </a:lnTo>
                    <a:lnTo>
                      <a:pt x="44" y="61"/>
                    </a:lnTo>
                    <a:lnTo>
                      <a:pt x="12" y="15"/>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783" name="Line 2950"/>
              <p:cNvSpPr>
                <a:spLocks noChangeShapeType="1"/>
              </p:cNvSpPr>
              <p:nvPr/>
            </p:nvSpPr>
            <p:spPr bwMode="auto">
              <a:xfrm>
                <a:off x="2913063" y="1038226"/>
                <a:ext cx="19050" cy="254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84" name="Line 2951"/>
              <p:cNvSpPr>
                <a:spLocks noChangeShapeType="1"/>
              </p:cNvSpPr>
              <p:nvPr/>
            </p:nvSpPr>
            <p:spPr bwMode="auto">
              <a:xfrm flipH="1" flipV="1">
                <a:off x="2925763" y="974726"/>
                <a:ext cx="6350" cy="889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85" name="Line 2952"/>
              <p:cNvSpPr>
                <a:spLocks noChangeShapeType="1"/>
              </p:cNvSpPr>
              <p:nvPr/>
            </p:nvSpPr>
            <p:spPr bwMode="auto">
              <a:xfrm flipH="1" flipV="1">
                <a:off x="2843213" y="941388"/>
                <a:ext cx="82550"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86" name="Line 2953"/>
              <p:cNvSpPr>
                <a:spLocks noChangeShapeType="1"/>
              </p:cNvSpPr>
              <p:nvPr/>
            </p:nvSpPr>
            <p:spPr bwMode="auto">
              <a:xfrm>
                <a:off x="2843213" y="941388"/>
                <a:ext cx="19050"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87" name="Line 2954"/>
              <p:cNvSpPr>
                <a:spLocks noChangeShapeType="1"/>
              </p:cNvSpPr>
              <p:nvPr/>
            </p:nvSpPr>
            <p:spPr bwMode="auto">
              <a:xfrm>
                <a:off x="2862263" y="965201"/>
                <a:ext cx="50800"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88" name="Freeform 2955"/>
              <p:cNvSpPr>
                <a:spLocks/>
              </p:cNvSpPr>
              <p:nvPr/>
            </p:nvSpPr>
            <p:spPr bwMode="auto">
              <a:xfrm>
                <a:off x="2651125" y="1090613"/>
                <a:ext cx="100013" cy="114300"/>
              </a:xfrm>
              <a:custGeom>
                <a:avLst/>
                <a:gdLst>
                  <a:gd name="T0" fmla="*/ 0 w 63"/>
                  <a:gd name="T1" fmla="*/ 0 h 72"/>
                  <a:gd name="T2" fmla="*/ 2147483647 w 63"/>
                  <a:gd name="T3" fmla="*/ 2147483647 h 72"/>
                  <a:gd name="T4" fmla="*/ 2147483647 w 63"/>
                  <a:gd name="T5" fmla="*/ 2147483647 h 72"/>
                  <a:gd name="T6" fmla="*/ 2147483647 w 63"/>
                  <a:gd name="T7" fmla="*/ 2147483647 h 72"/>
                  <a:gd name="T8" fmla="*/ 2147483647 w 63"/>
                  <a:gd name="T9" fmla="*/ 2147483647 h 72"/>
                  <a:gd name="T10" fmla="*/ 0 w 63"/>
                  <a:gd name="T11" fmla="*/ 0 h 72"/>
                  <a:gd name="T12" fmla="*/ 0 60000 65536"/>
                  <a:gd name="T13" fmla="*/ 0 60000 65536"/>
                  <a:gd name="T14" fmla="*/ 0 60000 65536"/>
                  <a:gd name="T15" fmla="*/ 0 60000 65536"/>
                  <a:gd name="T16" fmla="*/ 0 60000 65536"/>
                  <a:gd name="T17" fmla="*/ 0 60000 65536"/>
                  <a:gd name="T18" fmla="*/ 0 w 63"/>
                  <a:gd name="T19" fmla="*/ 0 h 72"/>
                  <a:gd name="T20" fmla="*/ 63 w 6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3" h="72">
                    <a:moveTo>
                      <a:pt x="0" y="0"/>
                    </a:moveTo>
                    <a:lnTo>
                      <a:pt x="54" y="17"/>
                    </a:lnTo>
                    <a:lnTo>
                      <a:pt x="63" y="72"/>
                    </a:lnTo>
                    <a:lnTo>
                      <a:pt x="50" y="57"/>
                    </a:lnTo>
                    <a:lnTo>
                      <a:pt x="13" y="14"/>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789" name="Line 2956"/>
              <p:cNvSpPr>
                <a:spLocks noChangeShapeType="1"/>
              </p:cNvSpPr>
              <p:nvPr/>
            </p:nvSpPr>
            <p:spPr bwMode="auto">
              <a:xfrm>
                <a:off x="2730500" y="1181101"/>
                <a:ext cx="20638" cy="238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90" name="Line 2957"/>
              <p:cNvSpPr>
                <a:spLocks noChangeShapeType="1"/>
              </p:cNvSpPr>
              <p:nvPr/>
            </p:nvSpPr>
            <p:spPr bwMode="auto">
              <a:xfrm flipH="1" flipV="1">
                <a:off x="2736850" y="1117601"/>
                <a:ext cx="1428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91" name="Line 2958"/>
              <p:cNvSpPr>
                <a:spLocks noChangeShapeType="1"/>
              </p:cNvSpPr>
              <p:nvPr/>
            </p:nvSpPr>
            <p:spPr bwMode="auto">
              <a:xfrm flipH="1" flipV="1">
                <a:off x="2651125" y="1090613"/>
                <a:ext cx="85725"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92" name="Line 2959"/>
              <p:cNvSpPr>
                <a:spLocks noChangeShapeType="1"/>
              </p:cNvSpPr>
              <p:nvPr/>
            </p:nvSpPr>
            <p:spPr bwMode="auto">
              <a:xfrm>
                <a:off x="2651125" y="1090613"/>
                <a:ext cx="20638"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93" name="Line 2960"/>
              <p:cNvSpPr>
                <a:spLocks noChangeShapeType="1"/>
              </p:cNvSpPr>
              <p:nvPr/>
            </p:nvSpPr>
            <p:spPr bwMode="auto">
              <a:xfrm>
                <a:off x="2671763" y="1112838"/>
                <a:ext cx="58738" cy="682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94" name="Freeform 2961"/>
              <p:cNvSpPr>
                <a:spLocks/>
              </p:cNvSpPr>
              <p:nvPr/>
            </p:nvSpPr>
            <p:spPr bwMode="auto">
              <a:xfrm>
                <a:off x="2474913" y="1254126"/>
                <a:ext cx="107950" cy="107950"/>
              </a:xfrm>
              <a:custGeom>
                <a:avLst/>
                <a:gdLst>
                  <a:gd name="T0" fmla="*/ 0 w 68"/>
                  <a:gd name="T1" fmla="*/ 0 h 68"/>
                  <a:gd name="T2" fmla="*/ 2147483647 w 68"/>
                  <a:gd name="T3" fmla="*/ 2147483647 h 68"/>
                  <a:gd name="T4" fmla="*/ 2147483647 w 68"/>
                  <a:gd name="T5" fmla="*/ 2147483647 h 68"/>
                  <a:gd name="T6" fmla="*/ 2147483647 w 68"/>
                  <a:gd name="T7" fmla="*/ 2147483647 h 68"/>
                  <a:gd name="T8" fmla="*/ 2147483647 w 68"/>
                  <a:gd name="T9" fmla="*/ 2147483647 h 68"/>
                  <a:gd name="T10" fmla="*/ 0 w 68"/>
                  <a:gd name="T11" fmla="*/ 0 h 68"/>
                  <a:gd name="T12" fmla="*/ 0 60000 65536"/>
                  <a:gd name="T13" fmla="*/ 0 60000 65536"/>
                  <a:gd name="T14" fmla="*/ 0 60000 65536"/>
                  <a:gd name="T15" fmla="*/ 0 60000 65536"/>
                  <a:gd name="T16" fmla="*/ 0 60000 65536"/>
                  <a:gd name="T17" fmla="*/ 0 60000 65536"/>
                  <a:gd name="T18" fmla="*/ 0 w 68"/>
                  <a:gd name="T19" fmla="*/ 0 h 68"/>
                  <a:gd name="T20" fmla="*/ 68 w 6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8" h="68">
                    <a:moveTo>
                      <a:pt x="0" y="0"/>
                    </a:moveTo>
                    <a:lnTo>
                      <a:pt x="55" y="13"/>
                    </a:lnTo>
                    <a:lnTo>
                      <a:pt x="68" y="68"/>
                    </a:lnTo>
                    <a:lnTo>
                      <a:pt x="54" y="54"/>
                    </a:lnTo>
                    <a:lnTo>
                      <a:pt x="13" y="13"/>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795" name="Line 2962"/>
              <p:cNvSpPr>
                <a:spLocks noChangeShapeType="1"/>
              </p:cNvSpPr>
              <p:nvPr/>
            </p:nvSpPr>
            <p:spPr bwMode="auto">
              <a:xfrm>
                <a:off x="2560638" y="1339851"/>
                <a:ext cx="22225" cy="222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96" name="Line 2963"/>
              <p:cNvSpPr>
                <a:spLocks noChangeShapeType="1"/>
              </p:cNvSpPr>
              <p:nvPr/>
            </p:nvSpPr>
            <p:spPr bwMode="auto">
              <a:xfrm flipH="1" flipV="1">
                <a:off x="2562225" y="1274763"/>
                <a:ext cx="20638" cy="873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97" name="Line 2964"/>
              <p:cNvSpPr>
                <a:spLocks noChangeShapeType="1"/>
              </p:cNvSpPr>
              <p:nvPr/>
            </p:nvSpPr>
            <p:spPr bwMode="auto">
              <a:xfrm flipH="1" flipV="1">
                <a:off x="2474913" y="1254126"/>
                <a:ext cx="873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98" name="Line 2965"/>
              <p:cNvSpPr>
                <a:spLocks noChangeShapeType="1"/>
              </p:cNvSpPr>
              <p:nvPr/>
            </p:nvSpPr>
            <p:spPr bwMode="auto">
              <a:xfrm>
                <a:off x="2474913" y="1254126"/>
                <a:ext cx="20638"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799" name="Line 2966"/>
              <p:cNvSpPr>
                <a:spLocks noChangeShapeType="1"/>
              </p:cNvSpPr>
              <p:nvPr/>
            </p:nvSpPr>
            <p:spPr bwMode="auto">
              <a:xfrm>
                <a:off x="2495550" y="1274763"/>
                <a:ext cx="65088" cy="650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00" name="Freeform 2967"/>
              <p:cNvSpPr>
                <a:spLocks/>
              </p:cNvSpPr>
              <p:nvPr/>
            </p:nvSpPr>
            <p:spPr bwMode="auto">
              <a:xfrm>
                <a:off x="4419600" y="385763"/>
                <a:ext cx="50800" cy="152400"/>
              </a:xfrm>
              <a:custGeom>
                <a:avLst/>
                <a:gdLst>
                  <a:gd name="T0" fmla="*/ 0 w 32"/>
                  <a:gd name="T1" fmla="*/ 0 h 96"/>
                  <a:gd name="T2" fmla="*/ 2147483647 w 32"/>
                  <a:gd name="T3" fmla="*/ 2147483647 h 96"/>
                  <a:gd name="T4" fmla="*/ 2147483647 w 32"/>
                  <a:gd name="T5" fmla="*/ 2147483647 h 96"/>
                  <a:gd name="T6" fmla="*/ 2147483647 w 32"/>
                  <a:gd name="T7" fmla="*/ 2147483647 h 96"/>
                  <a:gd name="T8" fmla="*/ 0 w 32"/>
                  <a:gd name="T9" fmla="*/ 2147483647 h 96"/>
                  <a:gd name="T10" fmla="*/ 0 w 32"/>
                  <a:gd name="T11" fmla="*/ 0 h 96"/>
                  <a:gd name="T12" fmla="*/ 0 60000 65536"/>
                  <a:gd name="T13" fmla="*/ 0 60000 65536"/>
                  <a:gd name="T14" fmla="*/ 0 60000 65536"/>
                  <a:gd name="T15" fmla="*/ 0 60000 65536"/>
                  <a:gd name="T16" fmla="*/ 0 60000 65536"/>
                  <a:gd name="T17" fmla="*/ 0 60000 65536"/>
                  <a:gd name="T18" fmla="*/ 0 w 32"/>
                  <a:gd name="T19" fmla="*/ 0 h 96"/>
                  <a:gd name="T20" fmla="*/ 32 w 32"/>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2" h="96">
                    <a:moveTo>
                      <a:pt x="0" y="0"/>
                    </a:moveTo>
                    <a:lnTo>
                      <a:pt x="32" y="46"/>
                    </a:lnTo>
                    <a:lnTo>
                      <a:pt x="4" y="96"/>
                    </a:lnTo>
                    <a:lnTo>
                      <a:pt x="4" y="76"/>
                    </a:lnTo>
                    <a:lnTo>
                      <a:pt x="0" y="18"/>
                    </a:lnTo>
                    <a:lnTo>
                      <a:pt x="0" y="0"/>
                    </a:lnTo>
                    <a:close/>
                  </a:path>
                </a:pathLst>
              </a:custGeom>
              <a:solidFill>
                <a:srgbClr val="CCCC00"/>
              </a:solidFill>
              <a:ln w="0">
                <a:solidFill>
                  <a:srgbClr val="CCCC00"/>
                </a:solidFill>
                <a:prstDash val="solid"/>
                <a:round/>
                <a:headEnd/>
                <a:tailEnd/>
              </a:ln>
            </p:spPr>
            <p:txBody>
              <a:bodyPr/>
              <a:lstStyle/>
              <a:p>
                <a:endParaRPr lang="en-US" smtClean="0">
                  <a:solidFill>
                    <a:prstClr val="black"/>
                  </a:solidFill>
                  <a:latin typeface="Arial"/>
                </a:endParaRPr>
              </a:p>
            </p:txBody>
          </p:sp>
          <p:sp>
            <p:nvSpPr>
              <p:cNvPr id="1801" name="Line 2968"/>
              <p:cNvSpPr>
                <a:spLocks noChangeShapeType="1"/>
              </p:cNvSpPr>
              <p:nvPr/>
            </p:nvSpPr>
            <p:spPr bwMode="auto">
              <a:xfrm>
                <a:off x="4425950" y="506413"/>
                <a:ext cx="0" cy="317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02" name="Line 2969"/>
              <p:cNvSpPr>
                <a:spLocks noChangeShapeType="1"/>
              </p:cNvSpPr>
              <p:nvPr/>
            </p:nvSpPr>
            <p:spPr bwMode="auto">
              <a:xfrm flipV="1">
                <a:off x="4425950" y="458788"/>
                <a:ext cx="44450" cy="793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03" name="Line 2970"/>
              <p:cNvSpPr>
                <a:spLocks noChangeShapeType="1"/>
              </p:cNvSpPr>
              <p:nvPr/>
            </p:nvSpPr>
            <p:spPr bwMode="auto">
              <a:xfrm flipH="1" flipV="1">
                <a:off x="4419600" y="385763"/>
                <a:ext cx="50800" cy="730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04" name="Line 2971"/>
              <p:cNvSpPr>
                <a:spLocks noChangeShapeType="1"/>
              </p:cNvSpPr>
              <p:nvPr/>
            </p:nvSpPr>
            <p:spPr bwMode="auto">
              <a:xfrm>
                <a:off x="4419600" y="385763"/>
                <a:ext cx="0" cy="285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05" name="Line 2972"/>
              <p:cNvSpPr>
                <a:spLocks noChangeShapeType="1"/>
              </p:cNvSpPr>
              <p:nvPr/>
            </p:nvSpPr>
            <p:spPr bwMode="auto">
              <a:xfrm>
                <a:off x="4419600" y="414338"/>
                <a:ext cx="6350" cy="920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06" name="Freeform 2973"/>
              <p:cNvSpPr>
                <a:spLocks/>
              </p:cNvSpPr>
              <p:nvPr/>
            </p:nvSpPr>
            <p:spPr bwMode="auto">
              <a:xfrm>
                <a:off x="2171700" y="1611313"/>
                <a:ext cx="125413" cy="90488"/>
              </a:xfrm>
              <a:custGeom>
                <a:avLst/>
                <a:gdLst>
                  <a:gd name="T0" fmla="*/ 0 w 79"/>
                  <a:gd name="T1" fmla="*/ 0 h 57"/>
                  <a:gd name="T2" fmla="*/ 2147483647 w 79"/>
                  <a:gd name="T3" fmla="*/ 2147483647 h 57"/>
                  <a:gd name="T4" fmla="*/ 2147483647 w 79"/>
                  <a:gd name="T5" fmla="*/ 2147483647 h 57"/>
                  <a:gd name="T6" fmla="*/ 2147483647 w 79"/>
                  <a:gd name="T7" fmla="*/ 2147483647 h 57"/>
                  <a:gd name="T8" fmla="*/ 2147483647 w 79"/>
                  <a:gd name="T9" fmla="*/ 2147483647 h 57"/>
                  <a:gd name="T10" fmla="*/ 0 w 79"/>
                  <a:gd name="T11" fmla="*/ 0 h 57"/>
                  <a:gd name="T12" fmla="*/ 0 60000 65536"/>
                  <a:gd name="T13" fmla="*/ 0 60000 65536"/>
                  <a:gd name="T14" fmla="*/ 0 60000 65536"/>
                  <a:gd name="T15" fmla="*/ 0 60000 65536"/>
                  <a:gd name="T16" fmla="*/ 0 60000 65536"/>
                  <a:gd name="T17" fmla="*/ 0 60000 65536"/>
                  <a:gd name="T18" fmla="*/ 0 w 79"/>
                  <a:gd name="T19" fmla="*/ 0 h 57"/>
                  <a:gd name="T20" fmla="*/ 79 w 79"/>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9" h="57">
                    <a:moveTo>
                      <a:pt x="0" y="0"/>
                    </a:moveTo>
                    <a:lnTo>
                      <a:pt x="56" y="6"/>
                    </a:lnTo>
                    <a:lnTo>
                      <a:pt x="79" y="57"/>
                    </a:lnTo>
                    <a:lnTo>
                      <a:pt x="63" y="45"/>
                    </a:lnTo>
                    <a:lnTo>
                      <a:pt x="16" y="11"/>
                    </a:lnTo>
                    <a:lnTo>
                      <a:pt x="0"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807" name="Line 2974"/>
              <p:cNvSpPr>
                <a:spLocks noChangeShapeType="1"/>
              </p:cNvSpPr>
              <p:nvPr/>
            </p:nvSpPr>
            <p:spPr bwMode="auto">
              <a:xfrm>
                <a:off x="2271713" y="1682751"/>
                <a:ext cx="25400" cy="190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08" name="Line 2975"/>
              <p:cNvSpPr>
                <a:spLocks noChangeShapeType="1"/>
              </p:cNvSpPr>
              <p:nvPr/>
            </p:nvSpPr>
            <p:spPr bwMode="auto">
              <a:xfrm flipH="1" flipV="1">
                <a:off x="2260600" y="1620838"/>
                <a:ext cx="36513" cy="809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09" name="Line 2976"/>
              <p:cNvSpPr>
                <a:spLocks noChangeShapeType="1"/>
              </p:cNvSpPr>
              <p:nvPr/>
            </p:nvSpPr>
            <p:spPr bwMode="auto">
              <a:xfrm flipH="1" flipV="1">
                <a:off x="2171700" y="1611313"/>
                <a:ext cx="88900" cy="95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10" name="Line 2977"/>
              <p:cNvSpPr>
                <a:spLocks noChangeShapeType="1"/>
              </p:cNvSpPr>
              <p:nvPr/>
            </p:nvSpPr>
            <p:spPr bwMode="auto">
              <a:xfrm>
                <a:off x="2171700" y="1611313"/>
                <a:ext cx="25400" cy="1746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11" name="Line 2978"/>
              <p:cNvSpPr>
                <a:spLocks noChangeShapeType="1"/>
              </p:cNvSpPr>
              <p:nvPr/>
            </p:nvSpPr>
            <p:spPr bwMode="auto">
              <a:xfrm>
                <a:off x="2197100" y="1628776"/>
                <a:ext cx="74613" cy="539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12" name="Freeform 2979"/>
              <p:cNvSpPr>
                <a:spLocks/>
              </p:cNvSpPr>
              <p:nvPr/>
            </p:nvSpPr>
            <p:spPr bwMode="auto">
              <a:xfrm>
                <a:off x="2043113" y="1808163"/>
                <a:ext cx="130175" cy="77788"/>
              </a:xfrm>
              <a:custGeom>
                <a:avLst/>
                <a:gdLst>
                  <a:gd name="T0" fmla="*/ 0 w 82"/>
                  <a:gd name="T1" fmla="*/ 0 h 49"/>
                  <a:gd name="T2" fmla="*/ 2147483647 w 82"/>
                  <a:gd name="T3" fmla="*/ 0 h 49"/>
                  <a:gd name="T4" fmla="*/ 2147483647 w 82"/>
                  <a:gd name="T5" fmla="*/ 2147483647 h 49"/>
                  <a:gd name="T6" fmla="*/ 2147483647 w 82"/>
                  <a:gd name="T7" fmla="*/ 2147483647 h 49"/>
                  <a:gd name="T8" fmla="*/ 2147483647 w 82"/>
                  <a:gd name="T9" fmla="*/ 2147483647 h 49"/>
                  <a:gd name="T10" fmla="*/ 0 w 82"/>
                  <a:gd name="T11" fmla="*/ 0 h 49"/>
                  <a:gd name="T12" fmla="*/ 0 60000 65536"/>
                  <a:gd name="T13" fmla="*/ 0 60000 65536"/>
                  <a:gd name="T14" fmla="*/ 0 60000 65536"/>
                  <a:gd name="T15" fmla="*/ 0 60000 65536"/>
                  <a:gd name="T16" fmla="*/ 0 60000 65536"/>
                  <a:gd name="T17" fmla="*/ 0 60000 65536"/>
                  <a:gd name="T18" fmla="*/ 0 w 82"/>
                  <a:gd name="T19" fmla="*/ 0 h 49"/>
                  <a:gd name="T20" fmla="*/ 82 w 82"/>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82" h="49">
                    <a:moveTo>
                      <a:pt x="0" y="0"/>
                    </a:moveTo>
                    <a:lnTo>
                      <a:pt x="56" y="0"/>
                    </a:lnTo>
                    <a:lnTo>
                      <a:pt x="82" y="49"/>
                    </a:lnTo>
                    <a:lnTo>
                      <a:pt x="65" y="39"/>
                    </a:lnTo>
                    <a:lnTo>
                      <a:pt x="17" y="10"/>
                    </a:lnTo>
                    <a:lnTo>
                      <a:pt x="0"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813" name="Line 2980"/>
              <p:cNvSpPr>
                <a:spLocks noChangeShapeType="1"/>
              </p:cNvSpPr>
              <p:nvPr/>
            </p:nvSpPr>
            <p:spPr bwMode="auto">
              <a:xfrm>
                <a:off x="2146300" y="1870076"/>
                <a:ext cx="26988"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14" name="Line 2981"/>
              <p:cNvSpPr>
                <a:spLocks noChangeShapeType="1"/>
              </p:cNvSpPr>
              <p:nvPr/>
            </p:nvSpPr>
            <p:spPr bwMode="auto">
              <a:xfrm flipH="1" flipV="1">
                <a:off x="2132013" y="1808163"/>
                <a:ext cx="41275" cy="777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15" name="Line 2982"/>
              <p:cNvSpPr>
                <a:spLocks noChangeShapeType="1"/>
              </p:cNvSpPr>
              <p:nvPr/>
            </p:nvSpPr>
            <p:spPr bwMode="auto">
              <a:xfrm flipH="1">
                <a:off x="2043113" y="1808163"/>
                <a:ext cx="88900" cy="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16" name="Line 2983"/>
              <p:cNvSpPr>
                <a:spLocks noChangeShapeType="1"/>
              </p:cNvSpPr>
              <p:nvPr/>
            </p:nvSpPr>
            <p:spPr bwMode="auto">
              <a:xfrm>
                <a:off x="2043113" y="1808163"/>
                <a:ext cx="26988"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17" name="Line 2984"/>
              <p:cNvSpPr>
                <a:spLocks noChangeShapeType="1"/>
              </p:cNvSpPr>
              <p:nvPr/>
            </p:nvSpPr>
            <p:spPr bwMode="auto">
              <a:xfrm>
                <a:off x="2070100" y="1824038"/>
                <a:ext cx="76200" cy="460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18" name="Freeform 2985"/>
              <p:cNvSpPr>
                <a:spLocks/>
              </p:cNvSpPr>
              <p:nvPr/>
            </p:nvSpPr>
            <p:spPr bwMode="auto">
              <a:xfrm>
                <a:off x="1833563" y="2214563"/>
                <a:ext cx="141288" cy="71438"/>
              </a:xfrm>
              <a:custGeom>
                <a:avLst/>
                <a:gdLst>
                  <a:gd name="T0" fmla="*/ 2147483647 w 89"/>
                  <a:gd name="T1" fmla="*/ 0 h 45"/>
                  <a:gd name="T2" fmla="*/ 2147483647 w 89"/>
                  <a:gd name="T3" fmla="*/ 2147483647 h 45"/>
                  <a:gd name="T4" fmla="*/ 2147483647 w 89"/>
                  <a:gd name="T5" fmla="*/ 2147483647 h 45"/>
                  <a:gd name="T6" fmla="*/ 2147483647 w 89"/>
                  <a:gd name="T7" fmla="*/ 2147483647 h 45"/>
                  <a:gd name="T8" fmla="*/ 0 w 89"/>
                  <a:gd name="T9" fmla="*/ 2147483647 h 45"/>
                  <a:gd name="T10" fmla="*/ 2147483647 w 89"/>
                  <a:gd name="T11" fmla="*/ 0 h 45"/>
                  <a:gd name="T12" fmla="*/ 0 60000 65536"/>
                  <a:gd name="T13" fmla="*/ 0 60000 65536"/>
                  <a:gd name="T14" fmla="*/ 0 60000 65536"/>
                  <a:gd name="T15" fmla="*/ 0 60000 65536"/>
                  <a:gd name="T16" fmla="*/ 0 60000 65536"/>
                  <a:gd name="T17" fmla="*/ 0 60000 65536"/>
                  <a:gd name="T18" fmla="*/ 0 w 89"/>
                  <a:gd name="T19" fmla="*/ 0 h 45"/>
                  <a:gd name="T20" fmla="*/ 89 w 89"/>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89" h="45">
                    <a:moveTo>
                      <a:pt x="55" y="0"/>
                    </a:moveTo>
                    <a:lnTo>
                      <a:pt x="89" y="45"/>
                    </a:lnTo>
                    <a:lnTo>
                      <a:pt x="70" y="37"/>
                    </a:lnTo>
                    <a:lnTo>
                      <a:pt x="17" y="16"/>
                    </a:lnTo>
                    <a:lnTo>
                      <a:pt x="0" y="8"/>
                    </a:lnTo>
                    <a:lnTo>
                      <a:pt x="55"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819" name="Line 2987"/>
              <p:cNvSpPr>
                <a:spLocks noChangeShapeType="1"/>
              </p:cNvSpPr>
              <p:nvPr/>
            </p:nvSpPr>
            <p:spPr bwMode="auto">
              <a:xfrm>
                <a:off x="1944688" y="2273300"/>
                <a:ext cx="30163"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20" name="Line 2988"/>
              <p:cNvSpPr>
                <a:spLocks noChangeShapeType="1"/>
              </p:cNvSpPr>
              <p:nvPr/>
            </p:nvSpPr>
            <p:spPr bwMode="auto">
              <a:xfrm flipH="1" flipV="1">
                <a:off x="1920875" y="2214563"/>
                <a:ext cx="53975" cy="714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21" name="Line 2989"/>
              <p:cNvSpPr>
                <a:spLocks noChangeShapeType="1"/>
              </p:cNvSpPr>
              <p:nvPr/>
            </p:nvSpPr>
            <p:spPr bwMode="auto">
              <a:xfrm flipH="1">
                <a:off x="1833563" y="2214563"/>
                <a:ext cx="87313"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22" name="Line 2990"/>
              <p:cNvSpPr>
                <a:spLocks noChangeShapeType="1"/>
              </p:cNvSpPr>
              <p:nvPr/>
            </p:nvSpPr>
            <p:spPr bwMode="auto">
              <a:xfrm>
                <a:off x="1833563" y="2227263"/>
                <a:ext cx="26988" cy="1270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23" name="Line 2991"/>
              <p:cNvSpPr>
                <a:spLocks noChangeShapeType="1"/>
              </p:cNvSpPr>
              <p:nvPr/>
            </p:nvSpPr>
            <p:spPr bwMode="auto">
              <a:xfrm>
                <a:off x="1860550" y="2239963"/>
                <a:ext cx="84138" cy="333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24" name="Freeform 2992"/>
              <p:cNvSpPr>
                <a:spLocks/>
              </p:cNvSpPr>
              <p:nvPr/>
            </p:nvSpPr>
            <p:spPr bwMode="auto">
              <a:xfrm>
                <a:off x="1754188" y="2428875"/>
                <a:ext cx="146050" cy="66675"/>
              </a:xfrm>
              <a:custGeom>
                <a:avLst/>
                <a:gdLst>
                  <a:gd name="T0" fmla="*/ 2147483647 w 92"/>
                  <a:gd name="T1" fmla="*/ 0 h 42"/>
                  <a:gd name="T2" fmla="*/ 2147483647 w 92"/>
                  <a:gd name="T3" fmla="*/ 2147483647 h 42"/>
                  <a:gd name="T4" fmla="*/ 2147483647 w 92"/>
                  <a:gd name="T5" fmla="*/ 2147483647 h 42"/>
                  <a:gd name="T6" fmla="*/ 2147483647 w 92"/>
                  <a:gd name="T7" fmla="*/ 2147483647 h 42"/>
                  <a:gd name="T8" fmla="*/ 0 w 92"/>
                  <a:gd name="T9" fmla="*/ 2147483647 h 42"/>
                  <a:gd name="T10" fmla="*/ 2147483647 w 92"/>
                  <a:gd name="T11" fmla="*/ 0 h 42"/>
                  <a:gd name="T12" fmla="*/ 0 60000 65536"/>
                  <a:gd name="T13" fmla="*/ 0 60000 65536"/>
                  <a:gd name="T14" fmla="*/ 0 60000 65536"/>
                  <a:gd name="T15" fmla="*/ 0 60000 65536"/>
                  <a:gd name="T16" fmla="*/ 0 60000 65536"/>
                  <a:gd name="T17" fmla="*/ 0 60000 65536"/>
                  <a:gd name="T18" fmla="*/ 0 w 92"/>
                  <a:gd name="T19" fmla="*/ 0 h 42"/>
                  <a:gd name="T20" fmla="*/ 92 w 9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92" h="42">
                    <a:moveTo>
                      <a:pt x="54" y="0"/>
                    </a:moveTo>
                    <a:lnTo>
                      <a:pt x="92" y="42"/>
                    </a:lnTo>
                    <a:lnTo>
                      <a:pt x="73" y="35"/>
                    </a:lnTo>
                    <a:lnTo>
                      <a:pt x="18" y="18"/>
                    </a:lnTo>
                    <a:lnTo>
                      <a:pt x="0" y="13"/>
                    </a:lnTo>
                    <a:lnTo>
                      <a:pt x="54"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825" name="Line 2993"/>
              <p:cNvSpPr>
                <a:spLocks noChangeShapeType="1"/>
              </p:cNvSpPr>
              <p:nvPr/>
            </p:nvSpPr>
            <p:spPr bwMode="auto">
              <a:xfrm>
                <a:off x="1870075" y="2484438"/>
                <a:ext cx="30163" cy="11113"/>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26" name="Line 2994"/>
              <p:cNvSpPr>
                <a:spLocks noChangeShapeType="1"/>
              </p:cNvSpPr>
              <p:nvPr/>
            </p:nvSpPr>
            <p:spPr bwMode="auto">
              <a:xfrm flipH="1" flipV="1">
                <a:off x="1839913" y="2428875"/>
                <a:ext cx="60325" cy="666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27" name="Line 2995"/>
              <p:cNvSpPr>
                <a:spLocks noChangeShapeType="1"/>
              </p:cNvSpPr>
              <p:nvPr/>
            </p:nvSpPr>
            <p:spPr bwMode="auto">
              <a:xfrm flipH="1">
                <a:off x="1754188" y="2428875"/>
                <a:ext cx="85725"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28" name="Line 2996"/>
              <p:cNvSpPr>
                <a:spLocks noChangeShapeType="1"/>
              </p:cNvSpPr>
              <p:nvPr/>
            </p:nvSpPr>
            <p:spPr bwMode="auto">
              <a:xfrm>
                <a:off x="1754188" y="2449513"/>
                <a:ext cx="28575" cy="79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29" name="Line 2997"/>
              <p:cNvSpPr>
                <a:spLocks noChangeShapeType="1"/>
              </p:cNvSpPr>
              <p:nvPr/>
            </p:nvSpPr>
            <p:spPr bwMode="auto">
              <a:xfrm>
                <a:off x="1782763" y="2457450"/>
                <a:ext cx="87313"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30" name="Freeform 2998"/>
              <p:cNvSpPr>
                <a:spLocks/>
              </p:cNvSpPr>
              <p:nvPr/>
            </p:nvSpPr>
            <p:spPr bwMode="auto">
              <a:xfrm>
                <a:off x="1692275" y="2649538"/>
                <a:ext cx="147638" cy="60325"/>
              </a:xfrm>
              <a:custGeom>
                <a:avLst/>
                <a:gdLst>
                  <a:gd name="T0" fmla="*/ 2147483647 w 93"/>
                  <a:gd name="T1" fmla="*/ 0 h 38"/>
                  <a:gd name="T2" fmla="*/ 2147483647 w 93"/>
                  <a:gd name="T3" fmla="*/ 2147483647 h 38"/>
                  <a:gd name="T4" fmla="*/ 2147483647 w 93"/>
                  <a:gd name="T5" fmla="*/ 2147483647 h 38"/>
                  <a:gd name="T6" fmla="*/ 2147483647 w 93"/>
                  <a:gd name="T7" fmla="*/ 2147483647 h 38"/>
                  <a:gd name="T8" fmla="*/ 0 w 93"/>
                  <a:gd name="T9" fmla="*/ 2147483647 h 38"/>
                  <a:gd name="T10" fmla="*/ 2147483647 w 93"/>
                  <a:gd name="T11" fmla="*/ 0 h 38"/>
                  <a:gd name="T12" fmla="*/ 0 60000 65536"/>
                  <a:gd name="T13" fmla="*/ 0 60000 65536"/>
                  <a:gd name="T14" fmla="*/ 0 60000 65536"/>
                  <a:gd name="T15" fmla="*/ 0 60000 65536"/>
                  <a:gd name="T16" fmla="*/ 0 60000 65536"/>
                  <a:gd name="T17" fmla="*/ 0 60000 65536"/>
                  <a:gd name="T18" fmla="*/ 0 w 93"/>
                  <a:gd name="T19" fmla="*/ 0 h 38"/>
                  <a:gd name="T20" fmla="*/ 93 w 9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3" h="38">
                    <a:moveTo>
                      <a:pt x="53" y="0"/>
                    </a:moveTo>
                    <a:lnTo>
                      <a:pt x="93" y="38"/>
                    </a:lnTo>
                    <a:lnTo>
                      <a:pt x="74" y="34"/>
                    </a:lnTo>
                    <a:lnTo>
                      <a:pt x="18" y="21"/>
                    </a:lnTo>
                    <a:lnTo>
                      <a:pt x="0" y="17"/>
                    </a:lnTo>
                    <a:lnTo>
                      <a:pt x="53"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831" name="Line 2999"/>
              <p:cNvSpPr>
                <a:spLocks noChangeShapeType="1"/>
              </p:cNvSpPr>
              <p:nvPr/>
            </p:nvSpPr>
            <p:spPr bwMode="auto">
              <a:xfrm>
                <a:off x="1809750" y="2703513"/>
                <a:ext cx="30163"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32" name="Line 3000"/>
              <p:cNvSpPr>
                <a:spLocks noChangeShapeType="1"/>
              </p:cNvSpPr>
              <p:nvPr/>
            </p:nvSpPr>
            <p:spPr bwMode="auto">
              <a:xfrm flipH="1" flipV="1">
                <a:off x="1776413" y="2649538"/>
                <a:ext cx="63500" cy="6032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33" name="Line 3001"/>
              <p:cNvSpPr>
                <a:spLocks noChangeShapeType="1"/>
              </p:cNvSpPr>
              <p:nvPr/>
            </p:nvSpPr>
            <p:spPr bwMode="auto">
              <a:xfrm flipH="1">
                <a:off x="1692275" y="2649538"/>
                <a:ext cx="84138" cy="2698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34" name="Line 3002"/>
              <p:cNvSpPr>
                <a:spLocks noChangeShapeType="1"/>
              </p:cNvSpPr>
              <p:nvPr/>
            </p:nvSpPr>
            <p:spPr bwMode="auto">
              <a:xfrm>
                <a:off x="1692275" y="2676525"/>
                <a:ext cx="28575" cy="6350"/>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35" name="Line 3003"/>
              <p:cNvSpPr>
                <a:spLocks noChangeShapeType="1"/>
              </p:cNvSpPr>
              <p:nvPr/>
            </p:nvSpPr>
            <p:spPr bwMode="auto">
              <a:xfrm>
                <a:off x="1720850" y="2682875"/>
                <a:ext cx="88900"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36" name="Freeform 3004"/>
              <p:cNvSpPr>
                <a:spLocks/>
              </p:cNvSpPr>
              <p:nvPr/>
            </p:nvSpPr>
            <p:spPr bwMode="auto">
              <a:xfrm>
                <a:off x="2314575" y="1427163"/>
                <a:ext cx="117475" cy="100013"/>
              </a:xfrm>
              <a:custGeom>
                <a:avLst/>
                <a:gdLst>
                  <a:gd name="T0" fmla="*/ 0 w 74"/>
                  <a:gd name="T1" fmla="*/ 0 h 63"/>
                  <a:gd name="T2" fmla="*/ 2147483647 w 74"/>
                  <a:gd name="T3" fmla="*/ 2147483647 h 63"/>
                  <a:gd name="T4" fmla="*/ 2147483647 w 74"/>
                  <a:gd name="T5" fmla="*/ 2147483647 h 63"/>
                  <a:gd name="T6" fmla="*/ 2147483647 w 74"/>
                  <a:gd name="T7" fmla="*/ 2147483647 h 63"/>
                  <a:gd name="T8" fmla="*/ 2147483647 w 74"/>
                  <a:gd name="T9" fmla="*/ 2147483647 h 63"/>
                  <a:gd name="T10" fmla="*/ 0 w 74"/>
                  <a:gd name="T11" fmla="*/ 0 h 63"/>
                  <a:gd name="T12" fmla="*/ 0 60000 65536"/>
                  <a:gd name="T13" fmla="*/ 0 60000 65536"/>
                  <a:gd name="T14" fmla="*/ 0 60000 65536"/>
                  <a:gd name="T15" fmla="*/ 0 60000 65536"/>
                  <a:gd name="T16" fmla="*/ 0 60000 65536"/>
                  <a:gd name="T17" fmla="*/ 0 60000 65536"/>
                  <a:gd name="T18" fmla="*/ 0 w 74"/>
                  <a:gd name="T19" fmla="*/ 0 h 63"/>
                  <a:gd name="T20" fmla="*/ 74 w 74"/>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4" h="63">
                    <a:moveTo>
                      <a:pt x="0" y="0"/>
                    </a:moveTo>
                    <a:lnTo>
                      <a:pt x="57" y="10"/>
                    </a:lnTo>
                    <a:lnTo>
                      <a:pt x="74" y="63"/>
                    </a:lnTo>
                    <a:lnTo>
                      <a:pt x="59" y="50"/>
                    </a:lnTo>
                    <a:lnTo>
                      <a:pt x="16" y="13"/>
                    </a:lnTo>
                    <a:lnTo>
                      <a:pt x="0" y="0"/>
                    </a:lnTo>
                    <a:close/>
                  </a:path>
                </a:pathLst>
              </a:custGeom>
              <a:solidFill>
                <a:srgbClr val="00CCFF"/>
              </a:solidFill>
              <a:ln w="0">
                <a:solidFill>
                  <a:srgbClr val="00CCFF"/>
                </a:solidFill>
                <a:prstDash val="solid"/>
                <a:round/>
                <a:headEnd/>
                <a:tailEnd/>
              </a:ln>
            </p:spPr>
            <p:txBody>
              <a:bodyPr/>
              <a:lstStyle/>
              <a:p>
                <a:endParaRPr lang="en-US" smtClean="0">
                  <a:solidFill>
                    <a:prstClr val="black"/>
                  </a:solidFill>
                  <a:latin typeface="Arial"/>
                </a:endParaRPr>
              </a:p>
            </p:txBody>
          </p:sp>
          <p:sp>
            <p:nvSpPr>
              <p:cNvPr id="1837" name="Line 3005"/>
              <p:cNvSpPr>
                <a:spLocks noChangeShapeType="1"/>
              </p:cNvSpPr>
              <p:nvPr/>
            </p:nvSpPr>
            <p:spPr bwMode="auto">
              <a:xfrm>
                <a:off x="2408238" y="1506538"/>
                <a:ext cx="23813"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38" name="Line 3006"/>
              <p:cNvSpPr>
                <a:spLocks noChangeShapeType="1"/>
              </p:cNvSpPr>
              <p:nvPr/>
            </p:nvSpPr>
            <p:spPr bwMode="auto">
              <a:xfrm flipH="1" flipV="1">
                <a:off x="2405063" y="1443038"/>
                <a:ext cx="26988" cy="841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39" name="Line 3007"/>
              <p:cNvSpPr>
                <a:spLocks noChangeShapeType="1"/>
              </p:cNvSpPr>
              <p:nvPr/>
            </p:nvSpPr>
            <p:spPr bwMode="auto">
              <a:xfrm flipH="1" flipV="1">
                <a:off x="2314575" y="1427163"/>
                <a:ext cx="90488" cy="15875"/>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40" name="Line 3008"/>
              <p:cNvSpPr>
                <a:spLocks noChangeShapeType="1"/>
              </p:cNvSpPr>
              <p:nvPr/>
            </p:nvSpPr>
            <p:spPr bwMode="auto">
              <a:xfrm>
                <a:off x="2314575" y="1427163"/>
                <a:ext cx="25400" cy="206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sp>
            <p:nvSpPr>
              <p:cNvPr id="1841" name="Line 3009"/>
              <p:cNvSpPr>
                <a:spLocks noChangeShapeType="1"/>
              </p:cNvSpPr>
              <p:nvPr/>
            </p:nvSpPr>
            <p:spPr bwMode="auto">
              <a:xfrm>
                <a:off x="2339975" y="1447800"/>
                <a:ext cx="68263" cy="58738"/>
              </a:xfrm>
              <a:prstGeom prst="line">
                <a:avLst/>
              </a:prstGeom>
              <a:noFill/>
              <a:ln w="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smtClean="0">
                  <a:solidFill>
                    <a:prstClr val="black"/>
                  </a:solidFill>
                  <a:latin typeface="Arial"/>
                </a:endParaRPr>
              </a:p>
            </p:txBody>
          </p:sp>
        </p:grpSp>
      </p:grpSp>
      <p:sp>
        <p:nvSpPr>
          <p:cNvPr id="2422" name="Freeform 2421"/>
          <p:cNvSpPr/>
          <p:nvPr/>
        </p:nvSpPr>
        <p:spPr>
          <a:xfrm>
            <a:off x="3780160" y="5360874"/>
            <a:ext cx="2776055" cy="1065192"/>
          </a:xfrm>
          <a:custGeom>
            <a:avLst/>
            <a:gdLst>
              <a:gd name="connsiteX0" fmla="*/ 0 w 2776055"/>
              <a:gd name="connsiteY0" fmla="*/ 206756 h 1065192"/>
              <a:gd name="connsiteX1" fmla="*/ 1461859 w 2776055"/>
              <a:gd name="connsiteY1" fmla="*/ 1063314 h 1065192"/>
              <a:gd name="connsiteX2" fmla="*/ 2776055 w 2776055"/>
              <a:gd name="connsiteY2" fmla="*/ 0 h 1065192"/>
            </a:gdLst>
            <a:ahLst/>
            <a:cxnLst>
              <a:cxn ang="0">
                <a:pos x="connsiteX0" y="connsiteY0"/>
              </a:cxn>
              <a:cxn ang="0">
                <a:pos x="connsiteX1" y="connsiteY1"/>
              </a:cxn>
              <a:cxn ang="0">
                <a:pos x="connsiteX2" y="connsiteY2"/>
              </a:cxn>
            </a:cxnLst>
            <a:rect l="l" t="t" r="r" b="b"/>
            <a:pathLst>
              <a:path w="2776055" h="1065192">
                <a:moveTo>
                  <a:pt x="0" y="206756"/>
                </a:moveTo>
                <a:cubicBezTo>
                  <a:pt x="499591" y="652264"/>
                  <a:pt x="999183" y="1097773"/>
                  <a:pt x="1461859" y="1063314"/>
                </a:cubicBezTo>
                <a:cubicBezTo>
                  <a:pt x="1924535" y="1028855"/>
                  <a:pt x="2776055" y="0"/>
                  <a:pt x="2776055" y="0"/>
                </a:cubicBezTo>
              </a:path>
            </a:pathLst>
          </a:custGeom>
          <a:noFill/>
          <a:ln w="47625">
            <a:solidFill>
              <a:schemeClr val="tx1"/>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effectLst>
                <a:reflection blurRad="6350" stA="50000" endA="300" endPos="50000" dist="29997" dir="5400000" sy="-100000" algn="bl" rotWithShape="0"/>
              </a:effectLst>
            </a:endParaRPr>
          </a:p>
        </p:txBody>
      </p:sp>
      <p:sp>
        <p:nvSpPr>
          <p:cNvPr id="2423" name="TextBox 2422"/>
          <p:cNvSpPr txBox="1"/>
          <p:nvPr/>
        </p:nvSpPr>
        <p:spPr>
          <a:xfrm>
            <a:off x="5943600" y="3124200"/>
            <a:ext cx="2322208" cy="830997"/>
          </a:xfrm>
          <a:prstGeom prst="rect">
            <a:avLst/>
          </a:prstGeom>
          <a:noFill/>
        </p:spPr>
        <p:txBody>
          <a:bodyPr wrap="square" rtlCol="0">
            <a:spAutoFit/>
          </a:bodyPr>
          <a:lstStyle/>
          <a:p>
            <a:r>
              <a:rPr lang="en-US" sz="2400" b="1" dirty="0" smtClean="0"/>
              <a:t>~50% reduction in genome size</a:t>
            </a:r>
            <a:endParaRPr lang="en-US" sz="2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88284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368875"/>
          </a:xfrm>
        </p:spPr>
        <p:txBody>
          <a:bodyPr>
            <a:normAutofit/>
          </a:bodyPr>
          <a:lstStyle/>
          <a:p>
            <a:r>
              <a:rPr lang="en-US" sz="2800" b="1" dirty="0" smtClean="0">
                <a:solidFill>
                  <a:srgbClr val="FF0000"/>
                </a:solidFill>
              </a:rPr>
              <a:t>Construction of 1/8 RGD + 7/8 </a:t>
            </a:r>
            <a:r>
              <a:rPr lang="en-US" sz="2800" b="1" dirty="0">
                <a:solidFill>
                  <a:srgbClr val="FF0000"/>
                </a:solidFill>
              </a:rPr>
              <a:t>wild type genome by </a:t>
            </a:r>
            <a:r>
              <a:rPr lang="en-US" sz="2800" b="1" dirty="0" smtClean="0">
                <a:solidFill>
                  <a:srgbClr val="FF0000"/>
                </a:solidFill>
              </a:rPr>
              <a:t>Recombinase-Mediated Cassette Exchange </a:t>
            </a:r>
            <a:r>
              <a:rPr lang="en-US" sz="2800" b="1" dirty="0">
                <a:solidFill>
                  <a:srgbClr val="FF0000"/>
                </a:solidFill>
              </a:rPr>
              <a:t>(RMCE). </a:t>
            </a:r>
            <a:endParaRPr lang="en-US" sz="2800" dirty="0">
              <a:solidFill>
                <a:srgbClr val="FF0000"/>
              </a:solidFill>
            </a:endParaRPr>
          </a:p>
        </p:txBody>
      </p:sp>
      <p:grpSp>
        <p:nvGrpSpPr>
          <p:cNvPr id="3" name="Group 2"/>
          <p:cNvGrpSpPr/>
          <p:nvPr/>
        </p:nvGrpSpPr>
        <p:grpSpPr>
          <a:xfrm>
            <a:off x="1219200" y="1295400"/>
            <a:ext cx="7010400" cy="5334000"/>
            <a:chOff x="9989338" y="16182642"/>
            <a:chExt cx="9247624" cy="7015406"/>
          </a:xfrm>
        </p:grpSpPr>
        <p:grpSp>
          <p:nvGrpSpPr>
            <p:cNvPr id="4" name="Group 3"/>
            <p:cNvGrpSpPr/>
            <p:nvPr/>
          </p:nvGrpSpPr>
          <p:grpSpPr>
            <a:xfrm>
              <a:off x="9989338" y="16182642"/>
              <a:ext cx="9247624" cy="7015406"/>
              <a:chOff x="10036231" y="15924735"/>
              <a:chExt cx="9247624" cy="7015406"/>
            </a:xfrm>
          </p:grpSpPr>
          <p:sp>
            <p:nvSpPr>
              <p:cNvPr id="6" name="Block Arc 5"/>
              <p:cNvSpPr/>
              <p:nvPr/>
            </p:nvSpPr>
            <p:spPr>
              <a:xfrm>
                <a:off x="10036231" y="15958618"/>
                <a:ext cx="2642597" cy="2642597"/>
              </a:xfrm>
              <a:prstGeom prst="blockArc">
                <a:avLst>
                  <a:gd name="adj1" fmla="val 134362"/>
                  <a:gd name="adj2" fmla="val 124213"/>
                  <a:gd name="adj3" fmla="val 828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7" name="Block Arc 6"/>
              <p:cNvSpPr/>
              <p:nvPr/>
            </p:nvSpPr>
            <p:spPr>
              <a:xfrm rot="9412682">
                <a:off x="10038280" y="15958579"/>
                <a:ext cx="2642597" cy="2642597"/>
              </a:xfrm>
              <a:prstGeom prst="blockArc">
                <a:avLst>
                  <a:gd name="adj1" fmla="val 16188787"/>
                  <a:gd name="adj2" fmla="val 18949614"/>
                  <a:gd name="adj3" fmla="val 827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cxnSp>
            <p:nvCxnSpPr>
              <p:cNvPr id="8" name="Straight Arrow Connector 7"/>
              <p:cNvCxnSpPr/>
              <p:nvPr/>
            </p:nvCxnSpPr>
            <p:spPr>
              <a:xfrm flipV="1">
                <a:off x="10351648" y="18500527"/>
                <a:ext cx="500300" cy="8466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1873628" y="18486295"/>
                <a:ext cx="613302" cy="86083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0350062" y="19404880"/>
                <a:ext cx="2136869" cy="283964"/>
                <a:chOff x="36774420" y="4073244"/>
                <a:chExt cx="2136869" cy="283964"/>
              </a:xfrm>
            </p:grpSpPr>
            <p:grpSp>
              <p:nvGrpSpPr>
                <p:cNvPr id="14" name="Group 17"/>
                <p:cNvGrpSpPr>
                  <a:grpSpLocks/>
                </p:cNvGrpSpPr>
                <p:nvPr/>
              </p:nvGrpSpPr>
              <p:grpSpPr bwMode="auto">
                <a:xfrm>
                  <a:off x="36774420" y="4073852"/>
                  <a:ext cx="149225" cy="283356"/>
                  <a:chOff x="2443997" y="1907735"/>
                  <a:chExt cx="148373" cy="283533"/>
                </a:xfrm>
              </p:grpSpPr>
              <p:sp>
                <p:nvSpPr>
                  <p:cNvPr id="63" name="TextBox 62"/>
                  <p:cNvSpPr txBox="1"/>
                  <p:nvPr/>
                </p:nvSpPr>
                <p:spPr>
                  <a:xfrm>
                    <a:off x="2445575" y="1907735"/>
                    <a:ext cx="146795" cy="283533"/>
                  </a:xfrm>
                  <a:prstGeom prst="rect">
                    <a:avLst/>
                  </a:prstGeom>
                  <a:solidFill>
                    <a:srgbClr val="7030A0"/>
                  </a:solidFill>
                </p:spPr>
                <p:txBody>
                  <a:bodyPr>
                    <a:spAutoFit/>
                  </a:bodyPr>
                  <a:lstStyle/>
                  <a:p>
                    <a:pPr fontAlgn="auto">
                      <a:spcBef>
                        <a:spcPts val="0"/>
                      </a:spcBef>
                      <a:spcAft>
                        <a:spcPts val="0"/>
                      </a:spcAft>
                      <a:defRPr/>
                    </a:pPr>
                    <a:endParaRPr lang="en-US" sz="800" dirty="0">
                      <a:latin typeface="+mn-lt"/>
                      <a:cs typeface="+mn-cs"/>
                    </a:endParaRPr>
                  </a:p>
                </p:txBody>
              </p:sp>
              <p:sp>
                <p:nvSpPr>
                  <p:cNvPr id="64" name="Isosceles Triangle 63"/>
                  <p:cNvSpPr/>
                  <p:nvPr/>
                </p:nvSpPr>
                <p:spPr>
                  <a:xfrm rot="5400000">
                    <a:off x="2366289" y="1998106"/>
                    <a:ext cx="261171" cy="10575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a:p>
                </p:txBody>
              </p:sp>
            </p:grpSp>
            <p:sp>
              <p:nvSpPr>
                <p:cNvPr id="60" name="TextBox 59"/>
                <p:cNvSpPr txBox="1"/>
                <p:nvPr/>
              </p:nvSpPr>
              <p:spPr bwMode="auto">
                <a:xfrm>
                  <a:off x="38763649" y="4073244"/>
                  <a:ext cx="147640" cy="283358"/>
                </a:xfrm>
                <a:prstGeom prst="rect">
                  <a:avLst/>
                </a:prstGeom>
                <a:solidFill>
                  <a:srgbClr val="7030A0"/>
                </a:solidFill>
              </p:spPr>
              <p:txBody>
                <a:bodyPr>
                  <a:spAutoFit/>
                </a:bodyPr>
                <a:lstStyle/>
                <a:p>
                  <a:pPr fontAlgn="auto">
                    <a:spcBef>
                      <a:spcPts val="0"/>
                    </a:spcBef>
                    <a:spcAft>
                      <a:spcPts val="0"/>
                    </a:spcAft>
                    <a:defRPr/>
                  </a:pPr>
                  <a:endParaRPr lang="en-US" sz="800" dirty="0">
                    <a:latin typeface="+mn-lt"/>
                    <a:cs typeface="+mn-cs"/>
                  </a:endParaRPr>
                </a:p>
              </p:txBody>
            </p:sp>
            <p:sp>
              <p:nvSpPr>
                <p:cNvPr id="61" name="TextBox 145"/>
                <p:cNvSpPr txBox="1">
                  <a:spLocks noChangeArrowheads="1"/>
                </p:cNvSpPr>
                <p:nvPr/>
              </p:nvSpPr>
              <p:spPr bwMode="auto">
                <a:xfrm>
                  <a:off x="36922151" y="4073679"/>
                  <a:ext cx="790576" cy="283358"/>
                </a:xfrm>
                <a:prstGeom prst="rect">
                  <a:avLst/>
                </a:prstGeom>
                <a:solidFill>
                  <a:srgbClr val="FF99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smtClean="0">
                      <a:latin typeface="Calibri" pitchFamily="34" charset="0"/>
                    </a:rPr>
                    <a:t>3’ URA3</a:t>
                  </a:r>
                  <a:endParaRPr lang="en-US" sz="800" dirty="0">
                    <a:latin typeface="Calibri" pitchFamily="34" charset="0"/>
                  </a:endParaRPr>
                </a:p>
              </p:txBody>
            </p:sp>
            <p:sp>
              <p:nvSpPr>
                <p:cNvPr id="62" name="TextBox 13"/>
                <p:cNvSpPr txBox="1">
                  <a:spLocks noChangeArrowheads="1"/>
                </p:cNvSpPr>
                <p:nvPr/>
              </p:nvSpPr>
              <p:spPr bwMode="auto">
                <a:xfrm>
                  <a:off x="37712724" y="4073247"/>
                  <a:ext cx="1050925" cy="283358"/>
                </a:xfrm>
                <a:prstGeom prst="rect">
                  <a:avLst/>
                </a:prstGeom>
                <a:solidFill>
                  <a:srgbClr val="FF0000"/>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smtClean="0">
                      <a:latin typeface="Calibri" pitchFamily="34" charset="0"/>
                    </a:rPr>
                    <a:t>MET14 </a:t>
                  </a:r>
                  <a:endParaRPr lang="en-US" sz="800" dirty="0">
                    <a:latin typeface="Calibri" pitchFamily="34" charset="0"/>
                  </a:endParaRPr>
                </a:p>
              </p:txBody>
            </p:sp>
          </p:grpSp>
          <p:sp>
            <p:nvSpPr>
              <p:cNvPr id="11" name="Rounded Rectangle 10"/>
              <p:cNvSpPr/>
              <p:nvPr/>
            </p:nvSpPr>
            <p:spPr>
              <a:xfrm>
                <a:off x="13822252" y="18412545"/>
                <a:ext cx="5305087" cy="113591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 name="Straight Arrow Connector 11"/>
              <p:cNvCxnSpPr/>
              <p:nvPr/>
            </p:nvCxnSpPr>
            <p:spPr>
              <a:xfrm>
                <a:off x="12882386" y="17822333"/>
                <a:ext cx="11410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187450" y="18824157"/>
                <a:ext cx="364130" cy="404796"/>
              </a:xfrm>
              <a:prstGeom prst="rect">
                <a:avLst/>
              </a:prstGeom>
              <a:noFill/>
            </p:spPr>
            <p:txBody>
              <a:bodyPr wrap="none" rtlCol="0">
                <a:spAutoFit/>
              </a:bodyPr>
              <a:lstStyle/>
              <a:p>
                <a:r>
                  <a:rPr lang="en-US" sz="1400" dirty="0" smtClean="0"/>
                  <a:t>1</a:t>
                </a:r>
                <a:endParaRPr lang="en-US" sz="1400" dirty="0"/>
              </a:p>
            </p:txBody>
          </p:sp>
          <p:grpSp>
            <p:nvGrpSpPr>
              <p:cNvPr id="15" name="Group 13"/>
              <p:cNvGrpSpPr/>
              <p:nvPr/>
            </p:nvGrpSpPr>
            <p:grpSpPr>
              <a:xfrm>
                <a:off x="13900702" y="15924735"/>
                <a:ext cx="5305088" cy="1637772"/>
                <a:chOff x="38425795" y="1472540"/>
                <a:chExt cx="5305088" cy="1637772"/>
              </a:xfrm>
            </p:grpSpPr>
            <p:sp>
              <p:nvSpPr>
                <p:cNvPr id="50" name="Oval 49"/>
                <p:cNvSpPr/>
                <p:nvPr/>
              </p:nvSpPr>
              <p:spPr>
                <a:xfrm>
                  <a:off x="38553150" y="1685137"/>
                  <a:ext cx="5005449" cy="1314502"/>
                </a:xfrm>
                <a:prstGeom prst="ellipse">
                  <a:avLst/>
                </a:prstGeom>
                <a:noFill/>
                <a:ln w="1968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ectangle 50"/>
                <p:cNvSpPr/>
                <p:nvPr/>
              </p:nvSpPr>
              <p:spPr>
                <a:xfrm>
                  <a:off x="38425795" y="1472540"/>
                  <a:ext cx="5305088" cy="925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18" name="Group 51"/>
                <p:cNvGrpSpPr/>
                <p:nvPr/>
              </p:nvGrpSpPr>
              <p:grpSpPr>
                <a:xfrm>
                  <a:off x="39987440" y="2826346"/>
                  <a:ext cx="2136869" cy="283966"/>
                  <a:chOff x="36774420" y="4073244"/>
                  <a:chExt cx="2136869" cy="283966"/>
                </a:xfrm>
              </p:grpSpPr>
              <p:grpSp>
                <p:nvGrpSpPr>
                  <p:cNvPr id="20" name="Group 17"/>
                  <p:cNvGrpSpPr>
                    <a:grpSpLocks/>
                  </p:cNvGrpSpPr>
                  <p:nvPr/>
                </p:nvGrpSpPr>
                <p:grpSpPr bwMode="auto">
                  <a:xfrm>
                    <a:off x="36774420" y="4073852"/>
                    <a:ext cx="149225" cy="283358"/>
                    <a:chOff x="2443997" y="1907735"/>
                    <a:chExt cx="148373" cy="283535"/>
                  </a:xfrm>
                </p:grpSpPr>
                <p:sp>
                  <p:nvSpPr>
                    <p:cNvPr id="57" name="TextBox 56"/>
                    <p:cNvSpPr txBox="1"/>
                    <p:nvPr/>
                  </p:nvSpPr>
                  <p:spPr>
                    <a:xfrm>
                      <a:off x="2445575" y="1907735"/>
                      <a:ext cx="146795" cy="283535"/>
                    </a:xfrm>
                    <a:prstGeom prst="rect">
                      <a:avLst/>
                    </a:prstGeom>
                    <a:solidFill>
                      <a:srgbClr val="7030A0"/>
                    </a:solidFill>
                  </p:spPr>
                  <p:txBody>
                    <a:bodyPr>
                      <a:spAutoFit/>
                    </a:bodyPr>
                    <a:lstStyle/>
                    <a:p>
                      <a:pPr fontAlgn="auto">
                        <a:spcBef>
                          <a:spcPts val="0"/>
                        </a:spcBef>
                        <a:spcAft>
                          <a:spcPts val="0"/>
                        </a:spcAft>
                        <a:defRPr/>
                      </a:pPr>
                      <a:endParaRPr lang="en-US" sz="800" dirty="0">
                        <a:latin typeface="+mn-lt"/>
                        <a:cs typeface="+mn-cs"/>
                      </a:endParaRPr>
                    </a:p>
                  </p:txBody>
                </p:sp>
                <p:sp>
                  <p:nvSpPr>
                    <p:cNvPr id="58" name="Isosceles Triangle 57"/>
                    <p:cNvSpPr/>
                    <p:nvPr/>
                  </p:nvSpPr>
                  <p:spPr>
                    <a:xfrm rot="5400000">
                      <a:off x="2366289" y="1998106"/>
                      <a:ext cx="261171" cy="10575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a:p>
                  </p:txBody>
                </p:sp>
              </p:grpSp>
              <p:sp>
                <p:nvSpPr>
                  <p:cNvPr id="54" name="TextBox 53"/>
                  <p:cNvSpPr txBox="1"/>
                  <p:nvPr/>
                </p:nvSpPr>
                <p:spPr bwMode="auto">
                  <a:xfrm>
                    <a:off x="38763649" y="4073244"/>
                    <a:ext cx="147640" cy="283357"/>
                  </a:xfrm>
                  <a:prstGeom prst="rect">
                    <a:avLst/>
                  </a:prstGeom>
                  <a:solidFill>
                    <a:srgbClr val="7030A0"/>
                  </a:solidFill>
                </p:spPr>
                <p:txBody>
                  <a:bodyPr>
                    <a:spAutoFit/>
                  </a:bodyPr>
                  <a:lstStyle/>
                  <a:p>
                    <a:pPr fontAlgn="auto">
                      <a:spcBef>
                        <a:spcPts val="0"/>
                      </a:spcBef>
                      <a:spcAft>
                        <a:spcPts val="0"/>
                      </a:spcAft>
                      <a:defRPr/>
                    </a:pPr>
                    <a:endParaRPr lang="en-US" sz="800" dirty="0">
                      <a:latin typeface="+mn-lt"/>
                      <a:cs typeface="+mn-cs"/>
                    </a:endParaRPr>
                  </a:p>
                </p:txBody>
              </p:sp>
              <p:sp>
                <p:nvSpPr>
                  <p:cNvPr id="55" name="TextBox 145"/>
                  <p:cNvSpPr txBox="1">
                    <a:spLocks noChangeArrowheads="1"/>
                  </p:cNvSpPr>
                  <p:nvPr/>
                </p:nvSpPr>
                <p:spPr bwMode="auto">
                  <a:xfrm>
                    <a:off x="36922151" y="4073679"/>
                    <a:ext cx="790576" cy="283357"/>
                  </a:xfrm>
                  <a:prstGeom prst="rect">
                    <a:avLst/>
                  </a:prstGeom>
                  <a:solidFill>
                    <a:srgbClr val="FF99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smtClean="0">
                        <a:latin typeface="Calibri" pitchFamily="34" charset="0"/>
                      </a:rPr>
                      <a:t>3’ URA3</a:t>
                    </a:r>
                    <a:endParaRPr lang="en-US" sz="800" dirty="0">
                      <a:latin typeface="Calibri" pitchFamily="34" charset="0"/>
                    </a:endParaRPr>
                  </a:p>
                </p:txBody>
              </p:sp>
              <p:sp>
                <p:nvSpPr>
                  <p:cNvPr id="56" name="TextBox 13"/>
                  <p:cNvSpPr txBox="1">
                    <a:spLocks noChangeArrowheads="1"/>
                  </p:cNvSpPr>
                  <p:nvPr/>
                </p:nvSpPr>
                <p:spPr bwMode="auto">
                  <a:xfrm>
                    <a:off x="37712724" y="4073247"/>
                    <a:ext cx="1050925" cy="283357"/>
                  </a:xfrm>
                  <a:prstGeom prst="rect">
                    <a:avLst/>
                  </a:prstGeom>
                  <a:solidFill>
                    <a:srgbClr val="FF0000"/>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smtClean="0">
                        <a:latin typeface="Calibri" pitchFamily="34" charset="0"/>
                      </a:rPr>
                      <a:t>MET14 </a:t>
                    </a:r>
                    <a:endParaRPr lang="en-US" sz="800" dirty="0">
                      <a:latin typeface="Calibri" pitchFamily="34" charset="0"/>
                    </a:endParaRPr>
                  </a:p>
                </p:txBody>
              </p:sp>
            </p:grpSp>
          </p:grpSp>
          <p:grpSp>
            <p:nvGrpSpPr>
              <p:cNvPr id="28" name="Group 14"/>
              <p:cNvGrpSpPr/>
              <p:nvPr/>
            </p:nvGrpSpPr>
            <p:grpSpPr>
              <a:xfrm>
                <a:off x="14923097" y="18207928"/>
                <a:ext cx="2974684" cy="325985"/>
                <a:chOff x="38995693" y="4070585"/>
                <a:chExt cx="2974684" cy="325985"/>
              </a:xfrm>
            </p:grpSpPr>
            <p:sp>
              <p:nvSpPr>
                <p:cNvPr id="43" name="Rectangle 42"/>
                <p:cNvSpPr/>
                <p:nvPr/>
              </p:nvSpPr>
              <p:spPr>
                <a:xfrm>
                  <a:off x="39932043" y="4111672"/>
                  <a:ext cx="1890696" cy="26738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4" name="TextBox 43"/>
                <p:cNvSpPr txBox="1"/>
                <p:nvPr/>
              </p:nvSpPr>
              <p:spPr>
                <a:xfrm>
                  <a:off x="40408500" y="4070585"/>
                  <a:ext cx="875854" cy="323835"/>
                </a:xfrm>
                <a:prstGeom prst="rect">
                  <a:avLst/>
                </a:prstGeom>
                <a:noFill/>
              </p:spPr>
              <p:txBody>
                <a:bodyPr wrap="none" rtlCol="0">
                  <a:spAutoFit/>
                </a:bodyPr>
                <a:lstStyle/>
                <a:p>
                  <a:r>
                    <a:rPr lang="en-US" sz="1000" dirty="0" smtClean="0">
                      <a:solidFill>
                        <a:schemeClr val="bg1"/>
                      </a:solidFill>
                    </a:rPr>
                    <a:t>1/8 HMG</a:t>
                  </a:r>
                  <a:endParaRPr lang="en-US" sz="1000" dirty="0">
                    <a:solidFill>
                      <a:schemeClr val="bg1"/>
                    </a:solidFill>
                  </a:endParaRPr>
                </a:p>
              </p:txBody>
            </p:sp>
            <p:grpSp>
              <p:nvGrpSpPr>
                <p:cNvPr id="34" name="Group 44"/>
                <p:cNvGrpSpPr/>
                <p:nvPr/>
              </p:nvGrpSpPr>
              <p:grpSpPr>
                <a:xfrm>
                  <a:off x="39788171" y="4112490"/>
                  <a:ext cx="149225" cy="283358"/>
                  <a:chOff x="34044702" y="5396904"/>
                  <a:chExt cx="149225" cy="283358"/>
                </a:xfrm>
              </p:grpSpPr>
              <p:sp>
                <p:nvSpPr>
                  <p:cNvPr id="48" name="TextBox 47"/>
                  <p:cNvSpPr txBox="1"/>
                  <p:nvPr/>
                </p:nvSpPr>
                <p:spPr bwMode="auto">
                  <a:xfrm>
                    <a:off x="34046289" y="5396904"/>
                    <a:ext cx="147638" cy="283358"/>
                  </a:xfrm>
                  <a:prstGeom prst="rect">
                    <a:avLst/>
                  </a:prstGeom>
                  <a:solidFill>
                    <a:srgbClr val="7030A0"/>
                  </a:solidFill>
                </p:spPr>
                <p:txBody>
                  <a:bodyPr>
                    <a:spAutoFit/>
                  </a:bodyPr>
                  <a:lstStyle/>
                  <a:p>
                    <a:pPr fontAlgn="auto">
                      <a:spcBef>
                        <a:spcPts val="0"/>
                      </a:spcBef>
                      <a:spcAft>
                        <a:spcPts val="0"/>
                      </a:spcAft>
                      <a:defRPr/>
                    </a:pPr>
                    <a:endParaRPr lang="en-US" sz="800" dirty="0">
                      <a:latin typeface="+mn-lt"/>
                      <a:cs typeface="+mn-cs"/>
                    </a:endParaRPr>
                  </a:p>
                </p:txBody>
              </p:sp>
              <p:sp>
                <p:nvSpPr>
                  <p:cNvPr id="49" name="Isosceles Triangle 48"/>
                  <p:cNvSpPr/>
                  <p:nvPr/>
                </p:nvSpPr>
                <p:spPr bwMode="auto">
                  <a:xfrm rot="5400000">
                    <a:off x="33967379" y="5486882"/>
                    <a:ext cx="261008" cy="10636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a:p>
                </p:txBody>
              </p:sp>
            </p:grpSp>
            <p:sp>
              <p:nvSpPr>
                <p:cNvPr id="46" name="TextBox 45"/>
                <p:cNvSpPr txBox="1"/>
                <p:nvPr/>
              </p:nvSpPr>
              <p:spPr bwMode="auto">
                <a:xfrm>
                  <a:off x="41822737" y="4108098"/>
                  <a:ext cx="147640" cy="283357"/>
                </a:xfrm>
                <a:prstGeom prst="rect">
                  <a:avLst/>
                </a:prstGeom>
                <a:solidFill>
                  <a:srgbClr val="7030A0"/>
                </a:solidFill>
              </p:spPr>
              <p:txBody>
                <a:bodyPr>
                  <a:spAutoFit/>
                </a:bodyPr>
                <a:lstStyle/>
                <a:p>
                  <a:pPr fontAlgn="auto">
                    <a:spcBef>
                      <a:spcPts val="0"/>
                    </a:spcBef>
                    <a:spcAft>
                      <a:spcPts val="0"/>
                    </a:spcAft>
                    <a:defRPr/>
                  </a:pPr>
                  <a:endParaRPr lang="en-US" sz="800" dirty="0">
                    <a:latin typeface="+mn-lt"/>
                    <a:cs typeface="+mn-cs"/>
                  </a:endParaRPr>
                </a:p>
              </p:txBody>
            </p:sp>
            <p:sp>
              <p:nvSpPr>
                <p:cNvPr id="47" name="TextBox 145"/>
                <p:cNvSpPr txBox="1">
                  <a:spLocks noChangeArrowheads="1"/>
                </p:cNvSpPr>
                <p:nvPr/>
              </p:nvSpPr>
              <p:spPr bwMode="auto">
                <a:xfrm>
                  <a:off x="38995693" y="4113213"/>
                  <a:ext cx="790574" cy="283357"/>
                </a:xfrm>
                <a:prstGeom prst="rect">
                  <a:avLst/>
                </a:prstGeom>
                <a:solidFill>
                  <a:srgbClr val="FF99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smtClean="0">
                      <a:latin typeface="Calibri" pitchFamily="34" charset="0"/>
                    </a:rPr>
                    <a:t>5' URA3</a:t>
                  </a:r>
                  <a:endParaRPr lang="en-US" sz="800" dirty="0">
                    <a:latin typeface="Calibri" pitchFamily="34" charset="0"/>
                  </a:endParaRPr>
                </a:p>
              </p:txBody>
            </p:sp>
          </p:grpSp>
          <p:cxnSp>
            <p:nvCxnSpPr>
              <p:cNvPr id="16" name="Straight Arrow Connector 15"/>
              <p:cNvCxnSpPr/>
              <p:nvPr/>
            </p:nvCxnSpPr>
            <p:spPr>
              <a:xfrm>
                <a:off x="15560903" y="17606433"/>
                <a:ext cx="200050" cy="598200"/>
              </a:xfrm>
              <a:prstGeom prst="straightConnector1">
                <a:avLst/>
              </a:prstGeom>
              <a:ln w="19050">
                <a:solidFill>
                  <a:srgbClr val="7030A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559686" y="17598442"/>
                <a:ext cx="200050" cy="598200"/>
              </a:xfrm>
              <a:prstGeom prst="straightConnector1">
                <a:avLst/>
              </a:prstGeom>
              <a:ln w="19050">
                <a:solidFill>
                  <a:srgbClr val="7030A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5" name="Group 17"/>
              <p:cNvGrpSpPr/>
              <p:nvPr/>
            </p:nvGrpSpPr>
            <p:grpSpPr>
              <a:xfrm>
                <a:off x="13978768" y="21017661"/>
                <a:ext cx="5305087" cy="1449550"/>
                <a:chOff x="37912100" y="7859297"/>
                <a:chExt cx="5305087" cy="1449549"/>
              </a:xfrm>
            </p:grpSpPr>
            <p:sp>
              <p:nvSpPr>
                <p:cNvPr id="33" name="Rounded Rectangle 32"/>
                <p:cNvSpPr/>
                <p:nvPr/>
              </p:nvSpPr>
              <p:spPr>
                <a:xfrm>
                  <a:off x="37912100" y="8028078"/>
                  <a:ext cx="5305087" cy="113591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52" name="Group 33"/>
                <p:cNvGrpSpPr/>
                <p:nvPr/>
              </p:nvGrpSpPr>
              <p:grpSpPr>
                <a:xfrm>
                  <a:off x="39805422" y="7861453"/>
                  <a:ext cx="149225" cy="283358"/>
                  <a:chOff x="34044702" y="5396904"/>
                  <a:chExt cx="149225" cy="283358"/>
                </a:xfrm>
              </p:grpSpPr>
              <p:sp>
                <p:nvSpPr>
                  <p:cNvPr id="41" name="TextBox 40"/>
                  <p:cNvSpPr txBox="1"/>
                  <p:nvPr/>
                </p:nvSpPr>
                <p:spPr bwMode="auto">
                  <a:xfrm>
                    <a:off x="34046289" y="5396904"/>
                    <a:ext cx="147638" cy="283358"/>
                  </a:xfrm>
                  <a:prstGeom prst="rect">
                    <a:avLst/>
                  </a:prstGeom>
                  <a:solidFill>
                    <a:srgbClr val="7030A0"/>
                  </a:solidFill>
                </p:spPr>
                <p:txBody>
                  <a:bodyPr>
                    <a:spAutoFit/>
                  </a:bodyPr>
                  <a:lstStyle/>
                  <a:p>
                    <a:pPr fontAlgn="auto">
                      <a:spcBef>
                        <a:spcPts val="0"/>
                      </a:spcBef>
                      <a:spcAft>
                        <a:spcPts val="0"/>
                      </a:spcAft>
                      <a:defRPr/>
                    </a:pPr>
                    <a:endParaRPr lang="en-US" sz="800" dirty="0">
                      <a:latin typeface="+mn-lt"/>
                      <a:cs typeface="+mn-cs"/>
                    </a:endParaRPr>
                  </a:p>
                </p:txBody>
              </p:sp>
              <p:sp>
                <p:nvSpPr>
                  <p:cNvPr id="42" name="Isosceles Triangle 41"/>
                  <p:cNvSpPr/>
                  <p:nvPr/>
                </p:nvSpPr>
                <p:spPr bwMode="auto">
                  <a:xfrm rot="5400000">
                    <a:off x="33967379" y="5486882"/>
                    <a:ext cx="261008" cy="10636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a:p>
                </p:txBody>
              </p:sp>
            </p:grpSp>
            <p:sp>
              <p:nvSpPr>
                <p:cNvPr id="35" name="TextBox 34"/>
                <p:cNvSpPr txBox="1"/>
                <p:nvPr/>
              </p:nvSpPr>
              <p:spPr bwMode="auto">
                <a:xfrm>
                  <a:off x="41793067" y="7860504"/>
                  <a:ext cx="147640" cy="283357"/>
                </a:xfrm>
                <a:prstGeom prst="rect">
                  <a:avLst/>
                </a:prstGeom>
                <a:solidFill>
                  <a:srgbClr val="7030A0"/>
                </a:solidFill>
              </p:spPr>
              <p:txBody>
                <a:bodyPr>
                  <a:spAutoFit/>
                </a:bodyPr>
                <a:lstStyle/>
                <a:p>
                  <a:pPr fontAlgn="auto">
                    <a:spcBef>
                      <a:spcPts val="0"/>
                    </a:spcBef>
                    <a:spcAft>
                      <a:spcPts val="0"/>
                    </a:spcAft>
                    <a:defRPr/>
                  </a:pPr>
                  <a:endParaRPr lang="en-US" sz="800" dirty="0">
                    <a:latin typeface="+mn-lt"/>
                    <a:cs typeface="+mn-cs"/>
                  </a:endParaRPr>
                </a:p>
              </p:txBody>
            </p:sp>
            <p:sp>
              <p:nvSpPr>
                <p:cNvPr id="36" name="TextBox 145"/>
                <p:cNvSpPr txBox="1">
                  <a:spLocks noChangeArrowheads="1"/>
                </p:cNvSpPr>
                <p:nvPr/>
              </p:nvSpPr>
              <p:spPr bwMode="auto">
                <a:xfrm>
                  <a:off x="39012942" y="7866084"/>
                  <a:ext cx="790577" cy="283357"/>
                </a:xfrm>
                <a:prstGeom prst="rect">
                  <a:avLst/>
                </a:prstGeom>
                <a:solidFill>
                  <a:srgbClr val="FF99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smtClean="0">
                      <a:latin typeface="Calibri" pitchFamily="34" charset="0"/>
                    </a:rPr>
                    <a:t>5' URA3</a:t>
                  </a:r>
                  <a:endParaRPr lang="en-US" sz="800" dirty="0">
                    <a:latin typeface="Calibri" pitchFamily="34" charset="0"/>
                  </a:endParaRPr>
                </a:p>
              </p:txBody>
            </p:sp>
            <p:sp>
              <p:nvSpPr>
                <p:cNvPr id="37" name="TextBox 145"/>
                <p:cNvSpPr txBox="1">
                  <a:spLocks noChangeArrowheads="1"/>
                </p:cNvSpPr>
                <p:nvPr/>
              </p:nvSpPr>
              <p:spPr bwMode="auto">
                <a:xfrm>
                  <a:off x="39951566" y="7859730"/>
                  <a:ext cx="790577" cy="283357"/>
                </a:xfrm>
                <a:prstGeom prst="rect">
                  <a:avLst/>
                </a:prstGeom>
                <a:solidFill>
                  <a:srgbClr val="FF99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smtClean="0">
                      <a:latin typeface="Calibri" pitchFamily="34" charset="0"/>
                    </a:rPr>
                    <a:t>3’ URA3</a:t>
                  </a:r>
                  <a:endParaRPr lang="en-US" sz="800" dirty="0">
                    <a:latin typeface="Calibri" pitchFamily="34" charset="0"/>
                  </a:endParaRPr>
                </a:p>
              </p:txBody>
            </p:sp>
            <p:sp>
              <p:nvSpPr>
                <p:cNvPr id="38" name="TextBox 13"/>
                <p:cNvSpPr txBox="1">
                  <a:spLocks noChangeArrowheads="1"/>
                </p:cNvSpPr>
                <p:nvPr/>
              </p:nvSpPr>
              <p:spPr bwMode="auto">
                <a:xfrm>
                  <a:off x="40742142" y="7859297"/>
                  <a:ext cx="1050927" cy="283357"/>
                </a:xfrm>
                <a:prstGeom prst="rect">
                  <a:avLst/>
                </a:prstGeom>
                <a:solidFill>
                  <a:srgbClr val="FF0000"/>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smtClean="0">
                      <a:latin typeface="Calibri" pitchFamily="34" charset="0"/>
                    </a:rPr>
                    <a:t>MET14 </a:t>
                  </a:r>
                  <a:endParaRPr lang="en-US" sz="800" dirty="0">
                    <a:latin typeface="Calibri" pitchFamily="34" charset="0"/>
                  </a:endParaRPr>
                </a:p>
              </p:txBody>
            </p:sp>
            <p:sp>
              <p:nvSpPr>
                <p:cNvPr id="39" name="TextBox 13"/>
                <p:cNvSpPr txBox="1">
                  <a:spLocks noChangeArrowheads="1"/>
                </p:cNvSpPr>
                <p:nvPr/>
              </p:nvSpPr>
              <p:spPr bwMode="auto">
                <a:xfrm>
                  <a:off x="41448120" y="9025489"/>
                  <a:ext cx="1346608" cy="283357"/>
                </a:xfrm>
                <a:prstGeom prst="rect">
                  <a:avLst/>
                </a:prstGeom>
                <a:solidFill>
                  <a:srgbClr val="9933FF"/>
                </a:solidFill>
                <a:ln w="952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err="1" smtClean="0">
                      <a:latin typeface="Calibri" pitchFamily="34" charset="0"/>
                    </a:rPr>
                    <a:t>Cre</a:t>
                  </a:r>
                  <a:r>
                    <a:rPr lang="en-US" sz="800" dirty="0" smtClean="0">
                      <a:latin typeface="Calibri" pitchFamily="34" charset="0"/>
                    </a:rPr>
                    <a:t> </a:t>
                  </a:r>
                  <a:r>
                    <a:rPr lang="en-US" sz="800" dirty="0" err="1" smtClean="0">
                      <a:latin typeface="Calibri" pitchFamily="34" charset="0"/>
                    </a:rPr>
                    <a:t>recombinase</a:t>
                  </a:r>
                  <a:endParaRPr lang="en-US" sz="800" dirty="0">
                    <a:latin typeface="Calibri" pitchFamily="34" charset="0"/>
                  </a:endParaRPr>
                </a:p>
              </p:txBody>
            </p:sp>
            <p:sp>
              <p:nvSpPr>
                <p:cNvPr id="40" name="TextBox 13"/>
                <p:cNvSpPr txBox="1">
                  <a:spLocks noChangeArrowheads="1"/>
                </p:cNvSpPr>
                <p:nvPr/>
              </p:nvSpPr>
              <p:spPr bwMode="auto">
                <a:xfrm>
                  <a:off x="40847719" y="9025489"/>
                  <a:ext cx="607879" cy="283357"/>
                </a:xfrm>
                <a:prstGeom prst="rect">
                  <a:avLst/>
                </a:prstGeom>
                <a:solidFill>
                  <a:srgbClr val="92D050"/>
                </a:solidFill>
                <a:ln w="952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smtClean="0">
                      <a:latin typeface="Calibri" pitchFamily="34" charset="0"/>
                    </a:rPr>
                    <a:t>Prom</a:t>
                  </a:r>
                  <a:endParaRPr lang="en-US" sz="800" dirty="0">
                    <a:latin typeface="Calibri" pitchFamily="34" charset="0"/>
                  </a:endParaRPr>
                </a:p>
              </p:txBody>
            </p:sp>
          </p:grpSp>
          <p:sp>
            <p:nvSpPr>
              <p:cNvPr id="19" name="TextBox 18"/>
              <p:cNvSpPr txBox="1"/>
              <p:nvPr/>
            </p:nvSpPr>
            <p:spPr>
              <a:xfrm>
                <a:off x="14516399" y="18717383"/>
                <a:ext cx="3812121" cy="526234"/>
              </a:xfrm>
              <a:prstGeom prst="rect">
                <a:avLst/>
              </a:prstGeom>
              <a:noFill/>
            </p:spPr>
            <p:txBody>
              <a:bodyPr wrap="square" rtlCol="0">
                <a:spAutoFit/>
              </a:bodyPr>
              <a:lstStyle/>
              <a:p>
                <a:r>
                  <a:rPr lang="en-US" sz="2000" dirty="0" smtClean="0"/>
                  <a:t>1/8</a:t>
                </a:r>
                <a:r>
                  <a:rPr lang="en-US" sz="2000" baseline="30000" dirty="0" smtClean="0"/>
                  <a:t>th</a:t>
                </a:r>
                <a:r>
                  <a:rPr lang="en-US" sz="2000" dirty="0" smtClean="0"/>
                  <a:t> RGD Donor Plasmid</a:t>
                </a:r>
                <a:endParaRPr lang="en-US" sz="2000" dirty="0"/>
              </a:p>
            </p:txBody>
          </p:sp>
          <p:grpSp>
            <p:nvGrpSpPr>
              <p:cNvPr id="53" name="Group 19"/>
              <p:cNvGrpSpPr/>
              <p:nvPr/>
            </p:nvGrpSpPr>
            <p:grpSpPr>
              <a:xfrm>
                <a:off x="10325678" y="20490500"/>
                <a:ext cx="2455137" cy="2449641"/>
                <a:chOff x="34432267" y="6719624"/>
                <a:chExt cx="2455137" cy="2449641"/>
              </a:xfrm>
            </p:grpSpPr>
            <p:grpSp>
              <p:nvGrpSpPr>
                <p:cNvPr id="59" name="Group 27"/>
                <p:cNvGrpSpPr/>
                <p:nvPr/>
              </p:nvGrpSpPr>
              <p:grpSpPr>
                <a:xfrm rot="9396695">
                  <a:off x="34432267" y="6719624"/>
                  <a:ext cx="2455137" cy="2449641"/>
                  <a:chOff x="28915630" y="6008533"/>
                  <a:chExt cx="1846877" cy="1842743"/>
                </a:xfrm>
              </p:grpSpPr>
              <p:sp>
                <p:nvSpPr>
                  <p:cNvPr id="31" name="Block Arc 30"/>
                  <p:cNvSpPr/>
                  <p:nvPr/>
                </p:nvSpPr>
                <p:spPr>
                  <a:xfrm>
                    <a:off x="28915630" y="6009656"/>
                    <a:ext cx="1841620" cy="1841620"/>
                  </a:xfrm>
                  <a:prstGeom prst="blockArc">
                    <a:avLst>
                      <a:gd name="adj1" fmla="val 134362"/>
                      <a:gd name="adj2" fmla="val 124213"/>
                      <a:gd name="adj3" fmla="val 828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2" name="Block Arc 31"/>
                  <p:cNvSpPr/>
                  <p:nvPr/>
                </p:nvSpPr>
                <p:spPr>
                  <a:xfrm rot="18508859">
                    <a:off x="28920887" y="6008533"/>
                    <a:ext cx="1841620" cy="1841620"/>
                  </a:xfrm>
                  <a:prstGeom prst="blockArc">
                    <a:avLst>
                      <a:gd name="adj1" fmla="val 19427804"/>
                      <a:gd name="adj2" fmla="val 124213"/>
                      <a:gd name="adj3" fmla="val 8281"/>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grpSp>
            <p:cxnSp>
              <p:nvCxnSpPr>
                <p:cNvPr id="29" name="Straight Connector 28"/>
                <p:cNvCxnSpPr/>
                <p:nvPr/>
              </p:nvCxnSpPr>
              <p:spPr>
                <a:xfrm flipH="1">
                  <a:off x="35280599" y="8906898"/>
                  <a:ext cx="69546" cy="220434"/>
                </a:xfrm>
                <a:prstGeom prst="line">
                  <a:avLst/>
                </a:prstGeom>
                <a:ln w="19050">
                  <a:solidFill>
                    <a:srgbClr val="9933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031552" y="8886825"/>
                  <a:ext cx="70578" cy="196852"/>
                </a:xfrm>
                <a:prstGeom prst="line">
                  <a:avLst/>
                </a:prstGeom>
                <a:ln w="19050">
                  <a:solidFill>
                    <a:srgbClr val="9933FF"/>
                  </a:solidFill>
                </a:ln>
              </p:spPr>
              <p:style>
                <a:lnRef idx="1">
                  <a:schemeClr val="accent1"/>
                </a:lnRef>
                <a:fillRef idx="0">
                  <a:schemeClr val="accent1"/>
                </a:fillRef>
                <a:effectRef idx="0">
                  <a:schemeClr val="accent1"/>
                </a:effectRef>
                <a:fontRef idx="minor">
                  <a:schemeClr val="tx1"/>
                </a:fontRef>
              </p:style>
            </p:cxnSp>
          </p:grpSp>
          <p:sp>
            <p:nvSpPr>
              <p:cNvPr id="21" name="TextBox 13"/>
              <p:cNvSpPr txBox="1">
                <a:spLocks noChangeArrowheads="1"/>
              </p:cNvSpPr>
              <p:nvPr/>
            </p:nvSpPr>
            <p:spPr bwMode="auto">
              <a:xfrm>
                <a:off x="17388610" y="19420139"/>
                <a:ext cx="1346608" cy="283357"/>
              </a:xfrm>
              <a:prstGeom prst="rect">
                <a:avLst/>
              </a:prstGeom>
              <a:solidFill>
                <a:srgbClr val="9933FF"/>
              </a:solidFill>
              <a:ln w="952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err="1" smtClean="0">
                    <a:latin typeface="Calibri" pitchFamily="34" charset="0"/>
                  </a:rPr>
                  <a:t>Cre</a:t>
                </a:r>
                <a:r>
                  <a:rPr lang="en-US" sz="800" dirty="0" smtClean="0">
                    <a:latin typeface="Calibri" pitchFamily="34" charset="0"/>
                  </a:rPr>
                  <a:t> </a:t>
                </a:r>
                <a:r>
                  <a:rPr lang="en-US" sz="800" dirty="0" err="1" smtClean="0">
                    <a:latin typeface="Calibri" pitchFamily="34" charset="0"/>
                  </a:rPr>
                  <a:t>recombinase</a:t>
                </a:r>
                <a:endParaRPr lang="en-US" sz="800" dirty="0">
                  <a:latin typeface="Calibri" pitchFamily="34" charset="0"/>
                </a:endParaRPr>
              </a:p>
            </p:txBody>
          </p:sp>
          <p:sp>
            <p:nvSpPr>
              <p:cNvPr id="22" name="TextBox 13"/>
              <p:cNvSpPr txBox="1">
                <a:spLocks noChangeArrowheads="1"/>
              </p:cNvSpPr>
              <p:nvPr/>
            </p:nvSpPr>
            <p:spPr bwMode="auto">
              <a:xfrm>
                <a:off x="16788207" y="19420137"/>
                <a:ext cx="607879" cy="283357"/>
              </a:xfrm>
              <a:prstGeom prst="rect">
                <a:avLst/>
              </a:prstGeom>
              <a:solidFill>
                <a:srgbClr val="92D050"/>
              </a:solidFill>
              <a:ln w="952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dirty="0" smtClean="0">
                    <a:latin typeface="Calibri" pitchFamily="34" charset="0"/>
                  </a:rPr>
                  <a:t>Prom</a:t>
                </a:r>
                <a:endParaRPr lang="en-US" sz="800" dirty="0">
                  <a:latin typeface="Calibri" pitchFamily="34" charset="0"/>
                </a:endParaRPr>
              </a:p>
            </p:txBody>
          </p:sp>
          <p:sp>
            <p:nvSpPr>
              <p:cNvPr id="23" name="TextBox 22"/>
              <p:cNvSpPr txBox="1"/>
              <p:nvPr/>
            </p:nvSpPr>
            <p:spPr>
              <a:xfrm>
                <a:off x="13051189" y="21428512"/>
                <a:ext cx="446596" cy="607193"/>
              </a:xfrm>
              <a:prstGeom prst="rect">
                <a:avLst/>
              </a:prstGeom>
              <a:noFill/>
            </p:spPr>
            <p:txBody>
              <a:bodyPr wrap="none" rtlCol="0">
                <a:spAutoFit/>
              </a:bodyPr>
              <a:lstStyle/>
              <a:p>
                <a:r>
                  <a:rPr lang="en-US" sz="2400" dirty="0" smtClean="0"/>
                  <a:t>+</a:t>
                </a:r>
                <a:endParaRPr lang="en-US" sz="2400" dirty="0"/>
              </a:p>
            </p:txBody>
          </p:sp>
          <p:sp>
            <p:nvSpPr>
              <p:cNvPr id="24" name="TextBox 23"/>
              <p:cNvSpPr txBox="1"/>
              <p:nvPr/>
            </p:nvSpPr>
            <p:spPr>
              <a:xfrm>
                <a:off x="13253878" y="17273825"/>
                <a:ext cx="364130" cy="404796"/>
              </a:xfrm>
              <a:prstGeom prst="rect">
                <a:avLst/>
              </a:prstGeom>
              <a:noFill/>
            </p:spPr>
            <p:txBody>
              <a:bodyPr wrap="none" rtlCol="0">
                <a:spAutoFit/>
              </a:bodyPr>
              <a:lstStyle/>
              <a:p>
                <a:r>
                  <a:rPr lang="en-US" sz="1400" dirty="0" smtClean="0"/>
                  <a:t>2</a:t>
                </a:r>
                <a:endParaRPr lang="en-US" sz="1400" dirty="0"/>
              </a:p>
            </p:txBody>
          </p:sp>
          <p:cxnSp>
            <p:nvCxnSpPr>
              <p:cNvPr id="25" name="Straight Arrow Connector 24"/>
              <p:cNvCxnSpPr/>
              <p:nvPr/>
            </p:nvCxnSpPr>
            <p:spPr>
              <a:xfrm rot="5400000">
                <a:off x="15510596" y="20301488"/>
                <a:ext cx="11410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240396" y="20044428"/>
                <a:ext cx="364130" cy="404796"/>
              </a:xfrm>
              <a:prstGeom prst="rect">
                <a:avLst/>
              </a:prstGeom>
              <a:noFill/>
            </p:spPr>
            <p:txBody>
              <a:bodyPr wrap="none" rtlCol="0">
                <a:spAutoFit/>
              </a:bodyPr>
              <a:lstStyle/>
              <a:p>
                <a:r>
                  <a:rPr lang="en-US" sz="1400" dirty="0" smtClean="0"/>
                  <a:t>3</a:t>
                </a:r>
                <a:endParaRPr lang="en-US" sz="1400" dirty="0"/>
              </a:p>
            </p:txBody>
          </p:sp>
          <p:sp>
            <p:nvSpPr>
              <p:cNvPr id="27" name="TextBox 26"/>
              <p:cNvSpPr txBox="1"/>
              <p:nvPr/>
            </p:nvSpPr>
            <p:spPr>
              <a:xfrm>
                <a:off x="16027169" y="17654664"/>
                <a:ext cx="1145815" cy="526234"/>
              </a:xfrm>
              <a:prstGeom prst="rect">
                <a:avLst/>
              </a:prstGeom>
              <a:noFill/>
            </p:spPr>
            <p:txBody>
              <a:bodyPr wrap="square" rtlCol="0">
                <a:spAutoFit/>
              </a:bodyPr>
              <a:lstStyle/>
              <a:p>
                <a:r>
                  <a:rPr lang="en-US" sz="2000" b="1" dirty="0" smtClean="0">
                    <a:solidFill>
                      <a:srgbClr val="7030A0"/>
                    </a:solidFill>
                  </a:rPr>
                  <a:t>RMCE</a:t>
                </a:r>
                <a:endParaRPr lang="en-US" sz="2000" b="1" dirty="0">
                  <a:solidFill>
                    <a:srgbClr val="7030A0"/>
                  </a:solidFill>
                </a:endParaRPr>
              </a:p>
            </p:txBody>
          </p:sp>
        </p:grpSp>
        <p:sp>
          <p:nvSpPr>
            <p:cNvPr id="5" name="TextBox 4"/>
            <p:cNvSpPr txBox="1"/>
            <p:nvPr/>
          </p:nvSpPr>
          <p:spPr>
            <a:xfrm>
              <a:off x="10638555" y="19965291"/>
              <a:ext cx="1993380" cy="485754"/>
            </a:xfrm>
            <a:prstGeom prst="rect">
              <a:avLst/>
            </a:prstGeom>
            <a:noFill/>
          </p:spPr>
          <p:txBody>
            <a:bodyPr wrap="square" rtlCol="0">
              <a:spAutoFit/>
            </a:bodyPr>
            <a:lstStyle/>
            <a:p>
              <a:r>
                <a:rPr lang="en-US" b="1" dirty="0" smtClean="0"/>
                <a:t>Landing pad</a:t>
              </a:r>
              <a:endParaRPr lang="en-US" b="1" dirty="0"/>
            </a:p>
          </p:txBody>
        </p:sp>
      </p:grpSp>
      <p:sp>
        <p:nvSpPr>
          <p:cNvPr id="65" name="TextBox 64"/>
          <p:cNvSpPr txBox="1"/>
          <p:nvPr/>
        </p:nvSpPr>
        <p:spPr>
          <a:xfrm>
            <a:off x="1519771" y="1910281"/>
            <a:ext cx="1365661" cy="830997"/>
          </a:xfrm>
          <a:prstGeom prst="rect">
            <a:avLst/>
          </a:prstGeom>
          <a:noFill/>
        </p:spPr>
        <p:txBody>
          <a:bodyPr wrap="square" rtlCol="0">
            <a:spAutoFit/>
          </a:bodyPr>
          <a:lstStyle/>
          <a:p>
            <a:pPr algn="ctr"/>
            <a:r>
              <a:rPr lang="en-US" sz="2400" dirty="0" smtClean="0"/>
              <a:t>Syn1</a:t>
            </a:r>
            <a:r>
              <a:rPr lang="en-US" sz="2400" dirty="0"/>
              <a:t> </a:t>
            </a:r>
            <a:r>
              <a:rPr lang="en-US" sz="2400" dirty="0" smtClean="0"/>
              <a:t>Genome</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3828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1"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86338" y="891644"/>
            <a:ext cx="3206750" cy="3206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3012"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1375" y="891644"/>
            <a:ext cx="3206750" cy="3206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3013" name="TextBox 4"/>
          <p:cNvSpPr txBox="1">
            <a:spLocks noChangeArrowheads="1"/>
          </p:cNvSpPr>
          <p:nvPr/>
        </p:nvSpPr>
        <p:spPr bwMode="auto">
          <a:xfrm>
            <a:off x="749300" y="76200"/>
            <a:ext cx="7716838" cy="70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dirty="0">
                <a:solidFill>
                  <a:srgbClr val="FF0000"/>
                </a:solidFill>
                <a:cs typeface="Arial" pitchFamily="34" charset="0"/>
              </a:rPr>
              <a:t>Modularization (defragmentation)</a:t>
            </a:r>
          </a:p>
        </p:txBody>
      </p:sp>
      <p:sp>
        <p:nvSpPr>
          <p:cNvPr id="43014" name="TextBox 5"/>
          <p:cNvSpPr txBox="1">
            <a:spLocks noChangeArrowheads="1"/>
          </p:cNvSpPr>
          <p:nvPr/>
        </p:nvSpPr>
        <p:spPr bwMode="auto">
          <a:xfrm>
            <a:off x="1812925" y="2117194"/>
            <a:ext cx="1244600" cy="523875"/>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a:cs typeface="Arial" pitchFamily="34" charset="0"/>
              </a:rPr>
              <a:t>Before</a:t>
            </a:r>
          </a:p>
        </p:txBody>
      </p:sp>
      <p:sp>
        <p:nvSpPr>
          <p:cNvPr id="43015" name="TextBox 6"/>
          <p:cNvSpPr txBox="1">
            <a:spLocks noChangeArrowheads="1"/>
          </p:cNvSpPr>
          <p:nvPr/>
        </p:nvSpPr>
        <p:spPr bwMode="auto">
          <a:xfrm>
            <a:off x="6146800" y="2117194"/>
            <a:ext cx="942975" cy="523875"/>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a:cs typeface="Arial" pitchFamily="34" charset="0"/>
              </a:rPr>
              <a:t>After</a:t>
            </a:r>
          </a:p>
        </p:txBody>
      </p:sp>
      <p:grpSp>
        <p:nvGrpSpPr>
          <p:cNvPr id="2" name="Group 2"/>
          <p:cNvGrpSpPr/>
          <p:nvPr/>
        </p:nvGrpSpPr>
        <p:grpSpPr>
          <a:xfrm>
            <a:off x="361507" y="4497570"/>
            <a:ext cx="487806" cy="2150880"/>
            <a:chOff x="620713" y="5038725"/>
            <a:chExt cx="228600" cy="1609725"/>
          </a:xfrm>
        </p:grpSpPr>
        <p:sp>
          <p:nvSpPr>
            <p:cNvPr id="8" name="Rectangle 7"/>
            <p:cNvSpPr/>
            <p:nvPr/>
          </p:nvSpPr>
          <p:spPr>
            <a:xfrm>
              <a:off x="620713" y="5038725"/>
              <a:ext cx="228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Rectangle 8"/>
            <p:cNvSpPr/>
            <p:nvPr/>
          </p:nvSpPr>
          <p:spPr>
            <a:xfrm>
              <a:off x="620713" y="5221288"/>
              <a:ext cx="228600" cy="1524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 name="Rectangle 9"/>
            <p:cNvSpPr/>
            <p:nvPr/>
          </p:nvSpPr>
          <p:spPr>
            <a:xfrm>
              <a:off x="620713" y="5403850"/>
              <a:ext cx="228600" cy="1524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Rectangle 10"/>
            <p:cNvSpPr/>
            <p:nvPr/>
          </p:nvSpPr>
          <p:spPr>
            <a:xfrm>
              <a:off x="620713" y="5584825"/>
              <a:ext cx="228600" cy="1524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Rectangle 11"/>
            <p:cNvSpPr/>
            <p:nvPr/>
          </p:nvSpPr>
          <p:spPr>
            <a:xfrm>
              <a:off x="620713" y="5767388"/>
              <a:ext cx="228600" cy="1524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Rectangle 12"/>
            <p:cNvSpPr/>
            <p:nvPr/>
          </p:nvSpPr>
          <p:spPr>
            <a:xfrm>
              <a:off x="620713" y="5949950"/>
              <a:ext cx="228600" cy="152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4" name="Rectangle 13"/>
            <p:cNvSpPr/>
            <p:nvPr/>
          </p:nvSpPr>
          <p:spPr>
            <a:xfrm>
              <a:off x="620713" y="6132513"/>
              <a:ext cx="228600" cy="1524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5" name="Rectangle 14"/>
            <p:cNvSpPr/>
            <p:nvPr/>
          </p:nvSpPr>
          <p:spPr>
            <a:xfrm>
              <a:off x="620713" y="6313488"/>
              <a:ext cx="228600" cy="1524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6" name="Rectangle 15"/>
            <p:cNvSpPr/>
            <p:nvPr/>
          </p:nvSpPr>
          <p:spPr>
            <a:xfrm>
              <a:off x="620713" y="6496050"/>
              <a:ext cx="228600" cy="152400"/>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25" name="Rectangle 24"/>
          <p:cNvSpPr/>
          <p:nvPr/>
        </p:nvSpPr>
        <p:spPr>
          <a:xfrm>
            <a:off x="7688263" y="7296150"/>
            <a:ext cx="2286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3034" name="TextBox 25"/>
          <p:cNvSpPr txBox="1">
            <a:spLocks noChangeArrowheads="1"/>
          </p:cNvSpPr>
          <p:nvPr/>
        </p:nvSpPr>
        <p:spPr bwMode="auto">
          <a:xfrm>
            <a:off x="874140" y="4423302"/>
            <a:ext cx="3974999" cy="23083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latin typeface="+mn-lt"/>
                <a:cs typeface="Arial" pitchFamily="34" charset="0"/>
              </a:rPr>
              <a:t>Biosynthesis of </a:t>
            </a:r>
            <a:r>
              <a:rPr lang="en-US" sz="1600" dirty="0" smtClean="0">
                <a:latin typeface="+mn-lt"/>
                <a:cs typeface="Arial" pitchFamily="34" charset="0"/>
              </a:rPr>
              <a:t>cofactors &amp; prosthetic groups </a:t>
            </a:r>
          </a:p>
          <a:p>
            <a:pPr eaLnBrk="1" hangingPunct="1"/>
            <a:r>
              <a:rPr lang="en-US" sz="1600" dirty="0" smtClean="0">
                <a:latin typeface="+mn-lt"/>
                <a:cs typeface="Arial" pitchFamily="34" charset="0"/>
              </a:rPr>
              <a:t>Cell </a:t>
            </a:r>
            <a:r>
              <a:rPr lang="en-US" sz="1600" dirty="0">
                <a:latin typeface="+mn-lt"/>
                <a:cs typeface="Arial" pitchFamily="34" charset="0"/>
              </a:rPr>
              <a:t>envelope</a:t>
            </a:r>
          </a:p>
          <a:p>
            <a:pPr eaLnBrk="1" hangingPunct="1"/>
            <a:r>
              <a:rPr lang="en-US" sz="1600" dirty="0">
                <a:latin typeface="+mn-lt"/>
                <a:cs typeface="Arial" pitchFamily="34" charset="0"/>
              </a:rPr>
              <a:t>Cellular processes</a:t>
            </a:r>
          </a:p>
          <a:p>
            <a:pPr eaLnBrk="1" hangingPunct="1"/>
            <a:r>
              <a:rPr lang="en-US" sz="1600" dirty="0">
                <a:latin typeface="+mn-lt"/>
                <a:cs typeface="Arial" pitchFamily="34" charset="0"/>
              </a:rPr>
              <a:t>Central intermediary metabolism</a:t>
            </a:r>
          </a:p>
          <a:p>
            <a:pPr eaLnBrk="1" hangingPunct="1"/>
            <a:r>
              <a:rPr lang="en-US" sz="1600" dirty="0">
                <a:latin typeface="+mn-lt"/>
                <a:cs typeface="Arial" pitchFamily="34" charset="0"/>
              </a:rPr>
              <a:t>DNA metabolism</a:t>
            </a:r>
          </a:p>
          <a:p>
            <a:pPr eaLnBrk="1" hangingPunct="1"/>
            <a:r>
              <a:rPr lang="en-US" sz="1600" dirty="0">
                <a:latin typeface="+mn-lt"/>
                <a:cs typeface="Arial" pitchFamily="34" charset="0"/>
              </a:rPr>
              <a:t>Energy metabolism</a:t>
            </a:r>
          </a:p>
          <a:p>
            <a:pPr eaLnBrk="1" hangingPunct="1"/>
            <a:r>
              <a:rPr lang="en-US" sz="1600" dirty="0">
                <a:latin typeface="+mn-lt"/>
                <a:cs typeface="Arial" pitchFamily="34" charset="0"/>
              </a:rPr>
              <a:t>Fatty acid and phospholipid metabolism</a:t>
            </a:r>
          </a:p>
          <a:p>
            <a:pPr eaLnBrk="1" hangingPunct="1"/>
            <a:r>
              <a:rPr lang="en-US" sz="1600" dirty="0">
                <a:latin typeface="+mn-lt"/>
                <a:cs typeface="Arial" pitchFamily="34" charset="0"/>
              </a:rPr>
              <a:t>Hypothetical proteins</a:t>
            </a:r>
          </a:p>
          <a:p>
            <a:pPr eaLnBrk="1" hangingPunct="1"/>
            <a:r>
              <a:rPr lang="en-US" sz="1600" dirty="0">
                <a:latin typeface="+mn-lt"/>
                <a:cs typeface="Arial" pitchFamily="34" charset="0"/>
              </a:rPr>
              <a:t>Noncoding RNA feature</a:t>
            </a:r>
          </a:p>
        </p:txBody>
      </p:sp>
      <p:sp>
        <p:nvSpPr>
          <p:cNvPr id="43035" name="Rectangle 26"/>
          <p:cNvSpPr>
            <a:spLocks noChangeArrowheads="1"/>
          </p:cNvSpPr>
          <p:nvPr/>
        </p:nvSpPr>
        <p:spPr bwMode="auto">
          <a:xfrm>
            <a:off x="5360394" y="4414557"/>
            <a:ext cx="4031327" cy="23083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r>
              <a:rPr lang="en-US" sz="1600" dirty="0">
                <a:cs typeface="Arial" pitchFamily="34" charset="0"/>
              </a:rPr>
              <a:t>Protein fate</a:t>
            </a:r>
          </a:p>
          <a:p>
            <a:r>
              <a:rPr lang="en-US" sz="1600" dirty="0">
                <a:cs typeface="Arial" pitchFamily="34" charset="0"/>
              </a:rPr>
              <a:t>Protein synthesis</a:t>
            </a:r>
          </a:p>
          <a:p>
            <a:r>
              <a:rPr lang="en-US" sz="1600" dirty="0">
                <a:cs typeface="Arial" pitchFamily="34" charset="0"/>
              </a:rPr>
              <a:t>Purines, pyrimidines, </a:t>
            </a:r>
            <a:r>
              <a:rPr lang="en-US" sz="1600" dirty="0" smtClean="0">
                <a:cs typeface="Arial" pitchFamily="34" charset="0"/>
              </a:rPr>
              <a:t>nuc’sides &amp; nuc’tides</a:t>
            </a:r>
            <a:endParaRPr lang="en-US" sz="1600" dirty="0">
              <a:cs typeface="Arial" pitchFamily="34" charset="0"/>
            </a:endParaRPr>
          </a:p>
          <a:p>
            <a:r>
              <a:rPr lang="en-US" sz="1600" dirty="0">
                <a:cs typeface="Arial" pitchFamily="34" charset="0"/>
              </a:rPr>
              <a:t>Regulatory functions</a:t>
            </a:r>
          </a:p>
          <a:p>
            <a:r>
              <a:rPr lang="en-US" sz="1600" dirty="0">
                <a:cs typeface="Arial" pitchFamily="34" charset="0"/>
              </a:rPr>
              <a:t>Signal transduction</a:t>
            </a:r>
          </a:p>
          <a:p>
            <a:r>
              <a:rPr lang="en-US" sz="1600" dirty="0">
                <a:cs typeface="Arial" pitchFamily="34" charset="0"/>
              </a:rPr>
              <a:t>Transcription</a:t>
            </a:r>
          </a:p>
          <a:p>
            <a:r>
              <a:rPr lang="en-US" sz="1600" dirty="0">
                <a:cs typeface="Arial" pitchFamily="34" charset="0"/>
              </a:rPr>
              <a:t>Transport and binding proteins</a:t>
            </a:r>
          </a:p>
          <a:p>
            <a:r>
              <a:rPr lang="en-US" sz="1600" dirty="0">
                <a:cs typeface="Arial" pitchFamily="34" charset="0"/>
              </a:rPr>
              <a:t>Unclassified</a:t>
            </a:r>
          </a:p>
          <a:p>
            <a:r>
              <a:rPr lang="en-US" sz="1600" dirty="0">
                <a:cs typeface="Arial" pitchFamily="34" charset="0"/>
              </a:rPr>
              <a:t>Unknown function</a:t>
            </a:r>
          </a:p>
        </p:txBody>
      </p:sp>
      <p:grpSp>
        <p:nvGrpSpPr>
          <p:cNvPr id="3" name="Group 3"/>
          <p:cNvGrpSpPr/>
          <p:nvPr/>
        </p:nvGrpSpPr>
        <p:grpSpPr>
          <a:xfrm>
            <a:off x="4917100" y="4497570"/>
            <a:ext cx="497331" cy="2150880"/>
            <a:chOff x="4843463" y="5038725"/>
            <a:chExt cx="228600" cy="1609725"/>
          </a:xfrm>
        </p:grpSpPr>
        <p:sp>
          <p:nvSpPr>
            <p:cNvPr id="17" name="Rectangle 16"/>
            <p:cNvSpPr/>
            <p:nvPr/>
          </p:nvSpPr>
          <p:spPr>
            <a:xfrm>
              <a:off x="4843463" y="5038725"/>
              <a:ext cx="228600" cy="15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8" name="Rectangle 17"/>
            <p:cNvSpPr/>
            <p:nvPr/>
          </p:nvSpPr>
          <p:spPr>
            <a:xfrm>
              <a:off x="4843463" y="5221288"/>
              <a:ext cx="228600" cy="1524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 name="Rectangle 18"/>
            <p:cNvSpPr/>
            <p:nvPr/>
          </p:nvSpPr>
          <p:spPr>
            <a:xfrm>
              <a:off x="4843463" y="5403850"/>
              <a:ext cx="228600" cy="1524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0" name="Rectangle 19"/>
            <p:cNvSpPr/>
            <p:nvPr/>
          </p:nvSpPr>
          <p:spPr>
            <a:xfrm>
              <a:off x="4843463" y="5584825"/>
              <a:ext cx="228600" cy="1524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1" name="Rectangle 20"/>
            <p:cNvSpPr/>
            <p:nvPr/>
          </p:nvSpPr>
          <p:spPr>
            <a:xfrm>
              <a:off x="4843463" y="5767388"/>
              <a:ext cx="228600" cy="1524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2" name="Rectangle 21"/>
            <p:cNvSpPr/>
            <p:nvPr/>
          </p:nvSpPr>
          <p:spPr>
            <a:xfrm>
              <a:off x="4843463" y="5949950"/>
              <a:ext cx="2286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3" name="Rectangle 22"/>
            <p:cNvSpPr/>
            <p:nvPr/>
          </p:nvSpPr>
          <p:spPr>
            <a:xfrm>
              <a:off x="4843463" y="6132513"/>
              <a:ext cx="228600" cy="152400"/>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4" name="Rectangle 23"/>
            <p:cNvSpPr/>
            <p:nvPr/>
          </p:nvSpPr>
          <p:spPr>
            <a:xfrm>
              <a:off x="4843463" y="6313488"/>
              <a:ext cx="228600" cy="15240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8" name="Rectangle 27"/>
            <p:cNvSpPr/>
            <p:nvPr/>
          </p:nvSpPr>
          <p:spPr>
            <a:xfrm>
              <a:off x="4843463" y="6496050"/>
              <a:ext cx="2286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29" name="Rectangle 28"/>
          <p:cNvSpPr/>
          <p:nvPr/>
        </p:nvSpPr>
        <p:spPr>
          <a:xfrm>
            <a:off x="169234" y="4393290"/>
            <a:ext cx="8868440" cy="23418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5790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7" name="Line 3"/>
          <p:cNvSpPr>
            <a:spLocks noChangeShapeType="1"/>
          </p:cNvSpPr>
          <p:nvPr/>
        </p:nvSpPr>
        <p:spPr bwMode="auto">
          <a:xfrm>
            <a:off x="1676400" y="4385113"/>
            <a:ext cx="261315" cy="103866"/>
          </a:xfrm>
          <a:prstGeom prst="line">
            <a:avLst/>
          </a:prstGeom>
          <a:noFill/>
          <a:ln w="38100">
            <a:solidFill>
              <a:schemeClr val="tx1"/>
            </a:solidFill>
            <a:round/>
            <a:headEnd/>
            <a:tailEnd type="arrow" w="med" len="med"/>
          </a:ln>
        </p:spPr>
        <p:txBody>
          <a:bodyPr/>
          <a:lstStyle/>
          <a:p>
            <a:endParaRPr lang="en-US"/>
          </a:p>
        </p:txBody>
      </p:sp>
      <p:sp>
        <p:nvSpPr>
          <p:cNvPr id="52249" name="Rectangle 35"/>
          <p:cNvSpPr>
            <a:spLocks noChangeArrowheads="1"/>
          </p:cNvSpPr>
          <p:nvPr/>
        </p:nvSpPr>
        <p:spPr bwMode="auto">
          <a:xfrm>
            <a:off x="1136967" y="2667000"/>
            <a:ext cx="2971800" cy="641350"/>
          </a:xfrm>
          <a:prstGeom prst="rect">
            <a:avLst/>
          </a:prstGeom>
          <a:noFill/>
          <a:ln w="9525">
            <a:noFill/>
            <a:miter lim="800000"/>
            <a:headEnd/>
            <a:tailEnd/>
          </a:ln>
        </p:spPr>
        <p:txBody>
          <a:bodyPr>
            <a:spAutoFit/>
          </a:bodyPr>
          <a:lstStyle/>
          <a:p>
            <a:r>
              <a:rPr lang="en-US" b="1" dirty="0"/>
              <a:t>Assemble cassettes by homologous recombination</a:t>
            </a:r>
          </a:p>
        </p:txBody>
      </p:sp>
      <p:sp>
        <p:nvSpPr>
          <p:cNvPr id="52250" name="Line 36"/>
          <p:cNvSpPr>
            <a:spLocks noChangeShapeType="1"/>
          </p:cNvSpPr>
          <p:nvPr/>
        </p:nvSpPr>
        <p:spPr bwMode="auto">
          <a:xfrm>
            <a:off x="381000" y="990600"/>
            <a:ext cx="152400" cy="0"/>
          </a:xfrm>
          <a:prstGeom prst="line">
            <a:avLst/>
          </a:prstGeom>
          <a:noFill/>
          <a:ln w="28575">
            <a:solidFill>
              <a:schemeClr val="tx1"/>
            </a:solidFill>
            <a:round/>
            <a:headEnd/>
            <a:tailEnd/>
          </a:ln>
        </p:spPr>
        <p:txBody>
          <a:bodyPr/>
          <a:lstStyle/>
          <a:p>
            <a:endParaRPr lang="en-US"/>
          </a:p>
        </p:txBody>
      </p:sp>
      <p:sp>
        <p:nvSpPr>
          <p:cNvPr id="52251" name="Line 37"/>
          <p:cNvSpPr>
            <a:spLocks noChangeShapeType="1"/>
          </p:cNvSpPr>
          <p:nvPr/>
        </p:nvSpPr>
        <p:spPr bwMode="auto">
          <a:xfrm>
            <a:off x="512763" y="1066800"/>
            <a:ext cx="150812" cy="0"/>
          </a:xfrm>
          <a:prstGeom prst="line">
            <a:avLst/>
          </a:prstGeom>
          <a:noFill/>
          <a:ln w="28575">
            <a:solidFill>
              <a:schemeClr val="tx1"/>
            </a:solidFill>
            <a:round/>
            <a:headEnd/>
            <a:tailEnd/>
          </a:ln>
        </p:spPr>
        <p:txBody>
          <a:bodyPr/>
          <a:lstStyle/>
          <a:p>
            <a:endParaRPr lang="en-US"/>
          </a:p>
        </p:txBody>
      </p:sp>
      <p:sp>
        <p:nvSpPr>
          <p:cNvPr id="52252" name="Line 38"/>
          <p:cNvSpPr>
            <a:spLocks noChangeShapeType="1"/>
          </p:cNvSpPr>
          <p:nvPr/>
        </p:nvSpPr>
        <p:spPr bwMode="auto">
          <a:xfrm>
            <a:off x="609600" y="990600"/>
            <a:ext cx="152400" cy="0"/>
          </a:xfrm>
          <a:prstGeom prst="line">
            <a:avLst/>
          </a:prstGeom>
          <a:noFill/>
          <a:ln w="28575">
            <a:solidFill>
              <a:schemeClr val="tx1"/>
            </a:solidFill>
            <a:round/>
            <a:headEnd/>
            <a:tailEnd/>
          </a:ln>
        </p:spPr>
        <p:txBody>
          <a:bodyPr/>
          <a:lstStyle/>
          <a:p>
            <a:endParaRPr lang="en-US"/>
          </a:p>
        </p:txBody>
      </p:sp>
      <p:sp>
        <p:nvSpPr>
          <p:cNvPr id="52253" name="Line 39"/>
          <p:cNvSpPr>
            <a:spLocks noChangeShapeType="1"/>
          </p:cNvSpPr>
          <p:nvPr/>
        </p:nvSpPr>
        <p:spPr bwMode="auto">
          <a:xfrm>
            <a:off x="708025" y="1066800"/>
            <a:ext cx="153988" cy="0"/>
          </a:xfrm>
          <a:prstGeom prst="line">
            <a:avLst/>
          </a:prstGeom>
          <a:noFill/>
          <a:ln w="28575">
            <a:solidFill>
              <a:schemeClr val="tx1"/>
            </a:solidFill>
            <a:round/>
            <a:headEnd/>
            <a:tailEnd/>
          </a:ln>
        </p:spPr>
        <p:txBody>
          <a:bodyPr/>
          <a:lstStyle/>
          <a:p>
            <a:endParaRPr lang="en-US"/>
          </a:p>
        </p:txBody>
      </p:sp>
      <p:sp>
        <p:nvSpPr>
          <p:cNvPr id="52254" name="Line 40"/>
          <p:cNvSpPr>
            <a:spLocks noChangeShapeType="1"/>
          </p:cNvSpPr>
          <p:nvPr/>
        </p:nvSpPr>
        <p:spPr bwMode="auto">
          <a:xfrm>
            <a:off x="815975" y="990600"/>
            <a:ext cx="152400" cy="0"/>
          </a:xfrm>
          <a:prstGeom prst="line">
            <a:avLst/>
          </a:prstGeom>
          <a:noFill/>
          <a:ln w="28575">
            <a:solidFill>
              <a:schemeClr val="tx1"/>
            </a:solidFill>
            <a:round/>
            <a:headEnd/>
            <a:tailEnd/>
          </a:ln>
        </p:spPr>
        <p:txBody>
          <a:bodyPr/>
          <a:lstStyle/>
          <a:p>
            <a:endParaRPr lang="en-US"/>
          </a:p>
        </p:txBody>
      </p:sp>
      <p:sp>
        <p:nvSpPr>
          <p:cNvPr id="52255" name="Line 41"/>
          <p:cNvSpPr>
            <a:spLocks noChangeShapeType="1"/>
          </p:cNvSpPr>
          <p:nvPr/>
        </p:nvSpPr>
        <p:spPr bwMode="auto">
          <a:xfrm>
            <a:off x="946150" y="1066800"/>
            <a:ext cx="153988" cy="0"/>
          </a:xfrm>
          <a:prstGeom prst="line">
            <a:avLst/>
          </a:prstGeom>
          <a:noFill/>
          <a:ln w="28575">
            <a:solidFill>
              <a:schemeClr val="tx1"/>
            </a:solidFill>
            <a:round/>
            <a:headEnd/>
            <a:tailEnd/>
          </a:ln>
        </p:spPr>
        <p:txBody>
          <a:bodyPr/>
          <a:lstStyle/>
          <a:p>
            <a:endParaRPr lang="en-US"/>
          </a:p>
        </p:txBody>
      </p:sp>
      <p:sp>
        <p:nvSpPr>
          <p:cNvPr id="52256" name="Line 42"/>
          <p:cNvSpPr>
            <a:spLocks noChangeShapeType="1"/>
          </p:cNvSpPr>
          <p:nvPr/>
        </p:nvSpPr>
        <p:spPr bwMode="auto">
          <a:xfrm>
            <a:off x="1044575" y="990600"/>
            <a:ext cx="152400" cy="0"/>
          </a:xfrm>
          <a:prstGeom prst="line">
            <a:avLst/>
          </a:prstGeom>
          <a:noFill/>
          <a:ln w="28575">
            <a:solidFill>
              <a:schemeClr val="tx1"/>
            </a:solidFill>
            <a:round/>
            <a:headEnd/>
            <a:tailEnd/>
          </a:ln>
        </p:spPr>
        <p:txBody>
          <a:bodyPr/>
          <a:lstStyle/>
          <a:p>
            <a:endParaRPr lang="en-US"/>
          </a:p>
        </p:txBody>
      </p:sp>
      <p:sp>
        <p:nvSpPr>
          <p:cNvPr id="52257" name="Line 43"/>
          <p:cNvSpPr>
            <a:spLocks noChangeShapeType="1"/>
          </p:cNvSpPr>
          <p:nvPr/>
        </p:nvSpPr>
        <p:spPr bwMode="auto">
          <a:xfrm>
            <a:off x="1143000" y="1066800"/>
            <a:ext cx="152400" cy="0"/>
          </a:xfrm>
          <a:prstGeom prst="line">
            <a:avLst/>
          </a:prstGeom>
          <a:noFill/>
          <a:ln w="28575">
            <a:solidFill>
              <a:schemeClr val="tx1"/>
            </a:solidFill>
            <a:round/>
            <a:headEnd/>
            <a:tailEnd/>
          </a:ln>
        </p:spPr>
        <p:txBody>
          <a:bodyPr/>
          <a:lstStyle/>
          <a:p>
            <a:endParaRPr lang="en-US"/>
          </a:p>
        </p:txBody>
      </p:sp>
      <p:sp>
        <p:nvSpPr>
          <p:cNvPr id="52258" name="Text Box 44"/>
          <p:cNvSpPr txBox="1">
            <a:spLocks noChangeArrowheads="1"/>
          </p:cNvSpPr>
          <p:nvPr/>
        </p:nvSpPr>
        <p:spPr bwMode="auto">
          <a:xfrm>
            <a:off x="1431925" y="685800"/>
            <a:ext cx="3597275" cy="641350"/>
          </a:xfrm>
          <a:prstGeom prst="rect">
            <a:avLst/>
          </a:prstGeom>
          <a:noFill/>
          <a:ln w="9525">
            <a:noFill/>
            <a:miter lim="800000"/>
            <a:headEnd/>
            <a:tailEnd/>
          </a:ln>
        </p:spPr>
        <p:txBody>
          <a:bodyPr>
            <a:spAutoFit/>
          </a:bodyPr>
          <a:lstStyle/>
          <a:p>
            <a:r>
              <a:rPr lang="en-US" b="1" dirty="0"/>
              <a:t>Assemble overlapping synthetic oligonucleotides (~60 </a:t>
            </a:r>
            <a:r>
              <a:rPr lang="en-US" b="1" dirty="0" err="1"/>
              <a:t>mers</a:t>
            </a:r>
            <a:r>
              <a:rPr lang="en-US" b="1" dirty="0"/>
              <a:t>)</a:t>
            </a:r>
          </a:p>
        </p:txBody>
      </p:sp>
      <p:sp>
        <p:nvSpPr>
          <p:cNvPr id="52259" name="Line 46"/>
          <p:cNvSpPr>
            <a:spLocks noChangeShapeType="1"/>
          </p:cNvSpPr>
          <p:nvPr/>
        </p:nvSpPr>
        <p:spPr bwMode="auto">
          <a:xfrm>
            <a:off x="381000" y="2232025"/>
            <a:ext cx="838200" cy="0"/>
          </a:xfrm>
          <a:prstGeom prst="line">
            <a:avLst/>
          </a:prstGeom>
          <a:noFill/>
          <a:ln w="28575">
            <a:solidFill>
              <a:schemeClr val="tx1"/>
            </a:solidFill>
            <a:round/>
            <a:headEnd/>
            <a:tailEnd/>
          </a:ln>
        </p:spPr>
        <p:txBody>
          <a:bodyPr/>
          <a:lstStyle/>
          <a:p>
            <a:endParaRPr lang="en-US"/>
          </a:p>
        </p:txBody>
      </p:sp>
      <p:sp>
        <p:nvSpPr>
          <p:cNvPr id="52260" name="Line 47"/>
          <p:cNvSpPr>
            <a:spLocks noChangeShapeType="1"/>
          </p:cNvSpPr>
          <p:nvPr/>
        </p:nvSpPr>
        <p:spPr bwMode="auto">
          <a:xfrm>
            <a:off x="381000" y="2286000"/>
            <a:ext cx="838200" cy="0"/>
          </a:xfrm>
          <a:prstGeom prst="line">
            <a:avLst/>
          </a:prstGeom>
          <a:noFill/>
          <a:ln w="28575">
            <a:solidFill>
              <a:schemeClr val="tx1"/>
            </a:solidFill>
            <a:round/>
            <a:headEnd/>
            <a:tailEnd/>
          </a:ln>
        </p:spPr>
        <p:txBody>
          <a:bodyPr/>
          <a:lstStyle/>
          <a:p>
            <a:endParaRPr lang="en-US"/>
          </a:p>
        </p:txBody>
      </p:sp>
      <p:grpSp>
        <p:nvGrpSpPr>
          <p:cNvPr id="2" name="Group 6"/>
          <p:cNvGrpSpPr/>
          <p:nvPr/>
        </p:nvGrpSpPr>
        <p:grpSpPr>
          <a:xfrm>
            <a:off x="128851" y="3439907"/>
            <a:ext cx="1450821" cy="1406525"/>
            <a:chOff x="304800" y="3886200"/>
            <a:chExt cx="1619250" cy="1439863"/>
          </a:xfrm>
        </p:grpSpPr>
        <p:grpSp>
          <p:nvGrpSpPr>
            <p:cNvPr id="3" name="Group 4"/>
            <p:cNvGrpSpPr>
              <a:grpSpLocks/>
            </p:cNvGrpSpPr>
            <p:nvPr/>
          </p:nvGrpSpPr>
          <p:grpSpPr bwMode="auto">
            <a:xfrm>
              <a:off x="350838" y="3919538"/>
              <a:ext cx="1573212" cy="1406525"/>
              <a:chOff x="297" y="1367"/>
              <a:chExt cx="1671" cy="1551"/>
            </a:xfrm>
          </p:grpSpPr>
          <p:sp>
            <p:nvSpPr>
              <p:cNvPr id="52297" name="Freeform 5"/>
              <p:cNvSpPr>
                <a:spLocks/>
              </p:cNvSpPr>
              <p:nvPr/>
            </p:nvSpPr>
            <p:spPr bwMode="auto">
              <a:xfrm>
                <a:off x="637" y="1367"/>
                <a:ext cx="420" cy="365"/>
              </a:xfrm>
              <a:custGeom>
                <a:avLst/>
                <a:gdLst>
                  <a:gd name="T0" fmla="*/ 8491001 w 126"/>
                  <a:gd name="T1" fmla="*/ 24734882 h 120"/>
                  <a:gd name="T2" fmla="*/ 10164554 w 126"/>
                  <a:gd name="T3" fmla="*/ 8066957 h 120"/>
                  <a:gd name="T4" fmla="*/ 71134569 w 126"/>
                  <a:gd name="T5" fmla="*/ 0 h 120"/>
                  <a:gd name="T6" fmla="*/ 0 60000 65536"/>
                  <a:gd name="T7" fmla="*/ 0 60000 65536"/>
                  <a:gd name="T8" fmla="*/ 0 60000 65536"/>
                  <a:gd name="T9" fmla="*/ 0 w 126"/>
                  <a:gd name="T10" fmla="*/ 0 h 120"/>
                  <a:gd name="T11" fmla="*/ 126 w 126"/>
                  <a:gd name="T12" fmla="*/ 120 h 120"/>
                </a:gdLst>
                <a:ahLst/>
                <a:cxnLst>
                  <a:cxn ang="T6">
                    <a:pos x="T0" y="T1"/>
                  </a:cxn>
                  <a:cxn ang="T7">
                    <a:pos x="T2" y="T3"/>
                  </a:cxn>
                  <a:cxn ang="T8">
                    <a:pos x="T4" y="T5"/>
                  </a:cxn>
                </a:cxnLst>
                <a:rect l="T9" t="T10" r="T11" b="T12"/>
                <a:pathLst>
                  <a:path w="126" h="120">
                    <a:moveTo>
                      <a:pt x="15" y="120"/>
                    </a:moveTo>
                    <a:cubicBezTo>
                      <a:pt x="7" y="89"/>
                      <a:pt x="0" y="59"/>
                      <a:pt x="18" y="39"/>
                    </a:cubicBezTo>
                    <a:cubicBezTo>
                      <a:pt x="36" y="19"/>
                      <a:pt x="81" y="9"/>
                      <a:pt x="126" y="0"/>
                    </a:cubicBezTo>
                  </a:path>
                </a:pathLst>
              </a:custGeom>
              <a:noFill/>
              <a:ln w="28575">
                <a:solidFill>
                  <a:schemeClr val="tx1"/>
                </a:solidFill>
                <a:round/>
                <a:headEnd/>
                <a:tailEnd/>
              </a:ln>
            </p:spPr>
            <p:txBody>
              <a:bodyPr/>
              <a:lstStyle/>
              <a:p>
                <a:endParaRPr lang="en-US"/>
              </a:p>
            </p:txBody>
          </p:sp>
          <p:sp>
            <p:nvSpPr>
              <p:cNvPr id="52298" name="Freeform 6"/>
              <p:cNvSpPr>
                <a:spLocks/>
              </p:cNvSpPr>
              <p:nvPr/>
            </p:nvSpPr>
            <p:spPr bwMode="auto">
              <a:xfrm>
                <a:off x="927" y="1391"/>
                <a:ext cx="661" cy="95"/>
              </a:xfrm>
              <a:custGeom>
                <a:avLst/>
                <a:gdLst>
                  <a:gd name="T0" fmla="*/ 0 w 198"/>
                  <a:gd name="T1" fmla="*/ 6939322 h 31"/>
                  <a:gd name="T2" fmla="*/ 63808807 w 198"/>
                  <a:gd name="T3" fmla="*/ 218638 h 31"/>
                  <a:gd name="T4" fmla="*/ 113667021 w 198"/>
                  <a:gd name="T5" fmla="*/ 6292331 h 31"/>
                  <a:gd name="T6" fmla="*/ 0 60000 65536"/>
                  <a:gd name="T7" fmla="*/ 0 60000 65536"/>
                  <a:gd name="T8" fmla="*/ 0 60000 65536"/>
                  <a:gd name="T9" fmla="*/ 0 w 198"/>
                  <a:gd name="T10" fmla="*/ 0 h 31"/>
                  <a:gd name="T11" fmla="*/ 198 w 198"/>
                  <a:gd name="T12" fmla="*/ 31 h 31"/>
                </a:gdLst>
                <a:ahLst/>
                <a:cxnLst>
                  <a:cxn ang="T6">
                    <a:pos x="T0" y="T1"/>
                  </a:cxn>
                  <a:cxn ang="T7">
                    <a:pos x="T2" y="T3"/>
                  </a:cxn>
                  <a:cxn ang="T8">
                    <a:pos x="T4" y="T5"/>
                  </a:cxn>
                </a:cxnLst>
                <a:rect l="T9" t="T10" r="T11" b="T12"/>
                <a:pathLst>
                  <a:path w="198" h="31">
                    <a:moveTo>
                      <a:pt x="0" y="31"/>
                    </a:moveTo>
                    <a:cubicBezTo>
                      <a:pt x="39" y="16"/>
                      <a:pt x="78" y="2"/>
                      <a:pt x="111" y="1"/>
                    </a:cubicBezTo>
                    <a:cubicBezTo>
                      <a:pt x="144" y="0"/>
                      <a:pt x="171" y="14"/>
                      <a:pt x="198" y="28"/>
                    </a:cubicBezTo>
                  </a:path>
                </a:pathLst>
              </a:custGeom>
              <a:noFill/>
              <a:ln w="28575">
                <a:solidFill>
                  <a:schemeClr val="tx1"/>
                </a:solidFill>
                <a:round/>
                <a:headEnd/>
                <a:tailEnd/>
              </a:ln>
            </p:spPr>
            <p:txBody>
              <a:bodyPr/>
              <a:lstStyle/>
              <a:p>
                <a:endParaRPr lang="en-US"/>
              </a:p>
            </p:txBody>
          </p:sp>
          <p:sp>
            <p:nvSpPr>
              <p:cNvPr id="52299" name="Freeform 7"/>
              <p:cNvSpPr>
                <a:spLocks/>
              </p:cNvSpPr>
              <p:nvPr/>
            </p:nvSpPr>
            <p:spPr bwMode="auto">
              <a:xfrm>
                <a:off x="1448" y="1504"/>
                <a:ext cx="510" cy="310"/>
              </a:xfrm>
              <a:custGeom>
                <a:avLst/>
                <a:gdLst>
                  <a:gd name="T0" fmla="*/ 0 w 153"/>
                  <a:gd name="T1" fmla="*/ 0 h 102"/>
                  <a:gd name="T2" fmla="*/ 69455466 w 153"/>
                  <a:gd name="T3" fmla="*/ 10416687 h 102"/>
                  <a:gd name="T4" fmla="*/ 86374392 w 153"/>
                  <a:gd name="T5" fmla="*/ 20839950 h 102"/>
                  <a:gd name="T6" fmla="*/ 0 60000 65536"/>
                  <a:gd name="T7" fmla="*/ 0 60000 65536"/>
                  <a:gd name="T8" fmla="*/ 0 60000 65536"/>
                  <a:gd name="T9" fmla="*/ 0 w 153"/>
                  <a:gd name="T10" fmla="*/ 0 h 102"/>
                  <a:gd name="T11" fmla="*/ 153 w 153"/>
                  <a:gd name="T12" fmla="*/ 102 h 102"/>
                </a:gdLst>
                <a:ahLst/>
                <a:cxnLst>
                  <a:cxn ang="T6">
                    <a:pos x="T0" y="T1"/>
                  </a:cxn>
                  <a:cxn ang="T7">
                    <a:pos x="T2" y="T3"/>
                  </a:cxn>
                  <a:cxn ang="T8">
                    <a:pos x="T4" y="T5"/>
                  </a:cxn>
                </a:cxnLst>
                <a:rect l="T9" t="T10" r="T11" b="T12"/>
                <a:pathLst>
                  <a:path w="153" h="102">
                    <a:moveTo>
                      <a:pt x="0" y="0"/>
                    </a:moveTo>
                    <a:cubicBezTo>
                      <a:pt x="48" y="17"/>
                      <a:pt x="97" y="34"/>
                      <a:pt x="123" y="51"/>
                    </a:cubicBezTo>
                    <a:cubicBezTo>
                      <a:pt x="149" y="68"/>
                      <a:pt x="151" y="85"/>
                      <a:pt x="153" y="102"/>
                    </a:cubicBezTo>
                  </a:path>
                </a:pathLst>
              </a:custGeom>
              <a:noFill/>
              <a:ln w="28575">
                <a:solidFill>
                  <a:schemeClr val="tx1"/>
                </a:solidFill>
                <a:round/>
                <a:headEnd/>
                <a:tailEnd/>
              </a:ln>
            </p:spPr>
            <p:txBody>
              <a:bodyPr/>
              <a:lstStyle/>
              <a:p>
                <a:endParaRPr lang="en-US"/>
              </a:p>
            </p:txBody>
          </p:sp>
          <p:sp>
            <p:nvSpPr>
              <p:cNvPr id="52300" name="Freeform 8"/>
              <p:cNvSpPr>
                <a:spLocks/>
              </p:cNvSpPr>
              <p:nvPr/>
            </p:nvSpPr>
            <p:spPr bwMode="auto">
              <a:xfrm>
                <a:off x="1838" y="1723"/>
                <a:ext cx="130" cy="383"/>
              </a:xfrm>
              <a:custGeom>
                <a:avLst/>
                <a:gdLst>
                  <a:gd name="T0" fmla="*/ 0 w 39"/>
                  <a:gd name="T1" fmla="*/ 0 h 126"/>
                  <a:gd name="T2" fmla="*/ 21992958 w 39"/>
                  <a:gd name="T3" fmla="*/ 25785171 h 126"/>
                  <a:gd name="T4" fmla="*/ 0 60000 65536"/>
                  <a:gd name="T5" fmla="*/ 0 60000 65536"/>
                  <a:gd name="T6" fmla="*/ 0 w 39"/>
                  <a:gd name="T7" fmla="*/ 0 h 126"/>
                  <a:gd name="T8" fmla="*/ 39 w 39"/>
                  <a:gd name="T9" fmla="*/ 126 h 126"/>
                </a:gdLst>
                <a:ahLst/>
                <a:cxnLst>
                  <a:cxn ang="T4">
                    <a:pos x="T0" y="T1"/>
                  </a:cxn>
                  <a:cxn ang="T5">
                    <a:pos x="T2" y="T3"/>
                  </a:cxn>
                </a:cxnLst>
                <a:rect l="T6" t="T7" r="T8" b="T9"/>
                <a:pathLst>
                  <a:path w="39" h="126">
                    <a:moveTo>
                      <a:pt x="0" y="0"/>
                    </a:moveTo>
                    <a:cubicBezTo>
                      <a:pt x="0" y="0"/>
                      <a:pt x="19" y="63"/>
                      <a:pt x="39" y="126"/>
                    </a:cubicBezTo>
                  </a:path>
                </a:pathLst>
              </a:custGeom>
              <a:noFill/>
              <a:ln w="28575">
                <a:solidFill>
                  <a:schemeClr val="tx1"/>
                </a:solidFill>
                <a:round/>
                <a:headEnd/>
                <a:tailEnd/>
              </a:ln>
            </p:spPr>
            <p:txBody>
              <a:bodyPr/>
              <a:lstStyle/>
              <a:p>
                <a:endParaRPr lang="en-US"/>
              </a:p>
            </p:txBody>
          </p:sp>
          <p:sp>
            <p:nvSpPr>
              <p:cNvPr id="52301" name="Freeform 9"/>
              <p:cNvSpPr>
                <a:spLocks/>
              </p:cNvSpPr>
              <p:nvPr/>
            </p:nvSpPr>
            <p:spPr bwMode="auto">
              <a:xfrm>
                <a:off x="1828" y="2033"/>
                <a:ext cx="127" cy="593"/>
              </a:xfrm>
              <a:custGeom>
                <a:avLst/>
                <a:gdLst>
                  <a:gd name="T0" fmla="*/ 0 w 38"/>
                  <a:gd name="T1" fmla="*/ 0 h 195"/>
                  <a:gd name="T2" fmla="*/ 20855738 w 38"/>
                  <a:gd name="T3" fmla="*/ 23464297 h 195"/>
                  <a:gd name="T4" fmla="*/ 8685764 w 38"/>
                  <a:gd name="T5" fmla="*/ 40103197 h 195"/>
                  <a:gd name="T6" fmla="*/ 0 60000 65536"/>
                  <a:gd name="T7" fmla="*/ 0 60000 65536"/>
                  <a:gd name="T8" fmla="*/ 0 60000 65536"/>
                  <a:gd name="T9" fmla="*/ 0 w 38"/>
                  <a:gd name="T10" fmla="*/ 0 h 195"/>
                  <a:gd name="T11" fmla="*/ 38 w 38"/>
                  <a:gd name="T12" fmla="*/ 195 h 195"/>
                </a:gdLst>
                <a:ahLst/>
                <a:cxnLst>
                  <a:cxn ang="T6">
                    <a:pos x="T0" y="T1"/>
                  </a:cxn>
                  <a:cxn ang="T7">
                    <a:pos x="T2" y="T3"/>
                  </a:cxn>
                  <a:cxn ang="T8">
                    <a:pos x="T4" y="T5"/>
                  </a:cxn>
                </a:cxnLst>
                <a:rect l="T9" t="T10" r="T11" b="T12"/>
                <a:pathLst>
                  <a:path w="38" h="195">
                    <a:moveTo>
                      <a:pt x="0" y="0"/>
                    </a:moveTo>
                    <a:cubicBezTo>
                      <a:pt x="17" y="41"/>
                      <a:pt x="34" y="82"/>
                      <a:pt x="36" y="114"/>
                    </a:cubicBezTo>
                    <a:cubicBezTo>
                      <a:pt x="38" y="146"/>
                      <a:pt x="26" y="170"/>
                      <a:pt x="15" y="195"/>
                    </a:cubicBezTo>
                  </a:path>
                </a:pathLst>
              </a:custGeom>
              <a:noFill/>
              <a:ln w="28575">
                <a:solidFill>
                  <a:schemeClr val="tx1"/>
                </a:solidFill>
                <a:round/>
                <a:headEnd/>
                <a:tailEnd/>
              </a:ln>
            </p:spPr>
            <p:txBody>
              <a:bodyPr/>
              <a:lstStyle/>
              <a:p>
                <a:endParaRPr lang="en-US"/>
              </a:p>
            </p:txBody>
          </p:sp>
          <p:sp>
            <p:nvSpPr>
              <p:cNvPr id="52302" name="Freeform 10"/>
              <p:cNvSpPr>
                <a:spLocks/>
              </p:cNvSpPr>
              <p:nvPr/>
            </p:nvSpPr>
            <p:spPr bwMode="auto">
              <a:xfrm>
                <a:off x="1288" y="2498"/>
                <a:ext cx="530" cy="341"/>
              </a:xfrm>
              <a:custGeom>
                <a:avLst/>
                <a:gdLst>
                  <a:gd name="T0" fmla="*/ 89770659 w 159"/>
                  <a:gd name="T1" fmla="*/ 0 h 112"/>
                  <a:gd name="T2" fmla="*/ 60964163 w 159"/>
                  <a:gd name="T3" fmla="*/ 19988824 h 112"/>
                  <a:gd name="T4" fmla="*/ 0 w 159"/>
                  <a:gd name="T5" fmla="*/ 19988824 h 112"/>
                  <a:gd name="T6" fmla="*/ 0 60000 65536"/>
                  <a:gd name="T7" fmla="*/ 0 60000 65536"/>
                  <a:gd name="T8" fmla="*/ 0 60000 65536"/>
                  <a:gd name="T9" fmla="*/ 0 w 159"/>
                  <a:gd name="T10" fmla="*/ 0 h 112"/>
                  <a:gd name="T11" fmla="*/ 159 w 159"/>
                  <a:gd name="T12" fmla="*/ 112 h 112"/>
                </a:gdLst>
                <a:ahLst/>
                <a:cxnLst>
                  <a:cxn ang="T6">
                    <a:pos x="T0" y="T1"/>
                  </a:cxn>
                  <a:cxn ang="T7">
                    <a:pos x="T2" y="T3"/>
                  </a:cxn>
                  <a:cxn ang="T8">
                    <a:pos x="T4" y="T5"/>
                  </a:cxn>
                </a:cxnLst>
                <a:rect l="T9" t="T10" r="T11" b="T12"/>
                <a:pathLst>
                  <a:path w="159" h="112">
                    <a:moveTo>
                      <a:pt x="159" y="0"/>
                    </a:moveTo>
                    <a:cubicBezTo>
                      <a:pt x="146" y="40"/>
                      <a:pt x="134" y="80"/>
                      <a:pt x="108" y="96"/>
                    </a:cubicBezTo>
                    <a:cubicBezTo>
                      <a:pt x="82" y="112"/>
                      <a:pt x="41" y="104"/>
                      <a:pt x="0" y="96"/>
                    </a:cubicBezTo>
                  </a:path>
                </a:pathLst>
              </a:custGeom>
              <a:noFill/>
              <a:ln w="28575">
                <a:solidFill>
                  <a:schemeClr val="tx1"/>
                </a:solidFill>
                <a:round/>
                <a:headEnd/>
                <a:tailEnd/>
              </a:ln>
            </p:spPr>
            <p:txBody>
              <a:bodyPr/>
              <a:lstStyle/>
              <a:p>
                <a:endParaRPr lang="en-US"/>
              </a:p>
            </p:txBody>
          </p:sp>
          <p:sp>
            <p:nvSpPr>
              <p:cNvPr id="52303" name="Freeform 11"/>
              <p:cNvSpPr>
                <a:spLocks/>
              </p:cNvSpPr>
              <p:nvPr/>
            </p:nvSpPr>
            <p:spPr bwMode="auto">
              <a:xfrm>
                <a:off x="847" y="2736"/>
                <a:ext cx="511" cy="182"/>
              </a:xfrm>
              <a:custGeom>
                <a:avLst/>
                <a:gdLst>
                  <a:gd name="T0" fmla="*/ 88266003 w 153"/>
                  <a:gd name="T1" fmla="*/ 11998332 h 60"/>
                  <a:gd name="T2" fmla="*/ 38007871 w 153"/>
                  <a:gd name="T3" fmla="*/ 6587776 h 60"/>
                  <a:gd name="T4" fmla="*/ 0 w 153"/>
                  <a:gd name="T5" fmla="*/ 0 h 60"/>
                  <a:gd name="T6" fmla="*/ 0 60000 65536"/>
                  <a:gd name="T7" fmla="*/ 0 60000 65536"/>
                  <a:gd name="T8" fmla="*/ 0 60000 65536"/>
                  <a:gd name="T9" fmla="*/ 0 w 153"/>
                  <a:gd name="T10" fmla="*/ 0 h 60"/>
                  <a:gd name="T11" fmla="*/ 153 w 153"/>
                  <a:gd name="T12" fmla="*/ 60 h 60"/>
                </a:gdLst>
                <a:ahLst/>
                <a:cxnLst>
                  <a:cxn ang="T6">
                    <a:pos x="T0" y="T1"/>
                  </a:cxn>
                  <a:cxn ang="T7">
                    <a:pos x="T2" y="T3"/>
                  </a:cxn>
                  <a:cxn ang="T8">
                    <a:pos x="T4" y="T5"/>
                  </a:cxn>
                </a:cxnLst>
                <a:rect l="T9" t="T10" r="T11" b="T12"/>
                <a:pathLst>
                  <a:path w="153" h="60">
                    <a:moveTo>
                      <a:pt x="153" y="60"/>
                    </a:moveTo>
                    <a:cubicBezTo>
                      <a:pt x="122" y="51"/>
                      <a:pt x="91" y="43"/>
                      <a:pt x="66" y="33"/>
                    </a:cubicBezTo>
                    <a:cubicBezTo>
                      <a:pt x="41" y="23"/>
                      <a:pt x="20" y="11"/>
                      <a:pt x="0" y="0"/>
                    </a:cubicBezTo>
                  </a:path>
                </a:pathLst>
              </a:custGeom>
              <a:noFill/>
              <a:ln w="28575">
                <a:solidFill>
                  <a:schemeClr val="tx1"/>
                </a:solidFill>
                <a:round/>
                <a:headEnd/>
                <a:tailEnd/>
              </a:ln>
            </p:spPr>
            <p:txBody>
              <a:bodyPr/>
              <a:lstStyle/>
              <a:p>
                <a:endParaRPr lang="en-US"/>
              </a:p>
            </p:txBody>
          </p:sp>
          <p:sp>
            <p:nvSpPr>
              <p:cNvPr id="52304" name="Freeform 12"/>
              <p:cNvSpPr>
                <a:spLocks/>
              </p:cNvSpPr>
              <p:nvPr/>
            </p:nvSpPr>
            <p:spPr bwMode="auto">
              <a:xfrm>
                <a:off x="477" y="2434"/>
                <a:ext cx="420" cy="457"/>
              </a:xfrm>
              <a:custGeom>
                <a:avLst/>
                <a:gdLst>
                  <a:gd name="T0" fmla="*/ 71134569 w 126"/>
                  <a:gd name="T1" fmla="*/ 31482595 h 150"/>
                  <a:gd name="T2" fmla="*/ 20315668 w 126"/>
                  <a:gd name="T3" fmla="*/ 20133505 h 150"/>
                  <a:gd name="T4" fmla="*/ 0 w 126"/>
                  <a:gd name="T5" fmla="*/ 0 h 150"/>
                  <a:gd name="T6" fmla="*/ 0 60000 65536"/>
                  <a:gd name="T7" fmla="*/ 0 60000 65536"/>
                  <a:gd name="T8" fmla="*/ 0 60000 65536"/>
                  <a:gd name="T9" fmla="*/ 0 w 126"/>
                  <a:gd name="T10" fmla="*/ 0 h 150"/>
                  <a:gd name="T11" fmla="*/ 126 w 126"/>
                  <a:gd name="T12" fmla="*/ 150 h 150"/>
                </a:gdLst>
                <a:ahLst/>
                <a:cxnLst>
                  <a:cxn ang="T6">
                    <a:pos x="T0" y="T1"/>
                  </a:cxn>
                  <a:cxn ang="T7">
                    <a:pos x="T2" y="T3"/>
                  </a:cxn>
                  <a:cxn ang="T8">
                    <a:pos x="T4" y="T5"/>
                  </a:cxn>
                </a:cxnLst>
                <a:rect l="T9" t="T10" r="T11" b="T12"/>
                <a:pathLst>
                  <a:path w="126" h="150">
                    <a:moveTo>
                      <a:pt x="126" y="150"/>
                    </a:moveTo>
                    <a:cubicBezTo>
                      <a:pt x="91" y="135"/>
                      <a:pt x="57" y="121"/>
                      <a:pt x="36" y="96"/>
                    </a:cubicBezTo>
                    <a:cubicBezTo>
                      <a:pt x="15" y="71"/>
                      <a:pt x="7" y="35"/>
                      <a:pt x="0" y="0"/>
                    </a:cubicBezTo>
                  </a:path>
                </a:pathLst>
              </a:custGeom>
              <a:noFill/>
              <a:ln w="28575">
                <a:solidFill>
                  <a:schemeClr val="tx1"/>
                </a:solidFill>
                <a:round/>
                <a:headEnd/>
                <a:tailEnd/>
              </a:ln>
            </p:spPr>
            <p:txBody>
              <a:bodyPr/>
              <a:lstStyle/>
              <a:p>
                <a:endParaRPr lang="en-US"/>
              </a:p>
            </p:txBody>
          </p:sp>
          <p:sp>
            <p:nvSpPr>
              <p:cNvPr id="52305" name="Freeform 13"/>
              <p:cNvSpPr>
                <a:spLocks/>
              </p:cNvSpPr>
              <p:nvPr/>
            </p:nvSpPr>
            <p:spPr bwMode="auto">
              <a:xfrm>
                <a:off x="350" y="2070"/>
                <a:ext cx="107" cy="529"/>
              </a:xfrm>
              <a:custGeom>
                <a:avLst/>
                <a:gdLst>
                  <a:gd name="T0" fmla="*/ 13421776 w 32"/>
                  <a:gd name="T1" fmla="*/ 35684588 h 174"/>
                  <a:gd name="T2" fmla="*/ 1200446 w 32"/>
                  <a:gd name="T3" fmla="*/ 14159252 h 174"/>
                  <a:gd name="T4" fmla="*/ 18703464 w 32"/>
                  <a:gd name="T5" fmla="*/ 0 h 174"/>
                  <a:gd name="T6" fmla="*/ 0 60000 65536"/>
                  <a:gd name="T7" fmla="*/ 0 60000 65536"/>
                  <a:gd name="T8" fmla="*/ 0 60000 65536"/>
                  <a:gd name="T9" fmla="*/ 0 w 32"/>
                  <a:gd name="T10" fmla="*/ 0 h 174"/>
                  <a:gd name="T11" fmla="*/ 32 w 32"/>
                  <a:gd name="T12" fmla="*/ 174 h 174"/>
                </a:gdLst>
                <a:ahLst/>
                <a:cxnLst>
                  <a:cxn ang="T6">
                    <a:pos x="T0" y="T1"/>
                  </a:cxn>
                  <a:cxn ang="T7">
                    <a:pos x="T2" y="T3"/>
                  </a:cxn>
                  <a:cxn ang="T8">
                    <a:pos x="T4" y="T5"/>
                  </a:cxn>
                </a:cxnLst>
                <a:rect l="T9" t="T10" r="T11" b="T12"/>
                <a:pathLst>
                  <a:path w="32" h="174">
                    <a:moveTo>
                      <a:pt x="23" y="174"/>
                    </a:moveTo>
                    <a:cubicBezTo>
                      <a:pt x="11" y="136"/>
                      <a:pt x="0" y="98"/>
                      <a:pt x="2" y="69"/>
                    </a:cubicBezTo>
                    <a:cubicBezTo>
                      <a:pt x="4" y="40"/>
                      <a:pt x="18" y="20"/>
                      <a:pt x="32" y="0"/>
                    </a:cubicBezTo>
                  </a:path>
                </a:pathLst>
              </a:custGeom>
              <a:noFill/>
              <a:ln w="28575">
                <a:solidFill>
                  <a:schemeClr val="tx1"/>
                </a:solidFill>
                <a:round/>
                <a:headEnd/>
                <a:tailEnd/>
              </a:ln>
            </p:spPr>
            <p:txBody>
              <a:bodyPr/>
              <a:lstStyle/>
              <a:p>
                <a:endParaRPr lang="en-US"/>
              </a:p>
            </p:txBody>
          </p:sp>
          <p:sp>
            <p:nvSpPr>
              <p:cNvPr id="52306" name="Freeform 14"/>
              <p:cNvSpPr>
                <a:spLocks/>
              </p:cNvSpPr>
              <p:nvPr/>
            </p:nvSpPr>
            <p:spPr bwMode="auto">
              <a:xfrm>
                <a:off x="297" y="1595"/>
                <a:ext cx="344" cy="520"/>
              </a:xfrm>
              <a:custGeom>
                <a:avLst/>
                <a:gdLst>
                  <a:gd name="T0" fmla="*/ 0 w 103"/>
                  <a:gd name="T1" fmla="*/ 35158665 h 171"/>
                  <a:gd name="T2" fmla="*/ 51967457 w 103"/>
                  <a:gd name="T3" fmla="*/ 16036484 h 171"/>
                  <a:gd name="T4" fmla="*/ 46795248 w 103"/>
                  <a:gd name="T5" fmla="*/ 0 h 171"/>
                  <a:gd name="T6" fmla="*/ 0 60000 65536"/>
                  <a:gd name="T7" fmla="*/ 0 60000 65536"/>
                  <a:gd name="T8" fmla="*/ 0 60000 65536"/>
                  <a:gd name="T9" fmla="*/ 0 w 103"/>
                  <a:gd name="T10" fmla="*/ 0 h 171"/>
                  <a:gd name="T11" fmla="*/ 103 w 103"/>
                  <a:gd name="T12" fmla="*/ 171 h 171"/>
                </a:gdLst>
                <a:ahLst/>
                <a:cxnLst>
                  <a:cxn ang="T6">
                    <a:pos x="T0" y="T1"/>
                  </a:cxn>
                  <a:cxn ang="T7">
                    <a:pos x="T2" y="T3"/>
                  </a:cxn>
                  <a:cxn ang="T8">
                    <a:pos x="T4" y="T5"/>
                  </a:cxn>
                </a:cxnLst>
                <a:rect l="T9" t="T10" r="T11" b="T12"/>
                <a:pathLst>
                  <a:path w="103" h="171">
                    <a:moveTo>
                      <a:pt x="0" y="171"/>
                    </a:moveTo>
                    <a:cubicBezTo>
                      <a:pt x="38" y="138"/>
                      <a:pt x="77" y="106"/>
                      <a:pt x="90" y="78"/>
                    </a:cubicBezTo>
                    <a:cubicBezTo>
                      <a:pt x="103" y="50"/>
                      <a:pt x="92" y="25"/>
                      <a:pt x="81" y="0"/>
                    </a:cubicBezTo>
                  </a:path>
                </a:pathLst>
              </a:custGeom>
              <a:noFill/>
              <a:ln w="28575">
                <a:solidFill>
                  <a:schemeClr val="tx1"/>
                </a:solidFill>
                <a:round/>
                <a:headEnd/>
                <a:tailEnd/>
              </a:ln>
            </p:spPr>
            <p:txBody>
              <a:bodyPr/>
              <a:lstStyle/>
              <a:p>
                <a:endParaRPr lang="en-US"/>
              </a:p>
            </p:txBody>
          </p:sp>
        </p:grpSp>
        <p:sp>
          <p:nvSpPr>
            <p:cNvPr id="52229" name="Line 15"/>
            <p:cNvSpPr>
              <a:spLocks noChangeShapeType="1"/>
            </p:cNvSpPr>
            <p:nvPr/>
          </p:nvSpPr>
          <p:spPr bwMode="auto">
            <a:xfrm>
              <a:off x="376238" y="4597400"/>
              <a:ext cx="53975" cy="53975"/>
            </a:xfrm>
            <a:prstGeom prst="line">
              <a:avLst/>
            </a:prstGeom>
            <a:noFill/>
            <a:ln w="28575">
              <a:solidFill>
                <a:srgbClr val="FF0000"/>
              </a:solidFill>
              <a:round/>
              <a:headEnd/>
              <a:tailEnd/>
            </a:ln>
          </p:spPr>
          <p:txBody>
            <a:bodyPr/>
            <a:lstStyle/>
            <a:p>
              <a:endParaRPr lang="en-US"/>
            </a:p>
          </p:txBody>
        </p:sp>
        <p:sp>
          <p:nvSpPr>
            <p:cNvPr id="52230" name="Line 16"/>
            <p:cNvSpPr>
              <a:spLocks noChangeShapeType="1"/>
            </p:cNvSpPr>
            <p:nvPr/>
          </p:nvSpPr>
          <p:spPr bwMode="auto">
            <a:xfrm flipH="1">
              <a:off x="371475" y="4597400"/>
              <a:ext cx="55563" cy="53975"/>
            </a:xfrm>
            <a:prstGeom prst="line">
              <a:avLst/>
            </a:prstGeom>
            <a:noFill/>
            <a:ln w="28575">
              <a:solidFill>
                <a:srgbClr val="FF0000"/>
              </a:solidFill>
              <a:round/>
              <a:headEnd/>
              <a:tailEnd/>
            </a:ln>
          </p:spPr>
          <p:txBody>
            <a:bodyPr/>
            <a:lstStyle/>
            <a:p>
              <a:endParaRPr lang="en-US"/>
            </a:p>
          </p:txBody>
        </p:sp>
        <p:sp>
          <p:nvSpPr>
            <p:cNvPr id="52231" name="Line 17"/>
            <p:cNvSpPr>
              <a:spLocks noChangeShapeType="1"/>
            </p:cNvSpPr>
            <p:nvPr/>
          </p:nvSpPr>
          <p:spPr bwMode="auto">
            <a:xfrm>
              <a:off x="466725" y="4945063"/>
              <a:ext cx="53975" cy="53975"/>
            </a:xfrm>
            <a:prstGeom prst="line">
              <a:avLst/>
            </a:prstGeom>
            <a:noFill/>
            <a:ln w="28575">
              <a:solidFill>
                <a:srgbClr val="FF0000"/>
              </a:solidFill>
              <a:round/>
              <a:headEnd/>
              <a:tailEnd/>
            </a:ln>
          </p:spPr>
          <p:txBody>
            <a:bodyPr/>
            <a:lstStyle/>
            <a:p>
              <a:endParaRPr lang="en-US"/>
            </a:p>
          </p:txBody>
        </p:sp>
        <p:sp>
          <p:nvSpPr>
            <p:cNvPr id="52232" name="Line 18"/>
            <p:cNvSpPr>
              <a:spLocks noChangeShapeType="1"/>
            </p:cNvSpPr>
            <p:nvPr/>
          </p:nvSpPr>
          <p:spPr bwMode="auto">
            <a:xfrm flipH="1">
              <a:off x="463550" y="4945063"/>
              <a:ext cx="53975" cy="53975"/>
            </a:xfrm>
            <a:prstGeom prst="line">
              <a:avLst/>
            </a:prstGeom>
            <a:noFill/>
            <a:ln w="28575">
              <a:solidFill>
                <a:srgbClr val="FF0000"/>
              </a:solidFill>
              <a:round/>
              <a:headEnd/>
              <a:tailEnd/>
            </a:ln>
          </p:spPr>
          <p:txBody>
            <a:bodyPr/>
            <a:lstStyle/>
            <a:p>
              <a:endParaRPr lang="en-US"/>
            </a:p>
          </p:txBody>
        </p:sp>
        <p:sp>
          <p:nvSpPr>
            <p:cNvPr id="52233" name="Line 19"/>
            <p:cNvSpPr>
              <a:spLocks noChangeShapeType="1"/>
            </p:cNvSpPr>
            <p:nvPr/>
          </p:nvSpPr>
          <p:spPr bwMode="auto">
            <a:xfrm>
              <a:off x="842963" y="5207000"/>
              <a:ext cx="55562" cy="55563"/>
            </a:xfrm>
            <a:prstGeom prst="line">
              <a:avLst/>
            </a:prstGeom>
            <a:noFill/>
            <a:ln w="28575">
              <a:solidFill>
                <a:srgbClr val="FF0000"/>
              </a:solidFill>
              <a:round/>
              <a:headEnd/>
              <a:tailEnd/>
            </a:ln>
          </p:spPr>
          <p:txBody>
            <a:bodyPr/>
            <a:lstStyle/>
            <a:p>
              <a:endParaRPr lang="en-US"/>
            </a:p>
          </p:txBody>
        </p:sp>
        <p:sp>
          <p:nvSpPr>
            <p:cNvPr id="52234" name="Line 20"/>
            <p:cNvSpPr>
              <a:spLocks noChangeShapeType="1"/>
            </p:cNvSpPr>
            <p:nvPr/>
          </p:nvSpPr>
          <p:spPr bwMode="auto">
            <a:xfrm flipH="1">
              <a:off x="839788" y="5207000"/>
              <a:ext cx="53975" cy="55563"/>
            </a:xfrm>
            <a:prstGeom prst="line">
              <a:avLst/>
            </a:prstGeom>
            <a:noFill/>
            <a:ln w="28575">
              <a:solidFill>
                <a:srgbClr val="FF0000"/>
              </a:solidFill>
              <a:round/>
              <a:headEnd/>
              <a:tailEnd/>
            </a:ln>
          </p:spPr>
          <p:txBody>
            <a:bodyPr/>
            <a:lstStyle/>
            <a:p>
              <a:endParaRPr lang="en-US"/>
            </a:p>
          </p:txBody>
        </p:sp>
        <p:sp>
          <p:nvSpPr>
            <p:cNvPr id="52235" name="Line 21"/>
            <p:cNvSpPr>
              <a:spLocks noChangeShapeType="1"/>
            </p:cNvSpPr>
            <p:nvPr/>
          </p:nvSpPr>
          <p:spPr bwMode="auto">
            <a:xfrm>
              <a:off x="1295400" y="5246688"/>
              <a:ext cx="55563" cy="53975"/>
            </a:xfrm>
            <a:prstGeom prst="line">
              <a:avLst/>
            </a:prstGeom>
            <a:noFill/>
            <a:ln w="28575">
              <a:solidFill>
                <a:srgbClr val="FF0000"/>
              </a:solidFill>
              <a:round/>
              <a:headEnd/>
              <a:tailEnd/>
            </a:ln>
          </p:spPr>
          <p:txBody>
            <a:bodyPr/>
            <a:lstStyle/>
            <a:p>
              <a:endParaRPr lang="en-US"/>
            </a:p>
          </p:txBody>
        </p:sp>
        <p:sp>
          <p:nvSpPr>
            <p:cNvPr id="52236" name="Line 22"/>
            <p:cNvSpPr>
              <a:spLocks noChangeShapeType="1"/>
            </p:cNvSpPr>
            <p:nvPr/>
          </p:nvSpPr>
          <p:spPr bwMode="auto">
            <a:xfrm flipH="1">
              <a:off x="1295400" y="5246688"/>
              <a:ext cx="50800" cy="53975"/>
            </a:xfrm>
            <a:prstGeom prst="line">
              <a:avLst/>
            </a:prstGeom>
            <a:noFill/>
            <a:ln w="28575">
              <a:solidFill>
                <a:srgbClr val="FF0000"/>
              </a:solidFill>
              <a:round/>
              <a:headEnd/>
              <a:tailEnd/>
            </a:ln>
          </p:spPr>
          <p:txBody>
            <a:bodyPr/>
            <a:lstStyle/>
            <a:p>
              <a:endParaRPr lang="en-US"/>
            </a:p>
          </p:txBody>
        </p:sp>
        <p:sp>
          <p:nvSpPr>
            <p:cNvPr id="52237" name="Line 23"/>
            <p:cNvSpPr>
              <a:spLocks noChangeShapeType="1"/>
            </p:cNvSpPr>
            <p:nvPr/>
          </p:nvSpPr>
          <p:spPr bwMode="auto">
            <a:xfrm>
              <a:off x="1795463" y="4981575"/>
              <a:ext cx="52387" cy="53975"/>
            </a:xfrm>
            <a:prstGeom prst="line">
              <a:avLst/>
            </a:prstGeom>
            <a:noFill/>
            <a:ln w="28575">
              <a:solidFill>
                <a:srgbClr val="FF0000"/>
              </a:solidFill>
              <a:round/>
              <a:headEnd/>
              <a:tailEnd/>
            </a:ln>
          </p:spPr>
          <p:txBody>
            <a:bodyPr/>
            <a:lstStyle/>
            <a:p>
              <a:endParaRPr lang="en-US"/>
            </a:p>
          </p:txBody>
        </p:sp>
        <p:sp>
          <p:nvSpPr>
            <p:cNvPr id="52238" name="Line 24"/>
            <p:cNvSpPr>
              <a:spLocks noChangeShapeType="1"/>
            </p:cNvSpPr>
            <p:nvPr/>
          </p:nvSpPr>
          <p:spPr bwMode="auto">
            <a:xfrm flipH="1">
              <a:off x="1792288" y="4981575"/>
              <a:ext cx="52387" cy="53975"/>
            </a:xfrm>
            <a:prstGeom prst="line">
              <a:avLst/>
            </a:prstGeom>
            <a:noFill/>
            <a:ln w="28575">
              <a:solidFill>
                <a:srgbClr val="FF0000"/>
              </a:solidFill>
              <a:round/>
              <a:headEnd/>
              <a:tailEnd/>
            </a:ln>
          </p:spPr>
          <p:txBody>
            <a:bodyPr/>
            <a:lstStyle/>
            <a:p>
              <a:endParaRPr lang="en-US"/>
            </a:p>
          </p:txBody>
        </p:sp>
        <p:sp>
          <p:nvSpPr>
            <p:cNvPr id="52239" name="Line 25"/>
            <p:cNvSpPr>
              <a:spLocks noChangeShapeType="1"/>
            </p:cNvSpPr>
            <p:nvPr/>
          </p:nvSpPr>
          <p:spPr bwMode="auto">
            <a:xfrm>
              <a:off x="1822450" y="4522788"/>
              <a:ext cx="53975" cy="55562"/>
            </a:xfrm>
            <a:prstGeom prst="line">
              <a:avLst/>
            </a:prstGeom>
            <a:noFill/>
            <a:ln w="28575">
              <a:solidFill>
                <a:srgbClr val="FF0000"/>
              </a:solidFill>
              <a:round/>
              <a:headEnd/>
              <a:tailEnd/>
            </a:ln>
          </p:spPr>
          <p:txBody>
            <a:bodyPr/>
            <a:lstStyle/>
            <a:p>
              <a:endParaRPr lang="en-US"/>
            </a:p>
          </p:txBody>
        </p:sp>
        <p:sp>
          <p:nvSpPr>
            <p:cNvPr id="52240" name="Line 26"/>
            <p:cNvSpPr>
              <a:spLocks noChangeShapeType="1"/>
            </p:cNvSpPr>
            <p:nvPr/>
          </p:nvSpPr>
          <p:spPr bwMode="auto">
            <a:xfrm flipH="1">
              <a:off x="1819275" y="4522788"/>
              <a:ext cx="55563" cy="55562"/>
            </a:xfrm>
            <a:prstGeom prst="line">
              <a:avLst/>
            </a:prstGeom>
            <a:noFill/>
            <a:ln w="28575">
              <a:solidFill>
                <a:srgbClr val="FF0000"/>
              </a:solidFill>
              <a:round/>
              <a:headEnd/>
              <a:tailEnd/>
            </a:ln>
          </p:spPr>
          <p:txBody>
            <a:bodyPr/>
            <a:lstStyle/>
            <a:p>
              <a:endParaRPr lang="en-US"/>
            </a:p>
          </p:txBody>
        </p:sp>
        <p:sp>
          <p:nvSpPr>
            <p:cNvPr id="52241" name="Line 27"/>
            <p:cNvSpPr>
              <a:spLocks noChangeShapeType="1"/>
            </p:cNvSpPr>
            <p:nvPr/>
          </p:nvSpPr>
          <p:spPr bwMode="auto">
            <a:xfrm>
              <a:off x="1847850" y="4270375"/>
              <a:ext cx="53975" cy="53975"/>
            </a:xfrm>
            <a:prstGeom prst="line">
              <a:avLst/>
            </a:prstGeom>
            <a:noFill/>
            <a:ln w="28575">
              <a:solidFill>
                <a:srgbClr val="FF0000"/>
              </a:solidFill>
              <a:round/>
              <a:headEnd/>
              <a:tailEnd/>
            </a:ln>
          </p:spPr>
          <p:txBody>
            <a:bodyPr/>
            <a:lstStyle/>
            <a:p>
              <a:endParaRPr lang="en-US"/>
            </a:p>
          </p:txBody>
        </p:sp>
        <p:sp>
          <p:nvSpPr>
            <p:cNvPr id="52242" name="Line 28"/>
            <p:cNvSpPr>
              <a:spLocks noChangeShapeType="1"/>
            </p:cNvSpPr>
            <p:nvPr/>
          </p:nvSpPr>
          <p:spPr bwMode="auto">
            <a:xfrm flipH="1">
              <a:off x="1844675" y="4270375"/>
              <a:ext cx="53975" cy="53975"/>
            </a:xfrm>
            <a:prstGeom prst="line">
              <a:avLst/>
            </a:prstGeom>
            <a:noFill/>
            <a:ln w="28575">
              <a:solidFill>
                <a:srgbClr val="FF0000"/>
              </a:solidFill>
              <a:round/>
              <a:headEnd/>
              <a:tailEnd/>
            </a:ln>
          </p:spPr>
          <p:txBody>
            <a:bodyPr/>
            <a:lstStyle/>
            <a:p>
              <a:endParaRPr lang="en-US"/>
            </a:p>
          </p:txBody>
        </p:sp>
        <p:sp>
          <p:nvSpPr>
            <p:cNvPr id="52243" name="Line 29"/>
            <p:cNvSpPr>
              <a:spLocks noChangeShapeType="1"/>
            </p:cNvSpPr>
            <p:nvPr/>
          </p:nvSpPr>
          <p:spPr bwMode="auto">
            <a:xfrm>
              <a:off x="1477963" y="4000500"/>
              <a:ext cx="52387" cy="53975"/>
            </a:xfrm>
            <a:prstGeom prst="line">
              <a:avLst/>
            </a:prstGeom>
            <a:noFill/>
            <a:ln w="28575">
              <a:solidFill>
                <a:srgbClr val="FF0000"/>
              </a:solidFill>
              <a:round/>
              <a:headEnd/>
              <a:tailEnd/>
            </a:ln>
          </p:spPr>
          <p:txBody>
            <a:bodyPr/>
            <a:lstStyle/>
            <a:p>
              <a:endParaRPr lang="en-US"/>
            </a:p>
          </p:txBody>
        </p:sp>
        <p:sp>
          <p:nvSpPr>
            <p:cNvPr id="52244" name="Line 30"/>
            <p:cNvSpPr>
              <a:spLocks noChangeShapeType="1"/>
            </p:cNvSpPr>
            <p:nvPr/>
          </p:nvSpPr>
          <p:spPr bwMode="auto">
            <a:xfrm flipH="1">
              <a:off x="1474788" y="4000500"/>
              <a:ext cx="53975" cy="53975"/>
            </a:xfrm>
            <a:prstGeom prst="line">
              <a:avLst/>
            </a:prstGeom>
            <a:noFill/>
            <a:ln w="28575">
              <a:solidFill>
                <a:srgbClr val="FF0000"/>
              </a:solidFill>
              <a:round/>
              <a:headEnd/>
              <a:tailEnd/>
            </a:ln>
          </p:spPr>
          <p:txBody>
            <a:bodyPr/>
            <a:lstStyle/>
            <a:p>
              <a:endParaRPr lang="en-US"/>
            </a:p>
          </p:txBody>
        </p:sp>
        <p:sp>
          <p:nvSpPr>
            <p:cNvPr id="52245" name="Line 31"/>
            <p:cNvSpPr>
              <a:spLocks noChangeShapeType="1"/>
            </p:cNvSpPr>
            <p:nvPr/>
          </p:nvSpPr>
          <p:spPr bwMode="auto">
            <a:xfrm>
              <a:off x="946150" y="3954463"/>
              <a:ext cx="55563" cy="53975"/>
            </a:xfrm>
            <a:prstGeom prst="line">
              <a:avLst/>
            </a:prstGeom>
            <a:noFill/>
            <a:ln w="28575">
              <a:solidFill>
                <a:srgbClr val="FF0000"/>
              </a:solidFill>
              <a:round/>
              <a:headEnd/>
              <a:tailEnd/>
            </a:ln>
          </p:spPr>
          <p:txBody>
            <a:bodyPr/>
            <a:lstStyle/>
            <a:p>
              <a:endParaRPr lang="en-US"/>
            </a:p>
          </p:txBody>
        </p:sp>
        <p:sp>
          <p:nvSpPr>
            <p:cNvPr id="52246" name="Line 32"/>
            <p:cNvSpPr>
              <a:spLocks noChangeShapeType="1"/>
            </p:cNvSpPr>
            <p:nvPr/>
          </p:nvSpPr>
          <p:spPr bwMode="auto">
            <a:xfrm flipH="1">
              <a:off x="946150" y="3954463"/>
              <a:ext cx="50800" cy="53975"/>
            </a:xfrm>
            <a:prstGeom prst="line">
              <a:avLst/>
            </a:prstGeom>
            <a:noFill/>
            <a:ln w="28575">
              <a:solidFill>
                <a:srgbClr val="FF0000"/>
              </a:solidFill>
              <a:round/>
              <a:headEnd/>
              <a:tailEnd/>
            </a:ln>
          </p:spPr>
          <p:txBody>
            <a:bodyPr/>
            <a:lstStyle/>
            <a:p>
              <a:endParaRPr lang="en-US"/>
            </a:p>
          </p:txBody>
        </p:sp>
        <p:sp>
          <p:nvSpPr>
            <p:cNvPr id="52247" name="Line 33"/>
            <p:cNvSpPr>
              <a:spLocks noChangeShapeType="1"/>
            </p:cNvSpPr>
            <p:nvPr/>
          </p:nvSpPr>
          <p:spPr bwMode="auto">
            <a:xfrm>
              <a:off x="649288" y="4214813"/>
              <a:ext cx="53975" cy="55562"/>
            </a:xfrm>
            <a:prstGeom prst="line">
              <a:avLst/>
            </a:prstGeom>
            <a:noFill/>
            <a:ln w="28575">
              <a:solidFill>
                <a:srgbClr val="FF0000"/>
              </a:solidFill>
              <a:round/>
              <a:headEnd/>
              <a:tailEnd/>
            </a:ln>
          </p:spPr>
          <p:txBody>
            <a:bodyPr/>
            <a:lstStyle/>
            <a:p>
              <a:endParaRPr lang="en-US"/>
            </a:p>
          </p:txBody>
        </p:sp>
        <p:sp>
          <p:nvSpPr>
            <p:cNvPr id="52248" name="Line 34"/>
            <p:cNvSpPr>
              <a:spLocks noChangeShapeType="1"/>
            </p:cNvSpPr>
            <p:nvPr/>
          </p:nvSpPr>
          <p:spPr bwMode="auto">
            <a:xfrm flipH="1">
              <a:off x="646113" y="4214813"/>
              <a:ext cx="53975" cy="55562"/>
            </a:xfrm>
            <a:prstGeom prst="line">
              <a:avLst/>
            </a:prstGeom>
            <a:noFill/>
            <a:ln w="28575">
              <a:solidFill>
                <a:srgbClr val="FF0000"/>
              </a:solidFill>
              <a:round/>
              <a:headEnd/>
              <a:tailEnd/>
            </a:ln>
          </p:spPr>
          <p:txBody>
            <a:bodyPr/>
            <a:lstStyle/>
            <a:p>
              <a:endParaRPr lang="en-US"/>
            </a:p>
          </p:txBody>
        </p:sp>
        <p:grpSp>
          <p:nvGrpSpPr>
            <p:cNvPr id="4" name="Group 48"/>
            <p:cNvGrpSpPr>
              <a:grpSpLocks/>
            </p:cNvGrpSpPr>
            <p:nvPr/>
          </p:nvGrpSpPr>
          <p:grpSpPr bwMode="auto">
            <a:xfrm>
              <a:off x="304800" y="3886200"/>
              <a:ext cx="1573213" cy="1406525"/>
              <a:chOff x="297" y="1367"/>
              <a:chExt cx="1671" cy="1551"/>
            </a:xfrm>
          </p:grpSpPr>
          <p:sp>
            <p:nvSpPr>
              <p:cNvPr id="52287" name="Freeform 49"/>
              <p:cNvSpPr>
                <a:spLocks/>
              </p:cNvSpPr>
              <p:nvPr/>
            </p:nvSpPr>
            <p:spPr bwMode="auto">
              <a:xfrm>
                <a:off x="637" y="1367"/>
                <a:ext cx="420" cy="365"/>
              </a:xfrm>
              <a:custGeom>
                <a:avLst/>
                <a:gdLst>
                  <a:gd name="T0" fmla="*/ 8491001 w 126"/>
                  <a:gd name="T1" fmla="*/ 24734882 h 120"/>
                  <a:gd name="T2" fmla="*/ 10164554 w 126"/>
                  <a:gd name="T3" fmla="*/ 8066957 h 120"/>
                  <a:gd name="T4" fmla="*/ 71134569 w 126"/>
                  <a:gd name="T5" fmla="*/ 0 h 120"/>
                  <a:gd name="T6" fmla="*/ 0 60000 65536"/>
                  <a:gd name="T7" fmla="*/ 0 60000 65536"/>
                  <a:gd name="T8" fmla="*/ 0 60000 65536"/>
                  <a:gd name="T9" fmla="*/ 0 w 126"/>
                  <a:gd name="T10" fmla="*/ 0 h 120"/>
                  <a:gd name="T11" fmla="*/ 126 w 126"/>
                  <a:gd name="T12" fmla="*/ 120 h 120"/>
                </a:gdLst>
                <a:ahLst/>
                <a:cxnLst>
                  <a:cxn ang="T6">
                    <a:pos x="T0" y="T1"/>
                  </a:cxn>
                  <a:cxn ang="T7">
                    <a:pos x="T2" y="T3"/>
                  </a:cxn>
                  <a:cxn ang="T8">
                    <a:pos x="T4" y="T5"/>
                  </a:cxn>
                </a:cxnLst>
                <a:rect l="T9" t="T10" r="T11" b="T12"/>
                <a:pathLst>
                  <a:path w="126" h="120">
                    <a:moveTo>
                      <a:pt x="15" y="120"/>
                    </a:moveTo>
                    <a:cubicBezTo>
                      <a:pt x="7" y="89"/>
                      <a:pt x="0" y="59"/>
                      <a:pt x="18" y="39"/>
                    </a:cubicBezTo>
                    <a:cubicBezTo>
                      <a:pt x="36" y="19"/>
                      <a:pt x="81" y="9"/>
                      <a:pt x="126" y="0"/>
                    </a:cubicBezTo>
                  </a:path>
                </a:pathLst>
              </a:custGeom>
              <a:noFill/>
              <a:ln w="28575">
                <a:solidFill>
                  <a:schemeClr val="tx1"/>
                </a:solidFill>
                <a:round/>
                <a:headEnd/>
                <a:tailEnd/>
              </a:ln>
            </p:spPr>
            <p:txBody>
              <a:bodyPr/>
              <a:lstStyle/>
              <a:p>
                <a:endParaRPr lang="en-US"/>
              </a:p>
            </p:txBody>
          </p:sp>
          <p:sp>
            <p:nvSpPr>
              <p:cNvPr id="52288" name="Freeform 50"/>
              <p:cNvSpPr>
                <a:spLocks/>
              </p:cNvSpPr>
              <p:nvPr/>
            </p:nvSpPr>
            <p:spPr bwMode="auto">
              <a:xfrm>
                <a:off x="927" y="1391"/>
                <a:ext cx="661" cy="95"/>
              </a:xfrm>
              <a:custGeom>
                <a:avLst/>
                <a:gdLst>
                  <a:gd name="T0" fmla="*/ 0 w 198"/>
                  <a:gd name="T1" fmla="*/ 6939322 h 31"/>
                  <a:gd name="T2" fmla="*/ 63808807 w 198"/>
                  <a:gd name="T3" fmla="*/ 218638 h 31"/>
                  <a:gd name="T4" fmla="*/ 113667021 w 198"/>
                  <a:gd name="T5" fmla="*/ 6292331 h 31"/>
                  <a:gd name="T6" fmla="*/ 0 60000 65536"/>
                  <a:gd name="T7" fmla="*/ 0 60000 65536"/>
                  <a:gd name="T8" fmla="*/ 0 60000 65536"/>
                  <a:gd name="T9" fmla="*/ 0 w 198"/>
                  <a:gd name="T10" fmla="*/ 0 h 31"/>
                  <a:gd name="T11" fmla="*/ 198 w 198"/>
                  <a:gd name="T12" fmla="*/ 31 h 31"/>
                </a:gdLst>
                <a:ahLst/>
                <a:cxnLst>
                  <a:cxn ang="T6">
                    <a:pos x="T0" y="T1"/>
                  </a:cxn>
                  <a:cxn ang="T7">
                    <a:pos x="T2" y="T3"/>
                  </a:cxn>
                  <a:cxn ang="T8">
                    <a:pos x="T4" y="T5"/>
                  </a:cxn>
                </a:cxnLst>
                <a:rect l="T9" t="T10" r="T11" b="T12"/>
                <a:pathLst>
                  <a:path w="198" h="31">
                    <a:moveTo>
                      <a:pt x="0" y="31"/>
                    </a:moveTo>
                    <a:cubicBezTo>
                      <a:pt x="39" y="16"/>
                      <a:pt x="78" y="2"/>
                      <a:pt x="111" y="1"/>
                    </a:cubicBezTo>
                    <a:cubicBezTo>
                      <a:pt x="144" y="0"/>
                      <a:pt x="171" y="14"/>
                      <a:pt x="198" y="28"/>
                    </a:cubicBezTo>
                  </a:path>
                </a:pathLst>
              </a:custGeom>
              <a:noFill/>
              <a:ln w="28575">
                <a:solidFill>
                  <a:schemeClr val="tx1"/>
                </a:solidFill>
                <a:round/>
                <a:headEnd/>
                <a:tailEnd/>
              </a:ln>
            </p:spPr>
            <p:txBody>
              <a:bodyPr/>
              <a:lstStyle/>
              <a:p>
                <a:endParaRPr lang="en-US"/>
              </a:p>
            </p:txBody>
          </p:sp>
          <p:sp>
            <p:nvSpPr>
              <p:cNvPr id="52289" name="Freeform 51"/>
              <p:cNvSpPr>
                <a:spLocks/>
              </p:cNvSpPr>
              <p:nvPr/>
            </p:nvSpPr>
            <p:spPr bwMode="auto">
              <a:xfrm>
                <a:off x="1448" y="1504"/>
                <a:ext cx="510" cy="310"/>
              </a:xfrm>
              <a:custGeom>
                <a:avLst/>
                <a:gdLst>
                  <a:gd name="T0" fmla="*/ 0 w 153"/>
                  <a:gd name="T1" fmla="*/ 0 h 102"/>
                  <a:gd name="T2" fmla="*/ 69455466 w 153"/>
                  <a:gd name="T3" fmla="*/ 10416687 h 102"/>
                  <a:gd name="T4" fmla="*/ 86374392 w 153"/>
                  <a:gd name="T5" fmla="*/ 20839950 h 102"/>
                  <a:gd name="T6" fmla="*/ 0 60000 65536"/>
                  <a:gd name="T7" fmla="*/ 0 60000 65536"/>
                  <a:gd name="T8" fmla="*/ 0 60000 65536"/>
                  <a:gd name="T9" fmla="*/ 0 w 153"/>
                  <a:gd name="T10" fmla="*/ 0 h 102"/>
                  <a:gd name="T11" fmla="*/ 153 w 153"/>
                  <a:gd name="T12" fmla="*/ 102 h 102"/>
                </a:gdLst>
                <a:ahLst/>
                <a:cxnLst>
                  <a:cxn ang="T6">
                    <a:pos x="T0" y="T1"/>
                  </a:cxn>
                  <a:cxn ang="T7">
                    <a:pos x="T2" y="T3"/>
                  </a:cxn>
                  <a:cxn ang="T8">
                    <a:pos x="T4" y="T5"/>
                  </a:cxn>
                </a:cxnLst>
                <a:rect l="T9" t="T10" r="T11" b="T12"/>
                <a:pathLst>
                  <a:path w="153" h="102">
                    <a:moveTo>
                      <a:pt x="0" y="0"/>
                    </a:moveTo>
                    <a:cubicBezTo>
                      <a:pt x="48" y="17"/>
                      <a:pt x="97" y="34"/>
                      <a:pt x="123" y="51"/>
                    </a:cubicBezTo>
                    <a:cubicBezTo>
                      <a:pt x="149" y="68"/>
                      <a:pt x="151" y="85"/>
                      <a:pt x="153" y="102"/>
                    </a:cubicBezTo>
                  </a:path>
                </a:pathLst>
              </a:custGeom>
              <a:noFill/>
              <a:ln w="28575">
                <a:solidFill>
                  <a:schemeClr val="tx1"/>
                </a:solidFill>
                <a:round/>
                <a:headEnd/>
                <a:tailEnd/>
              </a:ln>
            </p:spPr>
            <p:txBody>
              <a:bodyPr/>
              <a:lstStyle/>
              <a:p>
                <a:endParaRPr lang="en-US"/>
              </a:p>
            </p:txBody>
          </p:sp>
          <p:sp>
            <p:nvSpPr>
              <p:cNvPr id="52290" name="Freeform 52"/>
              <p:cNvSpPr>
                <a:spLocks/>
              </p:cNvSpPr>
              <p:nvPr/>
            </p:nvSpPr>
            <p:spPr bwMode="auto">
              <a:xfrm>
                <a:off x="1838" y="1723"/>
                <a:ext cx="130" cy="383"/>
              </a:xfrm>
              <a:custGeom>
                <a:avLst/>
                <a:gdLst>
                  <a:gd name="T0" fmla="*/ 0 w 39"/>
                  <a:gd name="T1" fmla="*/ 0 h 126"/>
                  <a:gd name="T2" fmla="*/ 21992958 w 39"/>
                  <a:gd name="T3" fmla="*/ 25785171 h 126"/>
                  <a:gd name="T4" fmla="*/ 0 60000 65536"/>
                  <a:gd name="T5" fmla="*/ 0 60000 65536"/>
                  <a:gd name="T6" fmla="*/ 0 w 39"/>
                  <a:gd name="T7" fmla="*/ 0 h 126"/>
                  <a:gd name="T8" fmla="*/ 39 w 39"/>
                  <a:gd name="T9" fmla="*/ 126 h 126"/>
                </a:gdLst>
                <a:ahLst/>
                <a:cxnLst>
                  <a:cxn ang="T4">
                    <a:pos x="T0" y="T1"/>
                  </a:cxn>
                  <a:cxn ang="T5">
                    <a:pos x="T2" y="T3"/>
                  </a:cxn>
                </a:cxnLst>
                <a:rect l="T6" t="T7" r="T8" b="T9"/>
                <a:pathLst>
                  <a:path w="39" h="126">
                    <a:moveTo>
                      <a:pt x="0" y="0"/>
                    </a:moveTo>
                    <a:cubicBezTo>
                      <a:pt x="0" y="0"/>
                      <a:pt x="19" y="63"/>
                      <a:pt x="39" y="126"/>
                    </a:cubicBezTo>
                  </a:path>
                </a:pathLst>
              </a:custGeom>
              <a:noFill/>
              <a:ln w="28575">
                <a:solidFill>
                  <a:schemeClr val="tx1"/>
                </a:solidFill>
                <a:round/>
                <a:headEnd/>
                <a:tailEnd/>
              </a:ln>
            </p:spPr>
            <p:txBody>
              <a:bodyPr/>
              <a:lstStyle/>
              <a:p>
                <a:endParaRPr lang="en-US"/>
              </a:p>
            </p:txBody>
          </p:sp>
          <p:sp>
            <p:nvSpPr>
              <p:cNvPr id="52291" name="Freeform 53"/>
              <p:cNvSpPr>
                <a:spLocks/>
              </p:cNvSpPr>
              <p:nvPr/>
            </p:nvSpPr>
            <p:spPr bwMode="auto">
              <a:xfrm>
                <a:off x="1828" y="2033"/>
                <a:ext cx="127" cy="593"/>
              </a:xfrm>
              <a:custGeom>
                <a:avLst/>
                <a:gdLst>
                  <a:gd name="T0" fmla="*/ 0 w 38"/>
                  <a:gd name="T1" fmla="*/ 0 h 195"/>
                  <a:gd name="T2" fmla="*/ 20855738 w 38"/>
                  <a:gd name="T3" fmla="*/ 23464297 h 195"/>
                  <a:gd name="T4" fmla="*/ 8685764 w 38"/>
                  <a:gd name="T5" fmla="*/ 40103197 h 195"/>
                  <a:gd name="T6" fmla="*/ 0 60000 65536"/>
                  <a:gd name="T7" fmla="*/ 0 60000 65536"/>
                  <a:gd name="T8" fmla="*/ 0 60000 65536"/>
                  <a:gd name="T9" fmla="*/ 0 w 38"/>
                  <a:gd name="T10" fmla="*/ 0 h 195"/>
                  <a:gd name="T11" fmla="*/ 38 w 38"/>
                  <a:gd name="T12" fmla="*/ 195 h 195"/>
                </a:gdLst>
                <a:ahLst/>
                <a:cxnLst>
                  <a:cxn ang="T6">
                    <a:pos x="T0" y="T1"/>
                  </a:cxn>
                  <a:cxn ang="T7">
                    <a:pos x="T2" y="T3"/>
                  </a:cxn>
                  <a:cxn ang="T8">
                    <a:pos x="T4" y="T5"/>
                  </a:cxn>
                </a:cxnLst>
                <a:rect l="T9" t="T10" r="T11" b="T12"/>
                <a:pathLst>
                  <a:path w="38" h="195">
                    <a:moveTo>
                      <a:pt x="0" y="0"/>
                    </a:moveTo>
                    <a:cubicBezTo>
                      <a:pt x="17" y="41"/>
                      <a:pt x="34" y="82"/>
                      <a:pt x="36" y="114"/>
                    </a:cubicBezTo>
                    <a:cubicBezTo>
                      <a:pt x="38" y="146"/>
                      <a:pt x="26" y="170"/>
                      <a:pt x="15" y="195"/>
                    </a:cubicBezTo>
                  </a:path>
                </a:pathLst>
              </a:custGeom>
              <a:noFill/>
              <a:ln w="28575">
                <a:solidFill>
                  <a:schemeClr val="tx1"/>
                </a:solidFill>
                <a:round/>
                <a:headEnd/>
                <a:tailEnd/>
              </a:ln>
            </p:spPr>
            <p:txBody>
              <a:bodyPr/>
              <a:lstStyle/>
              <a:p>
                <a:endParaRPr lang="en-US"/>
              </a:p>
            </p:txBody>
          </p:sp>
          <p:sp>
            <p:nvSpPr>
              <p:cNvPr id="52292" name="Freeform 54"/>
              <p:cNvSpPr>
                <a:spLocks/>
              </p:cNvSpPr>
              <p:nvPr/>
            </p:nvSpPr>
            <p:spPr bwMode="auto">
              <a:xfrm>
                <a:off x="1288" y="2498"/>
                <a:ext cx="530" cy="341"/>
              </a:xfrm>
              <a:custGeom>
                <a:avLst/>
                <a:gdLst>
                  <a:gd name="T0" fmla="*/ 89770659 w 159"/>
                  <a:gd name="T1" fmla="*/ 0 h 112"/>
                  <a:gd name="T2" fmla="*/ 60964163 w 159"/>
                  <a:gd name="T3" fmla="*/ 19988824 h 112"/>
                  <a:gd name="T4" fmla="*/ 0 w 159"/>
                  <a:gd name="T5" fmla="*/ 19988824 h 112"/>
                  <a:gd name="T6" fmla="*/ 0 60000 65536"/>
                  <a:gd name="T7" fmla="*/ 0 60000 65536"/>
                  <a:gd name="T8" fmla="*/ 0 60000 65536"/>
                  <a:gd name="T9" fmla="*/ 0 w 159"/>
                  <a:gd name="T10" fmla="*/ 0 h 112"/>
                  <a:gd name="T11" fmla="*/ 159 w 159"/>
                  <a:gd name="T12" fmla="*/ 112 h 112"/>
                </a:gdLst>
                <a:ahLst/>
                <a:cxnLst>
                  <a:cxn ang="T6">
                    <a:pos x="T0" y="T1"/>
                  </a:cxn>
                  <a:cxn ang="T7">
                    <a:pos x="T2" y="T3"/>
                  </a:cxn>
                  <a:cxn ang="T8">
                    <a:pos x="T4" y="T5"/>
                  </a:cxn>
                </a:cxnLst>
                <a:rect l="T9" t="T10" r="T11" b="T12"/>
                <a:pathLst>
                  <a:path w="159" h="112">
                    <a:moveTo>
                      <a:pt x="159" y="0"/>
                    </a:moveTo>
                    <a:cubicBezTo>
                      <a:pt x="146" y="40"/>
                      <a:pt x="134" y="80"/>
                      <a:pt x="108" y="96"/>
                    </a:cubicBezTo>
                    <a:cubicBezTo>
                      <a:pt x="82" y="112"/>
                      <a:pt x="41" y="104"/>
                      <a:pt x="0" y="96"/>
                    </a:cubicBezTo>
                  </a:path>
                </a:pathLst>
              </a:custGeom>
              <a:noFill/>
              <a:ln w="28575">
                <a:solidFill>
                  <a:schemeClr val="tx1"/>
                </a:solidFill>
                <a:round/>
                <a:headEnd/>
                <a:tailEnd/>
              </a:ln>
            </p:spPr>
            <p:txBody>
              <a:bodyPr/>
              <a:lstStyle/>
              <a:p>
                <a:endParaRPr lang="en-US"/>
              </a:p>
            </p:txBody>
          </p:sp>
          <p:sp>
            <p:nvSpPr>
              <p:cNvPr id="52293" name="Freeform 55"/>
              <p:cNvSpPr>
                <a:spLocks/>
              </p:cNvSpPr>
              <p:nvPr/>
            </p:nvSpPr>
            <p:spPr bwMode="auto">
              <a:xfrm>
                <a:off x="847" y="2736"/>
                <a:ext cx="511" cy="182"/>
              </a:xfrm>
              <a:custGeom>
                <a:avLst/>
                <a:gdLst>
                  <a:gd name="T0" fmla="*/ 88266003 w 153"/>
                  <a:gd name="T1" fmla="*/ 11998332 h 60"/>
                  <a:gd name="T2" fmla="*/ 38007871 w 153"/>
                  <a:gd name="T3" fmla="*/ 6587776 h 60"/>
                  <a:gd name="T4" fmla="*/ 0 w 153"/>
                  <a:gd name="T5" fmla="*/ 0 h 60"/>
                  <a:gd name="T6" fmla="*/ 0 60000 65536"/>
                  <a:gd name="T7" fmla="*/ 0 60000 65536"/>
                  <a:gd name="T8" fmla="*/ 0 60000 65536"/>
                  <a:gd name="T9" fmla="*/ 0 w 153"/>
                  <a:gd name="T10" fmla="*/ 0 h 60"/>
                  <a:gd name="T11" fmla="*/ 153 w 153"/>
                  <a:gd name="T12" fmla="*/ 60 h 60"/>
                </a:gdLst>
                <a:ahLst/>
                <a:cxnLst>
                  <a:cxn ang="T6">
                    <a:pos x="T0" y="T1"/>
                  </a:cxn>
                  <a:cxn ang="T7">
                    <a:pos x="T2" y="T3"/>
                  </a:cxn>
                  <a:cxn ang="T8">
                    <a:pos x="T4" y="T5"/>
                  </a:cxn>
                </a:cxnLst>
                <a:rect l="T9" t="T10" r="T11" b="T12"/>
                <a:pathLst>
                  <a:path w="153" h="60">
                    <a:moveTo>
                      <a:pt x="153" y="60"/>
                    </a:moveTo>
                    <a:cubicBezTo>
                      <a:pt x="122" y="51"/>
                      <a:pt x="91" y="43"/>
                      <a:pt x="66" y="33"/>
                    </a:cubicBezTo>
                    <a:cubicBezTo>
                      <a:pt x="41" y="23"/>
                      <a:pt x="20" y="11"/>
                      <a:pt x="0" y="0"/>
                    </a:cubicBezTo>
                  </a:path>
                </a:pathLst>
              </a:custGeom>
              <a:noFill/>
              <a:ln w="28575">
                <a:solidFill>
                  <a:schemeClr val="tx1"/>
                </a:solidFill>
                <a:round/>
                <a:headEnd/>
                <a:tailEnd/>
              </a:ln>
            </p:spPr>
            <p:txBody>
              <a:bodyPr/>
              <a:lstStyle/>
              <a:p>
                <a:endParaRPr lang="en-US"/>
              </a:p>
            </p:txBody>
          </p:sp>
          <p:sp>
            <p:nvSpPr>
              <p:cNvPr id="52294" name="Freeform 56"/>
              <p:cNvSpPr>
                <a:spLocks/>
              </p:cNvSpPr>
              <p:nvPr/>
            </p:nvSpPr>
            <p:spPr bwMode="auto">
              <a:xfrm>
                <a:off x="477" y="2434"/>
                <a:ext cx="420" cy="457"/>
              </a:xfrm>
              <a:custGeom>
                <a:avLst/>
                <a:gdLst>
                  <a:gd name="T0" fmla="*/ 71134569 w 126"/>
                  <a:gd name="T1" fmla="*/ 31482595 h 150"/>
                  <a:gd name="T2" fmla="*/ 20315668 w 126"/>
                  <a:gd name="T3" fmla="*/ 20133505 h 150"/>
                  <a:gd name="T4" fmla="*/ 0 w 126"/>
                  <a:gd name="T5" fmla="*/ 0 h 150"/>
                  <a:gd name="T6" fmla="*/ 0 60000 65536"/>
                  <a:gd name="T7" fmla="*/ 0 60000 65536"/>
                  <a:gd name="T8" fmla="*/ 0 60000 65536"/>
                  <a:gd name="T9" fmla="*/ 0 w 126"/>
                  <a:gd name="T10" fmla="*/ 0 h 150"/>
                  <a:gd name="T11" fmla="*/ 126 w 126"/>
                  <a:gd name="T12" fmla="*/ 150 h 150"/>
                </a:gdLst>
                <a:ahLst/>
                <a:cxnLst>
                  <a:cxn ang="T6">
                    <a:pos x="T0" y="T1"/>
                  </a:cxn>
                  <a:cxn ang="T7">
                    <a:pos x="T2" y="T3"/>
                  </a:cxn>
                  <a:cxn ang="T8">
                    <a:pos x="T4" y="T5"/>
                  </a:cxn>
                </a:cxnLst>
                <a:rect l="T9" t="T10" r="T11" b="T12"/>
                <a:pathLst>
                  <a:path w="126" h="150">
                    <a:moveTo>
                      <a:pt x="126" y="150"/>
                    </a:moveTo>
                    <a:cubicBezTo>
                      <a:pt x="91" y="135"/>
                      <a:pt x="57" y="121"/>
                      <a:pt x="36" y="96"/>
                    </a:cubicBezTo>
                    <a:cubicBezTo>
                      <a:pt x="15" y="71"/>
                      <a:pt x="7" y="35"/>
                      <a:pt x="0" y="0"/>
                    </a:cubicBezTo>
                  </a:path>
                </a:pathLst>
              </a:custGeom>
              <a:noFill/>
              <a:ln w="28575">
                <a:solidFill>
                  <a:schemeClr val="tx1"/>
                </a:solidFill>
                <a:round/>
                <a:headEnd/>
                <a:tailEnd/>
              </a:ln>
            </p:spPr>
            <p:txBody>
              <a:bodyPr/>
              <a:lstStyle/>
              <a:p>
                <a:endParaRPr lang="en-US"/>
              </a:p>
            </p:txBody>
          </p:sp>
          <p:sp>
            <p:nvSpPr>
              <p:cNvPr id="52295" name="Freeform 57"/>
              <p:cNvSpPr>
                <a:spLocks/>
              </p:cNvSpPr>
              <p:nvPr/>
            </p:nvSpPr>
            <p:spPr bwMode="auto">
              <a:xfrm>
                <a:off x="350" y="2070"/>
                <a:ext cx="107" cy="529"/>
              </a:xfrm>
              <a:custGeom>
                <a:avLst/>
                <a:gdLst>
                  <a:gd name="T0" fmla="*/ 13421776 w 32"/>
                  <a:gd name="T1" fmla="*/ 35684588 h 174"/>
                  <a:gd name="T2" fmla="*/ 1200446 w 32"/>
                  <a:gd name="T3" fmla="*/ 14159252 h 174"/>
                  <a:gd name="T4" fmla="*/ 18703464 w 32"/>
                  <a:gd name="T5" fmla="*/ 0 h 174"/>
                  <a:gd name="T6" fmla="*/ 0 60000 65536"/>
                  <a:gd name="T7" fmla="*/ 0 60000 65536"/>
                  <a:gd name="T8" fmla="*/ 0 60000 65536"/>
                  <a:gd name="T9" fmla="*/ 0 w 32"/>
                  <a:gd name="T10" fmla="*/ 0 h 174"/>
                  <a:gd name="T11" fmla="*/ 32 w 32"/>
                  <a:gd name="T12" fmla="*/ 174 h 174"/>
                </a:gdLst>
                <a:ahLst/>
                <a:cxnLst>
                  <a:cxn ang="T6">
                    <a:pos x="T0" y="T1"/>
                  </a:cxn>
                  <a:cxn ang="T7">
                    <a:pos x="T2" y="T3"/>
                  </a:cxn>
                  <a:cxn ang="T8">
                    <a:pos x="T4" y="T5"/>
                  </a:cxn>
                </a:cxnLst>
                <a:rect l="T9" t="T10" r="T11" b="T12"/>
                <a:pathLst>
                  <a:path w="32" h="174">
                    <a:moveTo>
                      <a:pt x="23" y="174"/>
                    </a:moveTo>
                    <a:cubicBezTo>
                      <a:pt x="11" y="136"/>
                      <a:pt x="0" y="98"/>
                      <a:pt x="2" y="69"/>
                    </a:cubicBezTo>
                    <a:cubicBezTo>
                      <a:pt x="4" y="40"/>
                      <a:pt x="18" y="20"/>
                      <a:pt x="32" y="0"/>
                    </a:cubicBezTo>
                  </a:path>
                </a:pathLst>
              </a:custGeom>
              <a:noFill/>
              <a:ln w="28575">
                <a:solidFill>
                  <a:schemeClr val="tx1"/>
                </a:solidFill>
                <a:round/>
                <a:headEnd/>
                <a:tailEnd/>
              </a:ln>
            </p:spPr>
            <p:txBody>
              <a:bodyPr/>
              <a:lstStyle/>
              <a:p>
                <a:endParaRPr lang="en-US"/>
              </a:p>
            </p:txBody>
          </p:sp>
          <p:sp>
            <p:nvSpPr>
              <p:cNvPr id="52296" name="Freeform 58"/>
              <p:cNvSpPr>
                <a:spLocks/>
              </p:cNvSpPr>
              <p:nvPr/>
            </p:nvSpPr>
            <p:spPr bwMode="auto">
              <a:xfrm>
                <a:off x="297" y="1595"/>
                <a:ext cx="344" cy="520"/>
              </a:xfrm>
              <a:custGeom>
                <a:avLst/>
                <a:gdLst>
                  <a:gd name="T0" fmla="*/ 0 w 103"/>
                  <a:gd name="T1" fmla="*/ 35158665 h 171"/>
                  <a:gd name="T2" fmla="*/ 51967457 w 103"/>
                  <a:gd name="T3" fmla="*/ 16036484 h 171"/>
                  <a:gd name="T4" fmla="*/ 46795248 w 103"/>
                  <a:gd name="T5" fmla="*/ 0 h 171"/>
                  <a:gd name="T6" fmla="*/ 0 60000 65536"/>
                  <a:gd name="T7" fmla="*/ 0 60000 65536"/>
                  <a:gd name="T8" fmla="*/ 0 60000 65536"/>
                  <a:gd name="T9" fmla="*/ 0 w 103"/>
                  <a:gd name="T10" fmla="*/ 0 h 171"/>
                  <a:gd name="T11" fmla="*/ 103 w 103"/>
                  <a:gd name="T12" fmla="*/ 171 h 171"/>
                </a:gdLst>
                <a:ahLst/>
                <a:cxnLst>
                  <a:cxn ang="T6">
                    <a:pos x="T0" y="T1"/>
                  </a:cxn>
                  <a:cxn ang="T7">
                    <a:pos x="T2" y="T3"/>
                  </a:cxn>
                  <a:cxn ang="T8">
                    <a:pos x="T4" y="T5"/>
                  </a:cxn>
                </a:cxnLst>
                <a:rect l="T9" t="T10" r="T11" b="T12"/>
                <a:pathLst>
                  <a:path w="103" h="171">
                    <a:moveTo>
                      <a:pt x="0" y="171"/>
                    </a:moveTo>
                    <a:cubicBezTo>
                      <a:pt x="38" y="138"/>
                      <a:pt x="77" y="106"/>
                      <a:pt x="90" y="78"/>
                    </a:cubicBezTo>
                    <a:cubicBezTo>
                      <a:pt x="103" y="50"/>
                      <a:pt x="92" y="25"/>
                      <a:pt x="81" y="0"/>
                    </a:cubicBezTo>
                  </a:path>
                </a:pathLst>
              </a:custGeom>
              <a:noFill/>
              <a:ln w="28575">
                <a:solidFill>
                  <a:schemeClr val="tx1"/>
                </a:solidFill>
                <a:round/>
                <a:headEnd/>
                <a:tailEnd/>
              </a:ln>
            </p:spPr>
            <p:txBody>
              <a:bodyPr/>
              <a:lstStyle/>
              <a:p>
                <a:endParaRPr lang="en-US"/>
              </a:p>
            </p:txBody>
          </p:sp>
        </p:grpSp>
      </p:grpSp>
      <p:sp>
        <p:nvSpPr>
          <p:cNvPr id="52263" name="Text Box 62"/>
          <p:cNvSpPr txBox="1">
            <a:spLocks noChangeArrowheads="1"/>
          </p:cNvSpPr>
          <p:nvPr/>
        </p:nvSpPr>
        <p:spPr bwMode="auto">
          <a:xfrm>
            <a:off x="538678" y="5412072"/>
            <a:ext cx="2974975" cy="641350"/>
          </a:xfrm>
          <a:prstGeom prst="rect">
            <a:avLst/>
          </a:prstGeom>
          <a:noFill/>
          <a:ln w="9525">
            <a:noFill/>
            <a:miter lim="800000"/>
            <a:headEnd/>
            <a:tailEnd/>
          </a:ln>
        </p:spPr>
        <p:txBody>
          <a:bodyPr>
            <a:spAutoFit/>
          </a:bodyPr>
          <a:lstStyle/>
          <a:p>
            <a:pPr algn="ctr"/>
            <a:r>
              <a:rPr lang="en-US" b="1" dirty="0"/>
              <a:t>Completely assembled synthetic genome</a:t>
            </a:r>
          </a:p>
        </p:txBody>
      </p:sp>
      <p:sp>
        <p:nvSpPr>
          <p:cNvPr id="52268" name="Rectangle 71"/>
          <p:cNvSpPr>
            <a:spLocks noChangeArrowheads="1"/>
          </p:cNvSpPr>
          <p:nvPr/>
        </p:nvSpPr>
        <p:spPr bwMode="auto">
          <a:xfrm>
            <a:off x="0" y="-19050"/>
            <a:ext cx="9144000" cy="685800"/>
          </a:xfrm>
          <a:prstGeom prst="rect">
            <a:avLst/>
          </a:prstGeom>
          <a:noFill/>
          <a:ln w="9525">
            <a:noFill/>
            <a:miter lim="800000"/>
            <a:headEnd/>
            <a:tailEnd/>
          </a:ln>
        </p:spPr>
        <p:txBody>
          <a:bodyPr anchor="ctr"/>
          <a:lstStyle/>
          <a:p>
            <a:pPr algn="ctr"/>
            <a:r>
              <a:rPr lang="en-US" sz="2800" b="1" dirty="0" smtClean="0">
                <a:solidFill>
                  <a:srgbClr val="FF0000"/>
                </a:solidFill>
              </a:rPr>
              <a:t>3 Technologies Invented to Produce Synthetic Bacterial Cells</a:t>
            </a:r>
            <a:endParaRPr lang="en-US" sz="2800" b="1" dirty="0">
              <a:solidFill>
                <a:srgbClr val="FF0000"/>
              </a:solidFill>
            </a:endParaRPr>
          </a:p>
        </p:txBody>
      </p:sp>
      <p:sp>
        <p:nvSpPr>
          <p:cNvPr id="52269" name="Text Box 73"/>
          <p:cNvSpPr txBox="1">
            <a:spLocks noChangeArrowheads="1"/>
          </p:cNvSpPr>
          <p:nvPr/>
        </p:nvSpPr>
        <p:spPr bwMode="auto">
          <a:xfrm>
            <a:off x="1447800" y="2095500"/>
            <a:ext cx="3276600" cy="369332"/>
          </a:xfrm>
          <a:prstGeom prst="rect">
            <a:avLst/>
          </a:prstGeom>
          <a:noFill/>
          <a:ln w="9525">
            <a:noFill/>
            <a:miter lim="800000"/>
            <a:headEnd/>
            <a:tailEnd/>
          </a:ln>
        </p:spPr>
        <p:txBody>
          <a:bodyPr>
            <a:spAutoFit/>
          </a:bodyPr>
          <a:lstStyle/>
          <a:p>
            <a:pPr>
              <a:spcBef>
                <a:spcPct val="50000"/>
              </a:spcBef>
            </a:pPr>
            <a:r>
              <a:rPr lang="en-US" b="1" dirty="0"/>
              <a:t>Cassettes (5-7 kb)</a:t>
            </a:r>
          </a:p>
        </p:txBody>
      </p:sp>
      <p:sp>
        <p:nvSpPr>
          <p:cNvPr id="52270" name="Line 45"/>
          <p:cNvSpPr>
            <a:spLocks noChangeShapeType="1"/>
          </p:cNvSpPr>
          <p:nvPr/>
        </p:nvSpPr>
        <p:spPr bwMode="auto">
          <a:xfrm>
            <a:off x="838200" y="1409700"/>
            <a:ext cx="0" cy="228600"/>
          </a:xfrm>
          <a:prstGeom prst="line">
            <a:avLst/>
          </a:prstGeom>
          <a:noFill/>
          <a:ln w="38100">
            <a:solidFill>
              <a:schemeClr val="tx1"/>
            </a:solidFill>
            <a:round/>
            <a:headEnd/>
            <a:tailEnd type="arrow" w="med" len="med"/>
          </a:ln>
        </p:spPr>
        <p:txBody>
          <a:bodyPr/>
          <a:lstStyle/>
          <a:p>
            <a:endParaRPr lang="en-US"/>
          </a:p>
        </p:txBody>
      </p:sp>
      <p:sp>
        <p:nvSpPr>
          <p:cNvPr id="52271" name="Line 45"/>
          <p:cNvSpPr>
            <a:spLocks noChangeShapeType="1"/>
          </p:cNvSpPr>
          <p:nvPr/>
        </p:nvSpPr>
        <p:spPr bwMode="auto">
          <a:xfrm>
            <a:off x="838200" y="1714500"/>
            <a:ext cx="0" cy="228600"/>
          </a:xfrm>
          <a:prstGeom prst="line">
            <a:avLst/>
          </a:prstGeom>
          <a:noFill/>
          <a:ln w="38100">
            <a:solidFill>
              <a:schemeClr val="tx1"/>
            </a:solidFill>
            <a:round/>
            <a:headEnd/>
            <a:tailEnd type="arrow" w="med" len="med"/>
          </a:ln>
        </p:spPr>
        <p:txBody>
          <a:bodyPr/>
          <a:lstStyle/>
          <a:p>
            <a:endParaRPr lang="en-US"/>
          </a:p>
        </p:txBody>
      </p:sp>
      <p:cxnSp>
        <p:nvCxnSpPr>
          <p:cNvPr id="77" name="Straight Arrow Connector 76"/>
          <p:cNvCxnSpPr/>
          <p:nvPr/>
        </p:nvCxnSpPr>
        <p:spPr>
          <a:xfrm flipH="1">
            <a:off x="819562" y="2516188"/>
            <a:ext cx="20227" cy="8592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Text Box 67"/>
          <p:cNvSpPr txBox="1">
            <a:spLocks noChangeArrowheads="1"/>
          </p:cNvSpPr>
          <p:nvPr/>
        </p:nvSpPr>
        <p:spPr bwMode="auto">
          <a:xfrm>
            <a:off x="4953000" y="1219200"/>
            <a:ext cx="1451936" cy="369332"/>
          </a:xfrm>
          <a:prstGeom prst="rect">
            <a:avLst/>
          </a:prstGeom>
          <a:noFill/>
          <a:ln w="9525">
            <a:noFill/>
            <a:miter lim="800000"/>
            <a:headEnd/>
            <a:tailEnd/>
          </a:ln>
        </p:spPr>
        <p:txBody>
          <a:bodyPr wrap="none">
            <a:spAutoFit/>
          </a:bodyPr>
          <a:lstStyle/>
          <a:p>
            <a:r>
              <a:rPr lang="en-US" sz="1800" b="1" dirty="0"/>
              <a:t>Recipient cell</a:t>
            </a:r>
          </a:p>
        </p:txBody>
      </p:sp>
      <p:sp>
        <p:nvSpPr>
          <p:cNvPr id="85" name="Line 68"/>
          <p:cNvSpPr>
            <a:spLocks noChangeShapeType="1"/>
          </p:cNvSpPr>
          <p:nvPr/>
        </p:nvSpPr>
        <p:spPr bwMode="auto">
          <a:xfrm>
            <a:off x="5808885" y="1681449"/>
            <a:ext cx="152400" cy="304800"/>
          </a:xfrm>
          <a:prstGeom prst="line">
            <a:avLst/>
          </a:prstGeom>
          <a:noFill/>
          <a:ln w="38100">
            <a:solidFill>
              <a:schemeClr val="tx1"/>
            </a:solidFill>
            <a:round/>
            <a:headEnd/>
            <a:tailEnd type="arrow" w="med" len="med"/>
          </a:ln>
        </p:spPr>
        <p:txBody>
          <a:bodyPr/>
          <a:lstStyle/>
          <a:p>
            <a:endParaRPr lang="en-US"/>
          </a:p>
        </p:txBody>
      </p:sp>
      <p:sp>
        <p:nvSpPr>
          <p:cNvPr id="87" name="Oval 63"/>
          <p:cNvSpPr>
            <a:spLocks noChangeArrowheads="1"/>
          </p:cNvSpPr>
          <p:nvPr/>
        </p:nvSpPr>
        <p:spPr bwMode="auto">
          <a:xfrm>
            <a:off x="7543800" y="2057400"/>
            <a:ext cx="1393825" cy="1752600"/>
          </a:xfrm>
          <a:prstGeom prst="ellipse">
            <a:avLst/>
          </a:prstGeom>
          <a:solidFill>
            <a:srgbClr val="FF9900"/>
          </a:solidFill>
          <a:ln w="38100">
            <a:solidFill>
              <a:schemeClr val="tx1"/>
            </a:solidFill>
            <a:round/>
            <a:headEnd/>
            <a:tailEnd/>
          </a:ln>
        </p:spPr>
        <p:txBody>
          <a:bodyPr wrap="none" anchor="ctr"/>
          <a:lstStyle/>
          <a:p>
            <a:pPr algn="ctr"/>
            <a:endParaRPr lang="en-US" sz="2400"/>
          </a:p>
        </p:txBody>
      </p:sp>
      <p:grpSp>
        <p:nvGrpSpPr>
          <p:cNvPr id="5" name="Group 81"/>
          <p:cNvGrpSpPr>
            <a:grpSpLocks/>
          </p:cNvGrpSpPr>
          <p:nvPr/>
        </p:nvGrpSpPr>
        <p:grpSpPr bwMode="auto">
          <a:xfrm>
            <a:off x="7858125" y="2371725"/>
            <a:ext cx="909638" cy="869950"/>
            <a:chOff x="6916738" y="2422525"/>
            <a:chExt cx="1541462" cy="1474788"/>
          </a:xfrm>
        </p:grpSpPr>
        <p:sp>
          <p:nvSpPr>
            <p:cNvPr id="89" name="Oval 64"/>
            <p:cNvSpPr>
              <a:spLocks noChangeArrowheads="1"/>
            </p:cNvSpPr>
            <p:nvPr/>
          </p:nvSpPr>
          <p:spPr bwMode="auto">
            <a:xfrm>
              <a:off x="6916738" y="2422525"/>
              <a:ext cx="1541462" cy="1474788"/>
            </a:xfrm>
            <a:prstGeom prst="ellipse">
              <a:avLst/>
            </a:prstGeom>
            <a:noFill/>
            <a:ln w="28575">
              <a:solidFill>
                <a:schemeClr val="tx1"/>
              </a:solidFill>
              <a:round/>
              <a:headEnd/>
              <a:tailEnd/>
            </a:ln>
          </p:spPr>
          <p:txBody>
            <a:bodyPr wrap="none" anchor="ctr"/>
            <a:lstStyle/>
            <a:p>
              <a:endParaRPr lang="en-US" sz="1800"/>
            </a:p>
          </p:txBody>
        </p:sp>
        <p:sp>
          <p:nvSpPr>
            <p:cNvPr id="90" name="Oval 65"/>
            <p:cNvSpPr>
              <a:spLocks noChangeArrowheads="1"/>
            </p:cNvSpPr>
            <p:nvPr/>
          </p:nvSpPr>
          <p:spPr bwMode="auto">
            <a:xfrm>
              <a:off x="6967538" y="2471738"/>
              <a:ext cx="1449387" cy="1381125"/>
            </a:xfrm>
            <a:prstGeom prst="ellipse">
              <a:avLst/>
            </a:prstGeom>
            <a:noFill/>
            <a:ln w="28575">
              <a:solidFill>
                <a:schemeClr val="tx1"/>
              </a:solidFill>
              <a:round/>
              <a:headEnd/>
              <a:tailEnd/>
            </a:ln>
          </p:spPr>
          <p:txBody>
            <a:bodyPr wrap="none" anchor="ctr"/>
            <a:lstStyle/>
            <a:p>
              <a:endParaRPr lang="en-US" sz="1800"/>
            </a:p>
          </p:txBody>
        </p:sp>
      </p:grpSp>
      <p:grpSp>
        <p:nvGrpSpPr>
          <p:cNvPr id="6" name="Group 84"/>
          <p:cNvGrpSpPr>
            <a:grpSpLocks/>
          </p:cNvGrpSpPr>
          <p:nvPr/>
        </p:nvGrpSpPr>
        <p:grpSpPr bwMode="auto">
          <a:xfrm>
            <a:off x="5540375" y="2057400"/>
            <a:ext cx="1393825" cy="1752600"/>
            <a:chOff x="3124200" y="1447800"/>
            <a:chExt cx="2362200" cy="2971800"/>
          </a:xfrm>
        </p:grpSpPr>
        <p:sp>
          <p:nvSpPr>
            <p:cNvPr id="93" name="Oval 63"/>
            <p:cNvSpPr>
              <a:spLocks noChangeArrowheads="1"/>
            </p:cNvSpPr>
            <p:nvPr/>
          </p:nvSpPr>
          <p:spPr bwMode="auto">
            <a:xfrm>
              <a:off x="3124200" y="1447800"/>
              <a:ext cx="2362200" cy="2971800"/>
            </a:xfrm>
            <a:prstGeom prst="ellipse">
              <a:avLst/>
            </a:prstGeom>
            <a:solidFill>
              <a:srgbClr val="33CC33"/>
            </a:solidFill>
            <a:ln w="38100">
              <a:solidFill>
                <a:schemeClr val="tx1"/>
              </a:solidFill>
              <a:round/>
              <a:headEnd/>
              <a:tailEnd/>
            </a:ln>
          </p:spPr>
          <p:txBody>
            <a:bodyPr wrap="none" anchor="ctr"/>
            <a:lstStyle/>
            <a:p>
              <a:pPr algn="ctr"/>
              <a:endParaRPr lang="en-US" sz="2400"/>
            </a:p>
          </p:txBody>
        </p:sp>
        <p:grpSp>
          <p:nvGrpSpPr>
            <p:cNvPr id="7" name="Group 81"/>
            <p:cNvGrpSpPr>
              <a:grpSpLocks/>
            </p:cNvGrpSpPr>
            <p:nvPr/>
          </p:nvGrpSpPr>
          <p:grpSpPr bwMode="auto">
            <a:xfrm>
              <a:off x="3657600" y="1981200"/>
              <a:ext cx="1541462" cy="1474788"/>
              <a:chOff x="6916738" y="2422525"/>
              <a:chExt cx="1541462" cy="1474788"/>
            </a:xfrm>
          </p:grpSpPr>
          <p:sp>
            <p:nvSpPr>
              <p:cNvPr id="95" name="Oval 64"/>
              <p:cNvSpPr>
                <a:spLocks noChangeArrowheads="1"/>
              </p:cNvSpPr>
              <p:nvPr/>
            </p:nvSpPr>
            <p:spPr bwMode="auto">
              <a:xfrm>
                <a:off x="6916738" y="2422525"/>
                <a:ext cx="1541462" cy="1474788"/>
              </a:xfrm>
              <a:prstGeom prst="ellipse">
                <a:avLst/>
              </a:prstGeom>
              <a:noFill/>
              <a:ln w="28575">
                <a:solidFill>
                  <a:schemeClr val="tx1"/>
                </a:solidFill>
                <a:round/>
                <a:headEnd/>
                <a:tailEnd/>
              </a:ln>
            </p:spPr>
            <p:txBody>
              <a:bodyPr wrap="none" anchor="ctr"/>
              <a:lstStyle/>
              <a:p>
                <a:endParaRPr lang="en-US" sz="1800"/>
              </a:p>
            </p:txBody>
          </p:sp>
          <p:sp>
            <p:nvSpPr>
              <p:cNvPr id="96" name="Oval 65"/>
              <p:cNvSpPr>
                <a:spLocks noChangeArrowheads="1"/>
              </p:cNvSpPr>
              <p:nvPr/>
            </p:nvSpPr>
            <p:spPr bwMode="auto">
              <a:xfrm>
                <a:off x="6967538" y="2471738"/>
                <a:ext cx="1449386" cy="1381125"/>
              </a:xfrm>
              <a:prstGeom prst="ellipse">
                <a:avLst/>
              </a:prstGeom>
              <a:noFill/>
              <a:ln w="28575">
                <a:solidFill>
                  <a:schemeClr val="tx1"/>
                </a:solidFill>
                <a:round/>
                <a:headEnd/>
                <a:tailEnd/>
              </a:ln>
            </p:spPr>
            <p:txBody>
              <a:bodyPr wrap="none" anchor="ctr"/>
              <a:lstStyle/>
              <a:p>
                <a:endParaRPr lang="en-US" sz="1800"/>
              </a:p>
            </p:txBody>
          </p:sp>
        </p:grpSp>
      </p:grpSp>
      <p:cxnSp>
        <p:nvCxnSpPr>
          <p:cNvPr id="97" name="Straight Arrow Connector 96"/>
          <p:cNvCxnSpPr/>
          <p:nvPr/>
        </p:nvCxnSpPr>
        <p:spPr>
          <a:xfrm>
            <a:off x="7010400" y="2897188"/>
            <a:ext cx="38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 Box 67"/>
          <p:cNvSpPr txBox="1">
            <a:spLocks noChangeArrowheads="1"/>
          </p:cNvSpPr>
          <p:nvPr/>
        </p:nvSpPr>
        <p:spPr bwMode="auto">
          <a:xfrm>
            <a:off x="7315200" y="1219200"/>
            <a:ext cx="1447256" cy="369332"/>
          </a:xfrm>
          <a:prstGeom prst="rect">
            <a:avLst/>
          </a:prstGeom>
          <a:noFill/>
          <a:ln w="9525">
            <a:noFill/>
            <a:miter lim="800000"/>
            <a:headEnd/>
            <a:tailEnd/>
          </a:ln>
        </p:spPr>
        <p:txBody>
          <a:bodyPr wrap="none">
            <a:spAutoFit/>
          </a:bodyPr>
          <a:lstStyle/>
          <a:p>
            <a:r>
              <a:rPr lang="en-US" sz="1800" b="1" dirty="0"/>
              <a:t>Synthetic cell</a:t>
            </a:r>
          </a:p>
        </p:txBody>
      </p:sp>
      <p:sp>
        <p:nvSpPr>
          <p:cNvPr id="99" name="Line 68"/>
          <p:cNvSpPr>
            <a:spLocks noChangeShapeType="1"/>
          </p:cNvSpPr>
          <p:nvPr/>
        </p:nvSpPr>
        <p:spPr bwMode="auto">
          <a:xfrm flipH="1">
            <a:off x="8229600" y="1676400"/>
            <a:ext cx="152400" cy="304800"/>
          </a:xfrm>
          <a:prstGeom prst="line">
            <a:avLst/>
          </a:prstGeom>
          <a:noFill/>
          <a:ln w="38100">
            <a:solidFill>
              <a:schemeClr val="tx1"/>
            </a:solidFill>
            <a:round/>
            <a:headEnd/>
            <a:tailEnd type="arrow" w="med" len="med"/>
          </a:ln>
        </p:spPr>
        <p:txBody>
          <a:bodyPr/>
          <a:lstStyle/>
          <a:p>
            <a:endParaRPr lang="en-US"/>
          </a:p>
        </p:txBody>
      </p:sp>
      <p:sp>
        <p:nvSpPr>
          <p:cNvPr id="100" name="TextBox 99"/>
          <p:cNvSpPr txBox="1"/>
          <p:nvPr/>
        </p:nvSpPr>
        <p:spPr>
          <a:xfrm>
            <a:off x="5846906" y="4038600"/>
            <a:ext cx="2992294" cy="1077218"/>
          </a:xfrm>
          <a:prstGeom prst="rect">
            <a:avLst/>
          </a:prstGeom>
          <a:solidFill>
            <a:srgbClr val="FFFF00"/>
          </a:solidFill>
          <a:ln>
            <a:solidFill>
              <a:schemeClr val="tx1"/>
            </a:solidFill>
          </a:ln>
        </p:spPr>
        <p:txBody>
          <a:bodyPr wrap="none" rtlCol="0">
            <a:spAutoFit/>
          </a:bodyPr>
          <a:lstStyle/>
          <a:p>
            <a:pPr algn="ctr"/>
            <a:r>
              <a:rPr lang="en-US" sz="3200" dirty="0" smtClean="0"/>
              <a:t>Genome</a:t>
            </a:r>
          </a:p>
          <a:p>
            <a:pPr algn="ctr"/>
            <a:r>
              <a:rPr lang="en-US" sz="3200" dirty="0" smtClean="0"/>
              <a:t>Transplantation</a:t>
            </a:r>
            <a:endParaRPr lang="en-US" sz="3200" dirty="0"/>
          </a:p>
        </p:txBody>
      </p:sp>
      <p:sp>
        <p:nvSpPr>
          <p:cNvPr id="101" name="TextBox 100"/>
          <p:cNvSpPr txBox="1"/>
          <p:nvPr/>
        </p:nvSpPr>
        <p:spPr>
          <a:xfrm>
            <a:off x="152400" y="6096000"/>
            <a:ext cx="3660775" cy="584775"/>
          </a:xfrm>
          <a:prstGeom prst="rect">
            <a:avLst/>
          </a:prstGeom>
          <a:solidFill>
            <a:srgbClr val="FFFF00"/>
          </a:solidFill>
          <a:ln>
            <a:solidFill>
              <a:schemeClr val="tx1"/>
            </a:solidFill>
          </a:ln>
        </p:spPr>
        <p:txBody>
          <a:bodyPr wrap="square" rtlCol="0">
            <a:spAutoFit/>
          </a:bodyPr>
          <a:lstStyle/>
          <a:p>
            <a:pPr algn="ctr"/>
            <a:r>
              <a:rPr lang="en-US" sz="3200" dirty="0" smtClean="0"/>
              <a:t>Genome Synthesis</a:t>
            </a:r>
            <a:endParaRPr lang="en-US" sz="3200" dirty="0"/>
          </a:p>
        </p:txBody>
      </p:sp>
      <p:pic>
        <p:nvPicPr>
          <p:cNvPr id="82" name="Picture 2"/>
          <p:cNvPicPr>
            <a:picLocks noChangeAspect="1" noChangeArrowheads="1"/>
          </p:cNvPicPr>
          <p:nvPr/>
        </p:nvPicPr>
        <p:blipFill>
          <a:blip r:embed="rId2" cstate="print"/>
          <a:srcRect/>
          <a:stretch>
            <a:fillRect/>
          </a:stretch>
        </p:blipFill>
        <p:spPr bwMode="auto">
          <a:xfrm>
            <a:off x="3751500" y="3495453"/>
            <a:ext cx="1887300" cy="1790490"/>
          </a:xfrm>
          <a:prstGeom prst="rect">
            <a:avLst/>
          </a:prstGeom>
          <a:noFill/>
          <a:ln w="9525">
            <a:noFill/>
            <a:miter lim="800000"/>
            <a:headEnd/>
            <a:tailEnd/>
          </a:ln>
        </p:spPr>
      </p:pic>
      <p:grpSp>
        <p:nvGrpSpPr>
          <p:cNvPr id="8" name="Group 9"/>
          <p:cNvGrpSpPr/>
          <p:nvPr/>
        </p:nvGrpSpPr>
        <p:grpSpPr>
          <a:xfrm>
            <a:off x="1937715" y="4092923"/>
            <a:ext cx="1390650" cy="1362464"/>
            <a:chOff x="3181350" y="3962400"/>
            <a:chExt cx="1543050" cy="1474788"/>
          </a:xfrm>
        </p:grpSpPr>
        <p:grpSp>
          <p:nvGrpSpPr>
            <p:cNvPr id="10" name="Group 7"/>
            <p:cNvGrpSpPr/>
            <p:nvPr/>
          </p:nvGrpSpPr>
          <p:grpSpPr>
            <a:xfrm>
              <a:off x="3181350" y="3962400"/>
              <a:ext cx="1543050" cy="1474788"/>
              <a:chOff x="3181350" y="3962400"/>
              <a:chExt cx="1543050" cy="1474788"/>
            </a:xfrm>
          </p:grpSpPr>
          <p:sp>
            <p:nvSpPr>
              <p:cNvPr id="52226" name="Oval 2"/>
              <p:cNvSpPr>
                <a:spLocks noChangeArrowheads="1"/>
              </p:cNvSpPr>
              <p:nvPr/>
            </p:nvSpPr>
            <p:spPr bwMode="auto">
              <a:xfrm>
                <a:off x="3181350" y="3962400"/>
                <a:ext cx="1543050" cy="1474788"/>
              </a:xfrm>
              <a:prstGeom prst="ellipse">
                <a:avLst/>
              </a:prstGeom>
              <a:noFill/>
              <a:ln w="28575">
                <a:solidFill>
                  <a:schemeClr val="tx1"/>
                </a:solidFill>
                <a:round/>
                <a:headEnd/>
                <a:tailEnd/>
              </a:ln>
            </p:spPr>
            <p:txBody>
              <a:bodyPr wrap="none" anchor="ctr"/>
              <a:lstStyle/>
              <a:p>
                <a:endParaRPr lang="en-US"/>
              </a:p>
            </p:txBody>
          </p:sp>
          <p:sp>
            <p:nvSpPr>
              <p:cNvPr id="52262" name="Oval 59"/>
              <p:cNvSpPr>
                <a:spLocks noChangeArrowheads="1"/>
              </p:cNvSpPr>
              <p:nvPr/>
            </p:nvSpPr>
            <p:spPr bwMode="auto">
              <a:xfrm>
                <a:off x="3230563" y="4011613"/>
                <a:ext cx="1449387" cy="1381125"/>
              </a:xfrm>
              <a:prstGeom prst="ellipse">
                <a:avLst/>
              </a:prstGeom>
              <a:noFill/>
              <a:ln w="28575">
                <a:solidFill>
                  <a:schemeClr val="tx1"/>
                </a:solidFill>
                <a:round/>
                <a:headEnd/>
                <a:tailEnd/>
              </a:ln>
            </p:spPr>
            <p:txBody>
              <a:bodyPr wrap="none" anchor="ctr"/>
              <a:lstStyle/>
              <a:p>
                <a:endParaRPr lang="en-US"/>
              </a:p>
            </p:txBody>
          </p:sp>
        </p:grpSp>
        <p:sp>
          <p:nvSpPr>
            <p:cNvPr id="9" name="Freeform 8"/>
            <p:cNvSpPr/>
            <p:nvPr/>
          </p:nvSpPr>
          <p:spPr>
            <a:xfrm>
              <a:off x="4082828" y="3977103"/>
              <a:ext cx="188635" cy="99331"/>
            </a:xfrm>
            <a:custGeom>
              <a:avLst/>
              <a:gdLst>
                <a:gd name="connsiteX0" fmla="*/ 15986 w 188635"/>
                <a:gd name="connsiteY0" fmla="*/ 25795 h 99331"/>
                <a:gd name="connsiteX1" fmla="*/ 41564 w 188635"/>
                <a:gd name="connsiteY1" fmla="*/ 28992 h 99331"/>
                <a:gd name="connsiteX2" fmla="*/ 57550 w 188635"/>
                <a:gd name="connsiteY2" fmla="*/ 41781 h 99331"/>
                <a:gd name="connsiteX3" fmla="*/ 67141 w 188635"/>
                <a:gd name="connsiteY3" fmla="*/ 48175 h 99331"/>
                <a:gd name="connsiteX4" fmla="*/ 73536 w 188635"/>
                <a:gd name="connsiteY4" fmla="*/ 54570 h 99331"/>
                <a:gd name="connsiteX5" fmla="*/ 92719 w 188635"/>
                <a:gd name="connsiteY5" fmla="*/ 60964 h 99331"/>
                <a:gd name="connsiteX6" fmla="*/ 102310 w 188635"/>
                <a:gd name="connsiteY6" fmla="*/ 64161 h 99331"/>
                <a:gd name="connsiteX7" fmla="*/ 111902 w 188635"/>
                <a:gd name="connsiteY7" fmla="*/ 67359 h 99331"/>
                <a:gd name="connsiteX8" fmla="*/ 121494 w 188635"/>
                <a:gd name="connsiteY8" fmla="*/ 73753 h 99331"/>
                <a:gd name="connsiteX9" fmla="*/ 153466 w 188635"/>
                <a:gd name="connsiteY9" fmla="*/ 76950 h 99331"/>
                <a:gd name="connsiteX10" fmla="*/ 163057 w 188635"/>
                <a:gd name="connsiteY10" fmla="*/ 73753 h 99331"/>
                <a:gd name="connsiteX11" fmla="*/ 153466 w 188635"/>
                <a:gd name="connsiteY11" fmla="*/ 67359 h 99331"/>
                <a:gd name="connsiteX12" fmla="*/ 121494 w 188635"/>
                <a:gd name="connsiteY12" fmla="*/ 64161 h 99331"/>
                <a:gd name="connsiteX13" fmla="*/ 102310 w 188635"/>
                <a:gd name="connsiteY13" fmla="*/ 54570 h 99331"/>
                <a:gd name="connsiteX14" fmla="*/ 95916 w 188635"/>
                <a:gd name="connsiteY14" fmla="*/ 48175 h 99331"/>
                <a:gd name="connsiteX15" fmla="*/ 86324 w 188635"/>
                <a:gd name="connsiteY15" fmla="*/ 44978 h 99331"/>
                <a:gd name="connsiteX16" fmla="*/ 76733 w 188635"/>
                <a:gd name="connsiteY16" fmla="*/ 38584 h 99331"/>
                <a:gd name="connsiteX17" fmla="*/ 41564 w 188635"/>
                <a:gd name="connsiteY17" fmla="*/ 28992 h 99331"/>
                <a:gd name="connsiteX18" fmla="*/ 35169 w 188635"/>
                <a:gd name="connsiteY18" fmla="*/ 22598 h 99331"/>
                <a:gd name="connsiteX19" fmla="*/ 19183 w 188635"/>
                <a:gd name="connsiteY19" fmla="*/ 19400 h 99331"/>
                <a:gd name="connsiteX20" fmla="*/ 22380 w 188635"/>
                <a:gd name="connsiteY20" fmla="*/ 217 h 99331"/>
                <a:gd name="connsiteX21" fmla="*/ 73536 w 188635"/>
                <a:gd name="connsiteY21" fmla="*/ 6612 h 99331"/>
                <a:gd name="connsiteX22" fmla="*/ 92719 w 188635"/>
                <a:gd name="connsiteY22" fmla="*/ 13006 h 99331"/>
                <a:gd name="connsiteX23" fmla="*/ 102310 w 188635"/>
                <a:gd name="connsiteY23" fmla="*/ 19400 h 99331"/>
                <a:gd name="connsiteX24" fmla="*/ 121494 w 188635"/>
                <a:gd name="connsiteY24" fmla="*/ 25795 h 99331"/>
                <a:gd name="connsiteX25" fmla="*/ 131085 w 188635"/>
                <a:gd name="connsiteY25" fmla="*/ 32189 h 99331"/>
                <a:gd name="connsiteX26" fmla="*/ 140677 w 188635"/>
                <a:gd name="connsiteY26" fmla="*/ 35387 h 99331"/>
                <a:gd name="connsiteX27" fmla="*/ 150269 w 188635"/>
                <a:gd name="connsiteY27" fmla="*/ 44978 h 99331"/>
                <a:gd name="connsiteX28" fmla="*/ 172649 w 188635"/>
                <a:gd name="connsiteY28" fmla="*/ 51373 h 99331"/>
                <a:gd name="connsiteX29" fmla="*/ 175846 w 188635"/>
                <a:gd name="connsiteY29" fmla="*/ 60964 h 99331"/>
                <a:gd name="connsiteX30" fmla="*/ 172649 w 188635"/>
                <a:gd name="connsiteY30" fmla="*/ 70556 h 99331"/>
                <a:gd name="connsiteX31" fmla="*/ 166255 w 188635"/>
                <a:gd name="connsiteY31" fmla="*/ 99331 h 99331"/>
                <a:gd name="connsiteX32" fmla="*/ 147071 w 188635"/>
                <a:gd name="connsiteY32" fmla="*/ 92936 h 99331"/>
                <a:gd name="connsiteX33" fmla="*/ 108705 w 188635"/>
                <a:gd name="connsiteY33" fmla="*/ 86542 h 99331"/>
                <a:gd name="connsiteX34" fmla="*/ 89522 w 188635"/>
                <a:gd name="connsiteY34" fmla="*/ 80147 h 99331"/>
                <a:gd name="connsiteX35" fmla="*/ 70338 w 188635"/>
                <a:gd name="connsiteY35" fmla="*/ 73753 h 99331"/>
                <a:gd name="connsiteX36" fmla="*/ 60747 w 188635"/>
                <a:gd name="connsiteY36" fmla="*/ 70556 h 99331"/>
                <a:gd name="connsiteX37" fmla="*/ 51155 w 188635"/>
                <a:gd name="connsiteY37" fmla="*/ 64161 h 99331"/>
                <a:gd name="connsiteX38" fmla="*/ 12789 w 188635"/>
                <a:gd name="connsiteY38" fmla="*/ 54570 h 99331"/>
                <a:gd name="connsiteX39" fmla="*/ 0 w 188635"/>
                <a:gd name="connsiteY39" fmla="*/ 51373 h 99331"/>
                <a:gd name="connsiteX40" fmla="*/ 9592 w 188635"/>
                <a:gd name="connsiteY40" fmla="*/ 9809 h 99331"/>
                <a:gd name="connsiteX41" fmla="*/ 19183 w 188635"/>
                <a:gd name="connsiteY41" fmla="*/ 6612 h 99331"/>
                <a:gd name="connsiteX42" fmla="*/ 25578 w 188635"/>
                <a:gd name="connsiteY42" fmla="*/ 217 h 99331"/>
                <a:gd name="connsiteX43" fmla="*/ 76733 w 188635"/>
                <a:gd name="connsiteY43" fmla="*/ 3414 h 99331"/>
                <a:gd name="connsiteX44" fmla="*/ 86324 w 188635"/>
                <a:gd name="connsiteY44" fmla="*/ 6612 h 99331"/>
                <a:gd name="connsiteX45" fmla="*/ 99113 w 188635"/>
                <a:gd name="connsiteY45" fmla="*/ 9809 h 99331"/>
                <a:gd name="connsiteX46" fmla="*/ 118296 w 188635"/>
                <a:gd name="connsiteY46" fmla="*/ 16203 h 99331"/>
                <a:gd name="connsiteX47" fmla="*/ 127888 w 188635"/>
                <a:gd name="connsiteY47" fmla="*/ 19400 h 99331"/>
                <a:gd name="connsiteX48" fmla="*/ 140677 w 188635"/>
                <a:gd name="connsiteY48" fmla="*/ 32189 h 99331"/>
                <a:gd name="connsiteX49" fmla="*/ 150269 w 188635"/>
                <a:gd name="connsiteY49" fmla="*/ 35387 h 99331"/>
                <a:gd name="connsiteX50" fmla="*/ 169452 w 188635"/>
                <a:gd name="connsiteY50" fmla="*/ 44978 h 99331"/>
                <a:gd name="connsiteX51" fmla="*/ 188635 w 188635"/>
                <a:gd name="connsiteY51" fmla="*/ 67359 h 99331"/>
                <a:gd name="connsiteX52" fmla="*/ 185438 w 188635"/>
                <a:gd name="connsiteY52" fmla="*/ 76950 h 99331"/>
                <a:gd name="connsiteX53" fmla="*/ 147071 w 188635"/>
                <a:gd name="connsiteY53" fmla="*/ 70556 h 99331"/>
                <a:gd name="connsiteX54" fmla="*/ 108705 w 188635"/>
                <a:gd name="connsiteY54" fmla="*/ 67359 h 99331"/>
                <a:gd name="connsiteX55" fmla="*/ 92719 w 188635"/>
                <a:gd name="connsiteY55" fmla="*/ 54570 h 99331"/>
                <a:gd name="connsiteX56" fmla="*/ 99113 w 188635"/>
                <a:gd name="connsiteY56" fmla="*/ 48175 h 99331"/>
                <a:gd name="connsiteX57" fmla="*/ 118296 w 188635"/>
                <a:gd name="connsiteY57" fmla="*/ 41781 h 99331"/>
                <a:gd name="connsiteX58" fmla="*/ 137480 w 188635"/>
                <a:gd name="connsiteY58" fmla="*/ 48175 h 99331"/>
                <a:gd name="connsiteX59" fmla="*/ 143874 w 188635"/>
                <a:gd name="connsiteY59" fmla="*/ 54570 h 99331"/>
                <a:gd name="connsiteX60" fmla="*/ 150269 w 188635"/>
                <a:gd name="connsiteY60" fmla="*/ 54570 h 9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8635" h="99331">
                  <a:moveTo>
                    <a:pt x="15986" y="25795"/>
                  </a:moveTo>
                  <a:cubicBezTo>
                    <a:pt x="24512" y="26861"/>
                    <a:pt x="33274" y="26731"/>
                    <a:pt x="41564" y="28992"/>
                  </a:cubicBezTo>
                  <a:cubicBezTo>
                    <a:pt x="49024" y="31027"/>
                    <a:pt x="52077" y="37403"/>
                    <a:pt x="57550" y="41781"/>
                  </a:cubicBezTo>
                  <a:cubicBezTo>
                    <a:pt x="60550" y="44181"/>
                    <a:pt x="64141" y="45775"/>
                    <a:pt x="67141" y="48175"/>
                  </a:cubicBezTo>
                  <a:cubicBezTo>
                    <a:pt x="69495" y="50058"/>
                    <a:pt x="70840" y="53222"/>
                    <a:pt x="73536" y="54570"/>
                  </a:cubicBezTo>
                  <a:cubicBezTo>
                    <a:pt x="79565" y="57584"/>
                    <a:pt x="86325" y="58833"/>
                    <a:pt x="92719" y="60964"/>
                  </a:cubicBezTo>
                  <a:lnTo>
                    <a:pt x="102310" y="64161"/>
                  </a:lnTo>
                  <a:cubicBezTo>
                    <a:pt x="105507" y="65227"/>
                    <a:pt x="109098" y="65490"/>
                    <a:pt x="111902" y="67359"/>
                  </a:cubicBezTo>
                  <a:cubicBezTo>
                    <a:pt x="115099" y="69490"/>
                    <a:pt x="117750" y="72889"/>
                    <a:pt x="121494" y="73753"/>
                  </a:cubicBezTo>
                  <a:cubicBezTo>
                    <a:pt x="131930" y="76161"/>
                    <a:pt x="142809" y="75884"/>
                    <a:pt x="153466" y="76950"/>
                  </a:cubicBezTo>
                  <a:cubicBezTo>
                    <a:pt x="156663" y="75884"/>
                    <a:pt x="163057" y="77123"/>
                    <a:pt x="163057" y="73753"/>
                  </a:cubicBezTo>
                  <a:cubicBezTo>
                    <a:pt x="163057" y="69911"/>
                    <a:pt x="157210" y="68223"/>
                    <a:pt x="153466" y="67359"/>
                  </a:cubicBezTo>
                  <a:cubicBezTo>
                    <a:pt x="143030" y="64951"/>
                    <a:pt x="132151" y="65227"/>
                    <a:pt x="121494" y="64161"/>
                  </a:cubicBezTo>
                  <a:cubicBezTo>
                    <a:pt x="111365" y="60785"/>
                    <a:pt x="111163" y="61652"/>
                    <a:pt x="102310" y="54570"/>
                  </a:cubicBezTo>
                  <a:cubicBezTo>
                    <a:pt x="99956" y="52687"/>
                    <a:pt x="98501" y="49726"/>
                    <a:pt x="95916" y="48175"/>
                  </a:cubicBezTo>
                  <a:cubicBezTo>
                    <a:pt x="93026" y="46441"/>
                    <a:pt x="89521" y="46044"/>
                    <a:pt x="86324" y="44978"/>
                  </a:cubicBezTo>
                  <a:cubicBezTo>
                    <a:pt x="83127" y="42847"/>
                    <a:pt x="80244" y="40145"/>
                    <a:pt x="76733" y="38584"/>
                  </a:cubicBezTo>
                  <a:cubicBezTo>
                    <a:pt x="63455" y="32682"/>
                    <a:pt x="55243" y="31728"/>
                    <a:pt x="41564" y="28992"/>
                  </a:cubicBezTo>
                  <a:cubicBezTo>
                    <a:pt x="39432" y="26861"/>
                    <a:pt x="37940" y="23785"/>
                    <a:pt x="35169" y="22598"/>
                  </a:cubicBezTo>
                  <a:cubicBezTo>
                    <a:pt x="30174" y="20457"/>
                    <a:pt x="21879" y="24118"/>
                    <a:pt x="19183" y="19400"/>
                  </a:cubicBezTo>
                  <a:cubicBezTo>
                    <a:pt x="15967" y="13772"/>
                    <a:pt x="21314" y="6611"/>
                    <a:pt x="22380" y="217"/>
                  </a:cubicBezTo>
                  <a:cubicBezTo>
                    <a:pt x="33510" y="1330"/>
                    <a:pt x="60307" y="3305"/>
                    <a:pt x="73536" y="6612"/>
                  </a:cubicBezTo>
                  <a:cubicBezTo>
                    <a:pt x="80075" y="8247"/>
                    <a:pt x="92719" y="13006"/>
                    <a:pt x="92719" y="13006"/>
                  </a:cubicBezTo>
                  <a:cubicBezTo>
                    <a:pt x="95916" y="15137"/>
                    <a:pt x="98799" y="17839"/>
                    <a:pt x="102310" y="19400"/>
                  </a:cubicBezTo>
                  <a:cubicBezTo>
                    <a:pt x="108470" y="22138"/>
                    <a:pt x="121494" y="25795"/>
                    <a:pt x="121494" y="25795"/>
                  </a:cubicBezTo>
                  <a:cubicBezTo>
                    <a:pt x="124691" y="27926"/>
                    <a:pt x="127648" y="30471"/>
                    <a:pt x="131085" y="32189"/>
                  </a:cubicBezTo>
                  <a:cubicBezTo>
                    <a:pt x="134100" y="33696"/>
                    <a:pt x="137873" y="33517"/>
                    <a:pt x="140677" y="35387"/>
                  </a:cubicBezTo>
                  <a:cubicBezTo>
                    <a:pt x="144439" y="37895"/>
                    <a:pt x="146507" y="42470"/>
                    <a:pt x="150269" y="44978"/>
                  </a:cubicBezTo>
                  <a:cubicBezTo>
                    <a:pt x="153020" y="46812"/>
                    <a:pt x="170946" y="50947"/>
                    <a:pt x="172649" y="51373"/>
                  </a:cubicBezTo>
                  <a:cubicBezTo>
                    <a:pt x="173715" y="54570"/>
                    <a:pt x="175846" y="57594"/>
                    <a:pt x="175846" y="60964"/>
                  </a:cubicBezTo>
                  <a:cubicBezTo>
                    <a:pt x="175846" y="64334"/>
                    <a:pt x="173380" y="67266"/>
                    <a:pt x="172649" y="70556"/>
                  </a:cubicBezTo>
                  <a:cubicBezTo>
                    <a:pt x="165147" y="104318"/>
                    <a:pt x="173452" y="77738"/>
                    <a:pt x="166255" y="99331"/>
                  </a:cubicBezTo>
                  <a:cubicBezTo>
                    <a:pt x="159860" y="97199"/>
                    <a:pt x="153720" y="94044"/>
                    <a:pt x="147071" y="92936"/>
                  </a:cubicBezTo>
                  <a:cubicBezTo>
                    <a:pt x="134282" y="90805"/>
                    <a:pt x="121005" y="90642"/>
                    <a:pt x="108705" y="86542"/>
                  </a:cubicBezTo>
                  <a:lnTo>
                    <a:pt x="89522" y="80147"/>
                  </a:lnTo>
                  <a:lnTo>
                    <a:pt x="70338" y="73753"/>
                  </a:lnTo>
                  <a:lnTo>
                    <a:pt x="60747" y="70556"/>
                  </a:lnTo>
                  <a:cubicBezTo>
                    <a:pt x="57550" y="68424"/>
                    <a:pt x="54667" y="65722"/>
                    <a:pt x="51155" y="64161"/>
                  </a:cubicBezTo>
                  <a:cubicBezTo>
                    <a:pt x="33677" y="56393"/>
                    <a:pt x="31066" y="58225"/>
                    <a:pt x="12789" y="54570"/>
                  </a:cubicBezTo>
                  <a:cubicBezTo>
                    <a:pt x="8480" y="53708"/>
                    <a:pt x="4263" y="52439"/>
                    <a:pt x="0" y="51373"/>
                  </a:cubicBezTo>
                  <a:cubicBezTo>
                    <a:pt x="225" y="49797"/>
                    <a:pt x="4324" y="11565"/>
                    <a:pt x="9592" y="9809"/>
                  </a:cubicBezTo>
                  <a:lnTo>
                    <a:pt x="19183" y="6612"/>
                  </a:lnTo>
                  <a:cubicBezTo>
                    <a:pt x="21315" y="4480"/>
                    <a:pt x="22568" y="384"/>
                    <a:pt x="25578" y="217"/>
                  </a:cubicBezTo>
                  <a:cubicBezTo>
                    <a:pt x="42637" y="-731"/>
                    <a:pt x="59742" y="1625"/>
                    <a:pt x="76733" y="3414"/>
                  </a:cubicBezTo>
                  <a:cubicBezTo>
                    <a:pt x="80085" y="3767"/>
                    <a:pt x="83084" y="5686"/>
                    <a:pt x="86324" y="6612"/>
                  </a:cubicBezTo>
                  <a:cubicBezTo>
                    <a:pt x="90549" y="7819"/>
                    <a:pt x="94904" y="8546"/>
                    <a:pt x="99113" y="9809"/>
                  </a:cubicBezTo>
                  <a:cubicBezTo>
                    <a:pt x="105569" y="11746"/>
                    <a:pt x="111902" y="14072"/>
                    <a:pt x="118296" y="16203"/>
                  </a:cubicBezTo>
                  <a:lnTo>
                    <a:pt x="127888" y="19400"/>
                  </a:lnTo>
                  <a:lnTo>
                    <a:pt x="140677" y="32189"/>
                  </a:lnTo>
                  <a:cubicBezTo>
                    <a:pt x="143060" y="34572"/>
                    <a:pt x="147254" y="33880"/>
                    <a:pt x="150269" y="35387"/>
                  </a:cubicBezTo>
                  <a:cubicBezTo>
                    <a:pt x="175053" y="47780"/>
                    <a:pt x="145348" y="36944"/>
                    <a:pt x="169452" y="44978"/>
                  </a:cubicBezTo>
                  <a:cubicBezTo>
                    <a:pt x="184958" y="60484"/>
                    <a:pt x="178897" y="52751"/>
                    <a:pt x="188635" y="67359"/>
                  </a:cubicBezTo>
                  <a:cubicBezTo>
                    <a:pt x="187569" y="70556"/>
                    <a:pt x="188728" y="76219"/>
                    <a:pt x="185438" y="76950"/>
                  </a:cubicBezTo>
                  <a:cubicBezTo>
                    <a:pt x="170568" y="80254"/>
                    <a:pt x="160490" y="72233"/>
                    <a:pt x="147071" y="70556"/>
                  </a:cubicBezTo>
                  <a:cubicBezTo>
                    <a:pt x="134337" y="68964"/>
                    <a:pt x="121494" y="68425"/>
                    <a:pt x="108705" y="67359"/>
                  </a:cubicBezTo>
                  <a:cubicBezTo>
                    <a:pt x="102716" y="65362"/>
                    <a:pt x="92719" y="64210"/>
                    <a:pt x="92719" y="54570"/>
                  </a:cubicBezTo>
                  <a:cubicBezTo>
                    <a:pt x="92719" y="51556"/>
                    <a:pt x="96417" y="49523"/>
                    <a:pt x="99113" y="48175"/>
                  </a:cubicBezTo>
                  <a:cubicBezTo>
                    <a:pt x="105142" y="45161"/>
                    <a:pt x="118296" y="41781"/>
                    <a:pt x="118296" y="41781"/>
                  </a:cubicBezTo>
                  <a:cubicBezTo>
                    <a:pt x="124691" y="43912"/>
                    <a:pt x="132714" y="43408"/>
                    <a:pt x="137480" y="48175"/>
                  </a:cubicBezTo>
                  <a:cubicBezTo>
                    <a:pt x="139611" y="50307"/>
                    <a:pt x="141178" y="53222"/>
                    <a:pt x="143874" y="54570"/>
                  </a:cubicBezTo>
                  <a:cubicBezTo>
                    <a:pt x="145781" y="55523"/>
                    <a:pt x="148137" y="54570"/>
                    <a:pt x="150269" y="545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267" name="Line 69"/>
          <p:cNvSpPr>
            <a:spLocks noChangeShapeType="1"/>
          </p:cNvSpPr>
          <p:nvPr/>
        </p:nvSpPr>
        <p:spPr bwMode="auto">
          <a:xfrm flipV="1">
            <a:off x="5297718" y="3420986"/>
            <a:ext cx="285080" cy="220895"/>
          </a:xfrm>
          <a:prstGeom prst="line">
            <a:avLst/>
          </a:prstGeom>
          <a:noFill/>
          <a:ln w="38100">
            <a:solidFill>
              <a:schemeClr val="tx1"/>
            </a:solidFill>
            <a:round/>
            <a:headEnd/>
            <a:tailEnd type="arrow" w="med" len="med"/>
          </a:ln>
        </p:spPr>
        <p:txBody>
          <a:bodyPr/>
          <a:lstStyle/>
          <a:p>
            <a:endParaRPr lang="en-US"/>
          </a:p>
        </p:txBody>
      </p:sp>
      <p:sp>
        <p:nvSpPr>
          <p:cNvPr id="13" name="Oval 12"/>
          <p:cNvSpPr/>
          <p:nvPr/>
        </p:nvSpPr>
        <p:spPr>
          <a:xfrm>
            <a:off x="3984053" y="3781745"/>
            <a:ext cx="1313665" cy="1206736"/>
          </a:xfrm>
          <a:prstGeom prst="ellipse">
            <a:avLst/>
          </a:prstGeom>
          <a:solidFill>
            <a:srgbClr val="FCF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90"/>
          <p:cNvGrpSpPr/>
          <p:nvPr/>
        </p:nvGrpSpPr>
        <p:grpSpPr>
          <a:xfrm>
            <a:off x="4122550" y="3889612"/>
            <a:ext cx="897445" cy="920880"/>
            <a:chOff x="3181350" y="3962400"/>
            <a:chExt cx="1543050" cy="1474788"/>
          </a:xfrm>
        </p:grpSpPr>
        <p:grpSp>
          <p:nvGrpSpPr>
            <p:cNvPr id="12" name="Group 91"/>
            <p:cNvGrpSpPr/>
            <p:nvPr/>
          </p:nvGrpSpPr>
          <p:grpSpPr>
            <a:xfrm>
              <a:off x="3181350" y="3962400"/>
              <a:ext cx="1543050" cy="1474788"/>
              <a:chOff x="3181350" y="3962400"/>
              <a:chExt cx="1543050" cy="1474788"/>
            </a:xfrm>
          </p:grpSpPr>
          <p:sp>
            <p:nvSpPr>
              <p:cNvPr id="102" name="Oval 2"/>
              <p:cNvSpPr>
                <a:spLocks noChangeArrowheads="1"/>
              </p:cNvSpPr>
              <p:nvPr/>
            </p:nvSpPr>
            <p:spPr bwMode="auto">
              <a:xfrm>
                <a:off x="3181350" y="3962400"/>
                <a:ext cx="1543050" cy="1474788"/>
              </a:xfrm>
              <a:prstGeom prst="ellipse">
                <a:avLst/>
              </a:prstGeom>
              <a:noFill/>
              <a:ln w="28575">
                <a:solidFill>
                  <a:schemeClr val="tx1"/>
                </a:solidFill>
                <a:round/>
                <a:headEnd/>
                <a:tailEnd/>
              </a:ln>
            </p:spPr>
            <p:txBody>
              <a:bodyPr wrap="none" anchor="ctr"/>
              <a:lstStyle/>
              <a:p>
                <a:endParaRPr lang="en-US"/>
              </a:p>
            </p:txBody>
          </p:sp>
          <p:sp>
            <p:nvSpPr>
              <p:cNvPr id="103" name="Oval 59"/>
              <p:cNvSpPr>
                <a:spLocks noChangeArrowheads="1"/>
              </p:cNvSpPr>
              <p:nvPr/>
            </p:nvSpPr>
            <p:spPr bwMode="auto">
              <a:xfrm>
                <a:off x="3230563" y="4011613"/>
                <a:ext cx="1449387" cy="1381125"/>
              </a:xfrm>
              <a:prstGeom prst="ellipse">
                <a:avLst/>
              </a:prstGeom>
              <a:noFill/>
              <a:ln w="28575">
                <a:solidFill>
                  <a:schemeClr val="tx1"/>
                </a:solidFill>
                <a:round/>
                <a:headEnd/>
                <a:tailEnd/>
              </a:ln>
            </p:spPr>
            <p:txBody>
              <a:bodyPr wrap="none" anchor="ctr"/>
              <a:lstStyle/>
              <a:p>
                <a:endParaRPr lang="en-US"/>
              </a:p>
            </p:txBody>
          </p:sp>
        </p:grpSp>
        <p:sp>
          <p:nvSpPr>
            <p:cNvPr id="94" name="Freeform 93"/>
            <p:cNvSpPr/>
            <p:nvPr/>
          </p:nvSpPr>
          <p:spPr>
            <a:xfrm>
              <a:off x="4082828" y="3977103"/>
              <a:ext cx="188635" cy="99331"/>
            </a:xfrm>
            <a:custGeom>
              <a:avLst/>
              <a:gdLst>
                <a:gd name="connsiteX0" fmla="*/ 15986 w 188635"/>
                <a:gd name="connsiteY0" fmla="*/ 25795 h 99331"/>
                <a:gd name="connsiteX1" fmla="*/ 41564 w 188635"/>
                <a:gd name="connsiteY1" fmla="*/ 28992 h 99331"/>
                <a:gd name="connsiteX2" fmla="*/ 57550 w 188635"/>
                <a:gd name="connsiteY2" fmla="*/ 41781 h 99331"/>
                <a:gd name="connsiteX3" fmla="*/ 67141 w 188635"/>
                <a:gd name="connsiteY3" fmla="*/ 48175 h 99331"/>
                <a:gd name="connsiteX4" fmla="*/ 73536 w 188635"/>
                <a:gd name="connsiteY4" fmla="*/ 54570 h 99331"/>
                <a:gd name="connsiteX5" fmla="*/ 92719 w 188635"/>
                <a:gd name="connsiteY5" fmla="*/ 60964 h 99331"/>
                <a:gd name="connsiteX6" fmla="*/ 102310 w 188635"/>
                <a:gd name="connsiteY6" fmla="*/ 64161 h 99331"/>
                <a:gd name="connsiteX7" fmla="*/ 111902 w 188635"/>
                <a:gd name="connsiteY7" fmla="*/ 67359 h 99331"/>
                <a:gd name="connsiteX8" fmla="*/ 121494 w 188635"/>
                <a:gd name="connsiteY8" fmla="*/ 73753 h 99331"/>
                <a:gd name="connsiteX9" fmla="*/ 153466 w 188635"/>
                <a:gd name="connsiteY9" fmla="*/ 76950 h 99331"/>
                <a:gd name="connsiteX10" fmla="*/ 163057 w 188635"/>
                <a:gd name="connsiteY10" fmla="*/ 73753 h 99331"/>
                <a:gd name="connsiteX11" fmla="*/ 153466 w 188635"/>
                <a:gd name="connsiteY11" fmla="*/ 67359 h 99331"/>
                <a:gd name="connsiteX12" fmla="*/ 121494 w 188635"/>
                <a:gd name="connsiteY12" fmla="*/ 64161 h 99331"/>
                <a:gd name="connsiteX13" fmla="*/ 102310 w 188635"/>
                <a:gd name="connsiteY13" fmla="*/ 54570 h 99331"/>
                <a:gd name="connsiteX14" fmla="*/ 95916 w 188635"/>
                <a:gd name="connsiteY14" fmla="*/ 48175 h 99331"/>
                <a:gd name="connsiteX15" fmla="*/ 86324 w 188635"/>
                <a:gd name="connsiteY15" fmla="*/ 44978 h 99331"/>
                <a:gd name="connsiteX16" fmla="*/ 76733 w 188635"/>
                <a:gd name="connsiteY16" fmla="*/ 38584 h 99331"/>
                <a:gd name="connsiteX17" fmla="*/ 41564 w 188635"/>
                <a:gd name="connsiteY17" fmla="*/ 28992 h 99331"/>
                <a:gd name="connsiteX18" fmla="*/ 35169 w 188635"/>
                <a:gd name="connsiteY18" fmla="*/ 22598 h 99331"/>
                <a:gd name="connsiteX19" fmla="*/ 19183 w 188635"/>
                <a:gd name="connsiteY19" fmla="*/ 19400 h 99331"/>
                <a:gd name="connsiteX20" fmla="*/ 22380 w 188635"/>
                <a:gd name="connsiteY20" fmla="*/ 217 h 99331"/>
                <a:gd name="connsiteX21" fmla="*/ 73536 w 188635"/>
                <a:gd name="connsiteY21" fmla="*/ 6612 h 99331"/>
                <a:gd name="connsiteX22" fmla="*/ 92719 w 188635"/>
                <a:gd name="connsiteY22" fmla="*/ 13006 h 99331"/>
                <a:gd name="connsiteX23" fmla="*/ 102310 w 188635"/>
                <a:gd name="connsiteY23" fmla="*/ 19400 h 99331"/>
                <a:gd name="connsiteX24" fmla="*/ 121494 w 188635"/>
                <a:gd name="connsiteY24" fmla="*/ 25795 h 99331"/>
                <a:gd name="connsiteX25" fmla="*/ 131085 w 188635"/>
                <a:gd name="connsiteY25" fmla="*/ 32189 h 99331"/>
                <a:gd name="connsiteX26" fmla="*/ 140677 w 188635"/>
                <a:gd name="connsiteY26" fmla="*/ 35387 h 99331"/>
                <a:gd name="connsiteX27" fmla="*/ 150269 w 188635"/>
                <a:gd name="connsiteY27" fmla="*/ 44978 h 99331"/>
                <a:gd name="connsiteX28" fmla="*/ 172649 w 188635"/>
                <a:gd name="connsiteY28" fmla="*/ 51373 h 99331"/>
                <a:gd name="connsiteX29" fmla="*/ 175846 w 188635"/>
                <a:gd name="connsiteY29" fmla="*/ 60964 h 99331"/>
                <a:gd name="connsiteX30" fmla="*/ 172649 w 188635"/>
                <a:gd name="connsiteY30" fmla="*/ 70556 h 99331"/>
                <a:gd name="connsiteX31" fmla="*/ 166255 w 188635"/>
                <a:gd name="connsiteY31" fmla="*/ 99331 h 99331"/>
                <a:gd name="connsiteX32" fmla="*/ 147071 w 188635"/>
                <a:gd name="connsiteY32" fmla="*/ 92936 h 99331"/>
                <a:gd name="connsiteX33" fmla="*/ 108705 w 188635"/>
                <a:gd name="connsiteY33" fmla="*/ 86542 h 99331"/>
                <a:gd name="connsiteX34" fmla="*/ 89522 w 188635"/>
                <a:gd name="connsiteY34" fmla="*/ 80147 h 99331"/>
                <a:gd name="connsiteX35" fmla="*/ 70338 w 188635"/>
                <a:gd name="connsiteY35" fmla="*/ 73753 h 99331"/>
                <a:gd name="connsiteX36" fmla="*/ 60747 w 188635"/>
                <a:gd name="connsiteY36" fmla="*/ 70556 h 99331"/>
                <a:gd name="connsiteX37" fmla="*/ 51155 w 188635"/>
                <a:gd name="connsiteY37" fmla="*/ 64161 h 99331"/>
                <a:gd name="connsiteX38" fmla="*/ 12789 w 188635"/>
                <a:gd name="connsiteY38" fmla="*/ 54570 h 99331"/>
                <a:gd name="connsiteX39" fmla="*/ 0 w 188635"/>
                <a:gd name="connsiteY39" fmla="*/ 51373 h 99331"/>
                <a:gd name="connsiteX40" fmla="*/ 9592 w 188635"/>
                <a:gd name="connsiteY40" fmla="*/ 9809 h 99331"/>
                <a:gd name="connsiteX41" fmla="*/ 19183 w 188635"/>
                <a:gd name="connsiteY41" fmla="*/ 6612 h 99331"/>
                <a:gd name="connsiteX42" fmla="*/ 25578 w 188635"/>
                <a:gd name="connsiteY42" fmla="*/ 217 h 99331"/>
                <a:gd name="connsiteX43" fmla="*/ 76733 w 188635"/>
                <a:gd name="connsiteY43" fmla="*/ 3414 h 99331"/>
                <a:gd name="connsiteX44" fmla="*/ 86324 w 188635"/>
                <a:gd name="connsiteY44" fmla="*/ 6612 h 99331"/>
                <a:gd name="connsiteX45" fmla="*/ 99113 w 188635"/>
                <a:gd name="connsiteY45" fmla="*/ 9809 h 99331"/>
                <a:gd name="connsiteX46" fmla="*/ 118296 w 188635"/>
                <a:gd name="connsiteY46" fmla="*/ 16203 h 99331"/>
                <a:gd name="connsiteX47" fmla="*/ 127888 w 188635"/>
                <a:gd name="connsiteY47" fmla="*/ 19400 h 99331"/>
                <a:gd name="connsiteX48" fmla="*/ 140677 w 188635"/>
                <a:gd name="connsiteY48" fmla="*/ 32189 h 99331"/>
                <a:gd name="connsiteX49" fmla="*/ 150269 w 188635"/>
                <a:gd name="connsiteY49" fmla="*/ 35387 h 99331"/>
                <a:gd name="connsiteX50" fmla="*/ 169452 w 188635"/>
                <a:gd name="connsiteY50" fmla="*/ 44978 h 99331"/>
                <a:gd name="connsiteX51" fmla="*/ 188635 w 188635"/>
                <a:gd name="connsiteY51" fmla="*/ 67359 h 99331"/>
                <a:gd name="connsiteX52" fmla="*/ 185438 w 188635"/>
                <a:gd name="connsiteY52" fmla="*/ 76950 h 99331"/>
                <a:gd name="connsiteX53" fmla="*/ 147071 w 188635"/>
                <a:gd name="connsiteY53" fmla="*/ 70556 h 99331"/>
                <a:gd name="connsiteX54" fmla="*/ 108705 w 188635"/>
                <a:gd name="connsiteY54" fmla="*/ 67359 h 99331"/>
                <a:gd name="connsiteX55" fmla="*/ 92719 w 188635"/>
                <a:gd name="connsiteY55" fmla="*/ 54570 h 99331"/>
                <a:gd name="connsiteX56" fmla="*/ 99113 w 188635"/>
                <a:gd name="connsiteY56" fmla="*/ 48175 h 99331"/>
                <a:gd name="connsiteX57" fmla="*/ 118296 w 188635"/>
                <a:gd name="connsiteY57" fmla="*/ 41781 h 99331"/>
                <a:gd name="connsiteX58" fmla="*/ 137480 w 188635"/>
                <a:gd name="connsiteY58" fmla="*/ 48175 h 99331"/>
                <a:gd name="connsiteX59" fmla="*/ 143874 w 188635"/>
                <a:gd name="connsiteY59" fmla="*/ 54570 h 99331"/>
                <a:gd name="connsiteX60" fmla="*/ 150269 w 188635"/>
                <a:gd name="connsiteY60" fmla="*/ 54570 h 9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8635" h="99331">
                  <a:moveTo>
                    <a:pt x="15986" y="25795"/>
                  </a:moveTo>
                  <a:cubicBezTo>
                    <a:pt x="24512" y="26861"/>
                    <a:pt x="33274" y="26731"/>
                    <a:pt x="41564" y="28992"/>
                  </a:cubicBezTo>
                  <a:cubicBezTo>
                    <a:pt x="49024" y="31027"/>
                    <a:pt x="52077" y="37403"/>
                    <a:pt x="57550" y="41781"/>
                  </a:cubicBezTo>
                  <a:cubicBezTo>
                    <a:pt x="60550" y="44181"/>
                    <a:pt x="64141" y="45775"/>
                    <a:pt x="67141" y="48175"/>
                  </a:cubicBezTo>
                  <a:cubicBezTo>
                    <a:pt x="69495" y="50058"/>
                    <a:pt x="70840" y="53222"/>
                    <a:pt x="73536" y="54570"/>
                  </a:cubicBezTo>
                  <a:cubicBezTo>
                    <a:pt x="79565" y="57584"/>
                    <a:pt x="86325" y="58833"/>
                    <a:pt x="92719" y="60964"/>
                  </a:cubicBezTo>
                  <a:lnTo>
                    <a:pt x="102310" y="64161"/>
                  </a:lnTo>
                  <a:cubicBezTo>
                    <a:pt x="105507" y="65227"/>
                    <a:pt x="109098" y="65490"/>
                    <a:pt x="111902" y="67359"/>
                  </a:cubicBezTo>
                  <a:cubicBezTo>
                    <a:pt x="115099" y="69490"/>
                    <a:pt x="117750" y="72889"/>
                    <a:pt x="121494" y="73753"/>
                  </a:cubicBezTo>
                  <a:cubicBezTo>
                    <a:pt x="131930" y="76161"/>
                    <a:pt x="142809" y="75884"/>
                    <a:pt x="153466" y="76950"/>
                  </a:cubicBezTo>
                  <a:cubicBezTo>
                    <a:pt x="156663" y="75884"/>
                    <a:pt x="163057" y="77123"/>
                    <a:pt x="163057" y="73753"/>
                  </a:cubicBezTo>
                  <a:cubicBezTo>
                    <a:pt x="163057" y="69911"/>
                    <a:pt x="157210" y="68223"/>
                    <a:pt x="153466" y="67359"/>
                  </a:cubicBezTo>
                  <a:cubicBezTo>
                    <a:pt x="143030" y="64951"/>
                    <a:pt x="132151" y="65227"/>
                    <a:pt x="121494" y="64161"/>
                  </a:cubicBezTo>
                  <a:cubicBezTo>
                    <a:pt x="111365" y="60785"/>
                    <a:pt x="111163" y="61652"/>
                    <a:pt x="102310" y="54570"/>
                  </a:cubicBezTo>
                  <a:cubicBezTo>
                    <a:pt x="99956" y="52687"/>
                    <a:pt x="98501" y="49726"/>
                    <a:pt x="95916" y="48175"/>
                  </a:cubicBezTo>
                  <a:cubicBezTo>
                    <a:pt x="93026" y="46441"/>
                    <a:pt x="89521" y="46044"/>
                    <a:pt x="86324" y="44978"/>
                  </a:cubicBezTo>
                  <a:cubicBezTo>
                    <a:pt x="83127" y="42847"/>
                    <a:pt x="80244" y="40145"/>
                    <a:pt x="76733" y="38584"/>
                  </a:cubicBezTo>
                  <a:cubicBezTo>
                    <a:pt x="63455" y="32682"/>
                    <a:pt x="55243" y="31728"/>
                    <a:pt x="41564" y="28992"/>
                  </a:cubicBezTo>
                  <a:cubicBezTo>
                    <a:pt x="39432" y="26861"/>
                    <a:pt x="37940" y="23785"/>
                    <a:pt x="35169" y="22598"/>
                  </a:cubicBezTo>
                  <a:cubicBezTo>
                    <a:pt x="30174" y="20457"/>
                    <a:pt x="21879" y="24118"/>
                    <a:pt x="19183" y="19400"/>
                  </a:cubicBezTo>
                  <a:cubicBezTo>
                    <a:pt x="15967" y="13772"/>
                    <a:pt x="21314" y="6611"/>
                    <a:pt x="22380" y="217"/>
                  </a:cubicBezTo>
                  <a:cubicBezTo>
                    <a:pt x="33510" y="1330"/>
                    <a:pt x="60307" y="3305"/>
                    <a:pt x="73536" y="6612"/>
                  </a:cubicBezTo>
                  <a:cubicBezTo>
                    <a:pt x="80075" y="8247"/>
                    <a:pt x="92719" y="13006"/>
                    <a:pt x="92719" y="13006"/>
                  </a:cubicBezTo>
                  <a:cubicBezTo>
                    <a:pt x="95916" y="15137"/>
                    <a:pt x="98799" y="17839"/>
                    <a:pt x="102310" y="19400"/>
                  </a:cubicBezTo>
                  <a:cubicBezTo>
                    <a:pt x="108470" y="22138"/>
                    <a:pt x="121494" y="25795"/>
                    <a:pt x="121494" y="25795"/>
                  </a:cubicBezTo>
                  <a:cubicBezTo>
                    <a:pt x="124691" y="27926"/>
                    <a:pt x="127648" y="30471"/>
                    <a:pt x="131085" y="32189"/>
                  </a:cubicBezTo>
                  <a:cubicBezTo>
                    <a:pt x="134100" y="33696"/>
                    <a:pt x="137873" y="33517"/>
                    <a:pt x="140677" y="35387"/>
                  </a:cubicBezTo>
                  <a:cubicBezTo>
                    <a:pt x="144439" y="37895"/>
                    <a:pt x="146507" y="42470"/>
                    <a:pt x="150269" y="44978"/>
                  </a:cubicBezTo>
                  <a:cubicBezTo>
                    <a:pt x="153020" y="46812"/>
                    <a:pt x="170946" y="50947"/>
                    <a:pt x="172649" y="51373"/>
                  </a:cubicBezTo>
                  <a:cubicBezTo>
                    <a:pt x="173715" y="54570"/>
                    <a:pt x="175846" y="57594"/>
                    <a:pt x="175846" y="60964"/>
                  </a:cubicBezTo>
                  <a:cubicBezTo>
                    <a:pt x="175846" y="64334"/>
                    <a:pt x="173380" y="67266"/>
                    <a:pt x="172649" y="70556"/>
                  </a:cubicBezTo>
                  <a:cubicBezTo>
                    <a:pt x="165147" y="104318"/>
                    <a:pt x="173452" y="77738"/>
                    <a:pt x="166255" y="99331"/>
                  </a:cubicBezTo>
                  <a:cubicBezTo>
                    <a:pt x="159860" y="97199"/>
                    <a:pt x="153720" y="94044"/>
                    <a:pt x="147071" y="92936"/>
                  </a:cubicBezTo>
                  <a:cubicBezTo>
                    <a:pt x="134282" y="90805"/>
                    <a:pt x="121005" y="90642"/>
                    <a:pt x="108705" y="86542"/>
                  </a:cubicBezTo>
                  <a:lnTo>
                    <a:pt x="89522" y="80147"/>
                  </a:lnTo>
                  <a:lnTo>
                    <a:pt x="70338" y="73753"/>
                  </a:lnTo>
                  <a:lnTo>
                    <a:pt x="60747" y="70556"/>
                  </a:lnTo>
                  <a:cubicBezTo>
                    <a:pt x="57550" y="68424"/>
                    <a:pt x="54667" y="65722"/>
                    <a:pt x="51155" y="64161"/>
                  </a:cubicBezTo>
                  <a:cubicBezTo>
                    <a:pt x="33677" y="56393"/>
                    <a:pt x="31066" y="58225"/>
                    <a:pt x="12789" y="54570"/>
                  </a:cubicBezTo>
                  <a:cubicBezTo>
                    <a:pt x="8480" y="53708"/>
                    <a:pt x="4263" y="52439"/>
                    <a:pt x="0" y="51373"/>
                  </a:cubicBezTo>
                  <a:cubicBezTo>
                    <a:pt x="225" y="49797"/>
                    <a:pt x="4324" y="11565"/>
                    <a:pt x="9592" y="9809"/>
                  </a:cubicBezTo>
                  <a:lnTo>
                    <a:pt x="19183" y="6612"/>
                  </a:lnTo>
                  <a:cubicBezTo>
                    <a:pt x="21315" y="4480"/>
                    <a:pt x="22568" y="384"/>
                    <a:pt x="25578" y="217"/>
                  </a:cubicBezTo>
                  <a:cubicBezTo>
                    <a:pt x="42637" y="-731"/>
                    <a:pt x="59742" y="1625"/>
                    <a:pt x="76733" y="3414"/>
                  </a:cubicBezTo>
                  <a:cubicBezTo>
                    <a:pt x="80085" y="3767"/>
                    <a:pt x="83084" y="5686"/>
                    <a:pt x="86324" y="6612"/>
                  </a:cubicBezTo>
                  <a:cubicBezTo>
                    <a:pt x="90549" y="7819"/>
                    <a:pt x="94904" y="8546"/>
                    <a:pt x="99113" y="9809"/>
                  </a:cubicBezTo>
                  <a:cubicBezTo>
                    <a:pt x="105569" y="11746"/>
                    <a:pt x="111902" y="14072"/>
                    <a:pt x="118296" y="16203"/>
                  </a:cubicBezTo>
                  <a:lnTo>
                    <a:pt x="127888" y="19400"/>
                  </a:lnTo>
                  <a:lnTo>
                    <a:pt x="140677" y="32189"/>
                  </a:lnTo>
                  <a:cubicBezTo>
                    <a:pt x="143060" y="34572"/>
                    <a:pt x="147254" y="33880"/>
                    <a:pt x="150269" y="35387"/>
                  </a:cubicBezTo>
                  <a:cubicBezTo>
                    <a:pt x="175053" y="47780"/>
                    <a:pt x="145348" y="36944"/>
                    <a:pt x="169452" y="44978"/>
                  </a:cubicBezTo>
                  <a:cubicBezTo>
                    <a:pt x="184958" y="60484"/>
                    <a:pt x="178897" y="52751"/>
                    <a:pt x="188635" y="67359"/>
                  </a:cubicBezTo>
                  <a:cubicBezTo>
                    <a:pt x="187569" y="70556"/>
                    <a:pt x="188728" y="76219"/>
                    <a:pt x="185438" y="76950"/>
                  </a:cubicBezTo>
                  <a:cubicBezTo>
                    <a:pt x="170568" y="80254"/>
                    <a:pt x="160490" y="72233"/>
                    <a:pt x="147071" y="70556"/>
                  </a:cubicBezTo>
                  <a:cubicBezTo>
                    <a:pt x="134337" y="68964"/>
                    <a:pt x="121494" y="68425"/>
                    <a:pt x="108705" y="67359"/>
                  </a:cubicBezTo>
                  <a:cubicBezTo>
                    <a:pt x="102716" y="65362"/>
                    <a:pt x="92719" y="64210"/>
                    <a:pt x="92719" y="54570"/>
                  </a:cubicBezTo>
                  <a:cubicBezTo>
                    <a:pt x="92719" y="51556"/>
                    <a:pt x="96417" y="49523"/>
                    <a:pt x="99113" y="48175"/>
                  </a:cubicBezTo>
                  <a:cubicBezTo>
                    <a:pt x="105142" y="45161"/>
                    <a:pt x="118296" y="41781"/>
                    <a:pt x="118296" y="41781"/>
                  </a:cubicBezTo>
                  <a:cubicBezTo>
                    <a:pt x="124691" y="43912"/>
                    <a:pt x="132714" y="43408"/>
                    <a:pt x="137480" y="48175"/>
                  </a:cubicBezTo>
                  <a:cubicBezTo>
                    <a:pt x="139611" y="50307"/>
                    <a:pt x="141178" y="53222"/>
                    <a:pt x="143874" y="54570"/>
                  </a:cubicBezTo>
                  <a:cubicBezTo>
                    <a:pt x="145781" y="55523"/>
                    <a:pt x="148137" y="54570"/>
                    <a:pt x="150269" y="545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extBox 103"/>
          <p:cNvSpPr txBox="1"/>
          <p:nvPr/>
        </p:nvSpPr>
        <p:spPr>
          <a:xfrm>
            <a:off x="3591730" y="5288734"/>
            <a:ext cx="2247899" cy="584775"/>
          </a:xfrm>
          <a:prstGeom prst="rect">
            <a:avLst/>
          </a:prstGeom>
          <a:solidFill>
            <a:srgbClr val="FFFF00"/>
          </a:solidFill>
          <a:ln>
            <a:solidFill>
              <a:schemeClr val="tx1"/>
            </a:solidFill>
          </a:ln>
        </p:spPr>
        <p:txBody>
          <a:bodyPr wrap="square" rtlCol="0">
            <a:spAutoFit/>
          </a:bodyPr>
          <a:lstStyle/>
          <a:p>
            <a:pPr algn="ctr"/>
            <a:r>
              <a:rPr lang="en-US" sz="3200" dirty="0" smtClean="0"/>
              <a:t>Yeast Clone</a:t>
            </a:r>
            <a:endParaRPr lang="en-US" sz="3200" dirty="0"/>
          </a:p>
        </p:txBody>
      </p:sp>
      <p:sp>
        <p:nvSpPr>
          <p:cNvPr id="105" name="Line 3"/>
          <p:cNvSpPr>
            <a:spLocks noChangeShapeType="1"/>
          </p:cNvSpPr>
          <p:nvPr/>
        </p:nvSpPr>
        <p:spPr bwMode="auto">
          <a:xfrm flipV="1">
            <a:off x="3461072" y="4846432"/>
            <a:ext cx="261315" cy="90116"/>
          </a:xfrm>
          <a:prstGeom prst="line">
            <a:avLst/>
          </a:prstGeom>
          <a:noFill/>
          <a:ln w="38100">
            <a:solidFill>
              <a:schemeClr val="tx1"/>
            </a:solidFill>
            <a:round/>
            <a:headEnd/>
            <a:tailEnd type="arrow" w="med" len="med"/>
          </a:ln>
        </p:spPr>
        <p:txBody>
          <a:bodyPr/>
          <a:lstStyle/>
          <a:p>
            <a:endParaRPr lang="en-US"/>
          </a:p>
        </p:txBody>
      </p:sp>
      <p:pic>
        <p:nvPicPr>
          <p:cNvPr id="106" name="Picture 4"/>
          <p:cNvPicPr>
            <a:picLocks noChangeAspect="1" noChangeArrowheads="1"/>
          </p:cNvPicPr>
          <p:nvPr/>
        </p:nvPicPr>
        <p:blipFill>
          <a:blip r:embed="rId3" cstate="print"/>
          <a:srcRect/>
          <a:stretch>
            <a:fillRect/>
          </a:stretch>
        </p:blipFill>
        <p:spPr bwMode="auto">
          <a:xfrm>
            <a:off x="7419346" y="6163561"/>
            <a:ext cx="1703387" cy="671512"/>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3160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903</TotalTime>
  <Words>1755</Words>
  <Application>Microsoft Macintosh PowerPoint</Application>
  <PresentationFormat>On-screen Show (4:3)</PresentationFormat>
  <Paragraphs>208</Paragraphs>
  <Slides>18</Slides>
  <Notes>8</Notes>
  <HiddenSlides>0</HiddenSlides>
  <MMClips>4</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Learning the Rules of Genome Design    John Glass  for members of the  Venter Institute Synthetic Genomics Group  The J. Craig Venter Institute,  Rockville, MD and San Diego, CA  </vt:lpstr>
      <vt:lpstr>Slide 2</vt:lpstr>
      <vt:lpstr>Slide 3</vt:lpstr>
      <vt:lpstr>Slide 4</vt:lpstr>
      <vt:lpstr>Slide 5</vt:lpstr>
      <vt:lpstr>Synthesis of a Reduced Genome Design</vt:lpstr>
      <vt:lpstr>Construction of 1/8 RGD + 7/8 wild type genome by Recombinase-Mediated Cassette Exchange (RMCE). </vt:lpstr>
      <vt:lpstr>Slide 8</vt:lpstr>
      <vt:lpstr>Slide 9</vt:lpstr>
      <vt:lpstr>It Takes a Village to Create a Cell</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Pelletier</dc:creator>
  <cp:lastModifiedBy>James Pelletier</cp:lastModifiedBy>
  <cp:revision>49</cp:revision>
  <dcterms:created xsi:type="dcterms:W3CDTF">2014-05-01T05:03:00Z</dcterms:created>
  <dcterms:modified xsi:type="dcterms:W3CDTF">2014-05-01T12:26:12Z</dcterms:modified>
</cp:coreProperties>
</file>